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8" r:id="rId2"/>
    <p:sldId id="421" r:id="rId3"/>
    <p:sldId id="426" r:id="rId4"/>
    <p:sldId id="428" r:id="rId5"/>
    <p:sldId id="427" r:id="rId6"/>
    <p:sldId id="261" r:id="rId7"/>
    <p:sldId id="448" r:id="rId8"/>
    <p:sldId id="262" r:id="rId9"/>
    <p:sldId id="263" r:id="rId10"/>
    <p:sldId id="266" r:id="rId11"/>
    <p:sldId id="269" r:id="rId12"/>
    <p:sldId id="403" r:id="rId13"/>
    <p:sldId id="273" r:id="rId14"/>
    <p:sldId id="276" r:id="rId15"/>
    <p:sldId id="422" r:id="rId16"/>
    <p:sldId id="423" r:id="rId17"/>
    <p:sldId id="424" r:id="rId18"/>
    <p:sldId id="404" r:id="rId19"/>
    <p:sldId id="425" r:id="rId20"/>
    <p:sldId id="274" r:id="rId21"/>
    <p:sldId id="275" r:id="rId22"/>
    <p:sldId id="291" r:id="rId23"/>
    <p:sldId id="292" r:id="rId24"/>
    <p:sldId id="293" r:id="rId25"/>
    <p:sldId id="294" r:id="rId26"/>
    <p:sldId id="402" r:id="rId27"/>
    <p:sldId id="420" r:id="rId28"/>
    <p:sldId id="282" r:id="rId29"/>
    <p:sldId id="289" r:id="rId30"/>
    <p:sldId id="290" r:id="rId31"/>
    <p:sldId id="449" r:id="rId32"/>
    <p:sldId id="302" r:id="rId33"/>
    <p:sldId id="451" r:id="rId34"/>
    <p:sldId id="435" r:id="rId35"/>
    <p:sldId id="455" r:id="rId36"/>
    <p:sldId id="295" r:id="rId37"/>
    <p:sldId id="450" r:id="rId38"/>
    <p:sldId id="298" r:id="rId39"/>
    <p:sldId id="434" r:id="rId40"/>
    <p:sldId id="407" r:id="rId41"/>
    <p:sldId id="412" r:id="rId42"/>
    <p:sldId id="409" r:id="rId43"/>
    <p:sldId id="439" r:id="rId44"/>
    <p:sldId id="345" r:id="rId45"/>
    <p:sldId id="310" r:id="rId46"/>
    <p:sldId id="405" r:id="rId47"/>
    <p:sldId id="313" r:id="rId48"/>
    <p:sldId id="317" r:id="rId49"/>
    <p:sldId id="314" r:id="rId50"/>
    <p:sldId id="315" r:id="rId51"/>
    <p:sldId id="356" r:id="rId52"/>
    <p:sldId id="444" r:id="rId53"/>
    <p:sldId id="350" r:id="rId54"/>
    <p:sldId id="433" r:id="rId55"/>
    <p:sldId id="363" r:id="rId56"/>
    <p:sldId id="359" r:id="rId57"/>
    <p:sldId id="366" r:id="rId58"/>
    <p:sldId id="385" r:id="rId59"/>
    <p:sldId id="365" r:id="rId60"/>
    <p:sldId id="370" r:id="rId61"/>
    <p:sldId id="454" r:id="rId62"/>
    <p:sldId id="452" r:id="rId63"/>
    <p:sldId id="453" r:id="rId64"/>
    <p:sldId id="368" r:id="rId65"/>
    <p:sldId id="445" r:id="rId66"/>
    <p:sldId id="396" r:id="rId67"/>
    <p:sldId id="399" r:id="rId68"/>
    <p:sldId id="393" r:id="rId69"/>
    <p:sldId id="395" r:id="rId70"/>
    <p:sldId id="397" r:id="rId71"/>
    <p:sldId id="367" r:id="rId72"/>
    <p:sldId id="257" r:id="rId73"/>
    <p:sldId id="392" r:id="rId74"/>
    <p:sldId id="362" r:id="rId75"/>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7CD"/>
    <a:srgbClr val="8EFA00"/>
    <a:srgbClr val="EAEAEA"/>
    <a:srgbClr val="FF5050"/>
    <a:srgbClr val="006600"/>
    <a:srgbClr val="6D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59" autoAdjust="0"/>
    <p:restoredTop sz="92540" autoAdjust="0"/>
  </p:normalViewPr>
  <p:slideViewPr>
    <p:cSldViewPr>
      <p:cViewPr varScale="1">
        <p:scale>
          <a:sx n="113" d="100"/>
          <a:sy n="113" d="100"/>
        </p:scale>
        <p:origin x="984" y="176"/>
      </p:cViewPr>
      <p:guideLst>
        <p:guide orient="horz" pos="1800"/>
        <p:guide pos="2880"/>
      </p:guideLst>
    </p:cSldViewPr>
  </p:slideViewPr>
  <p:outlineViewPr>
    <p:cViewPr>
      <p:scale>
        <a:sx n="33" d="100"/>
        <a:sy n="33" d="100"/>
      </p:scale>
      <p:origin x="0" y="42749"/>
    </p:cViewPr>
  </p:outlineViewPr>
  <p:notesTextViewPr>
    <p:cViewPr>
      <p:scale>
        <a:sx n="100" d="100"/>
        <a:sy n="100" d="100"/>
      </p:scale>
      <p:origin x="0" y="0"/>
    </p:cViewPr>
  </p:notesTextViewPr>
  <p:sorterViewPr>
    <p:cViewPr>
      <p:scale>
        <a:sx n="130" d="100"/>
        <a:sy n="130" d="100"/>
      </p:scale>
      <p:origin x="0" y="15883"/>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75E6F0-D3A0-4141-9D57-731905E0C315}" type="datetimeFigureOut">
              <a:rPr lang="en-IN" smtClean="0"/>
              <a:pPr/>
              <a:t>23/07/22</a:t>
            </a:fld>
            <a:endParaRPr lang="en-IN"/>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5C7F9D-A9F4-4281-B936-2FFE7AA075E9}"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frica"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Caribbea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en.wikipedia.org/wiki/Eukaryotes" TargetMode="External"/><Relationship Id="rId13" Type="http://schemas.openxmlformats.org/officeDocument/2006/relationships/hyperlink" Target="https://en.wikipedia.org/wiki/Animal" TargetMode="External"/><Relationship Id="rId18" Type="http://schemas.openxmlformats.org/officeDocument/2006/relationships/hyperlink" Target="https://en.wikipedia.org/wiki/Plant" TargetMode="External"/><Relationship Id="rId26" Type="http://schemas.openxmlformats.org/officeDocument/2006/relationships/hyperlink" Target="https://en.wikipedia.org/wiki/Colchicine" TargetMode="External"/><Relationship Id="rId3" Type="http://schemas.openxmlformats.org/officeDocument/2006/relationships/hyperlink" Target="https://en.wikipedia.org/wiki/Biological_cell" TargetMode="External"/><Relationship Id="rId21" Type="http://schemas.openxmlformats.org/officeDocument/2006/relationships/hyperlink" Target="https://en.wikipedia.org/wiki/Wheat" TargetMode="External"/><Relationship Id="rId7" Type="http://schemas.openxmlformats.org/officeDocument/2006/relationships/hyperlink" Target="https://en.wikipedia.org/wiki/Cell_nucleus" TargetMode="External"/><Relationship Id="rId12" Type="http://schemas.openxmlformats.org/officeDocument/2006/relationships/hyperlink" Target="https://en.wikipedia.org/wiki/Meiosis" TargetMode="External"/><Relationship Id="rId17" Type="http://schemas.openxmlformats.org/officeDocument/2006/relationships/hyperlink" Target="https://en.wikipedia.org/wiki/Fern" TargetMode="External"/><Relationship Id="rId25" Type="http://schemas.openxmlformats.org/officeDocument/2006/relationships/hyperlink" Target="https://en.wikipedia.org/wiki/Cell_culture" TargetMode="External"/><Relationship Id="rId2" Type="http://schemas.openxmlformats.org/officeDocument/2006/relationships/slide" Target="../slides/slide62.xml"/><Relationship Id="rId16" Type="http://schemas.openxmlformats.org/officeDocument/2006/relationships/hyperlink" Target="https://en.wikipedia.org/wiki/Salamander" TargetMode="External"/><Relationship Id="rId20" Type="http://schemas.openxmlformats.org/officeDocument/2006/relationships/hyperlink" Target="https://en.wikipedia.org/wiki/Species" TargetMode="External"/><Relationship Id="rId1" Type="http://schemas.openxmlformats.org/officeDocument/2006/relationships/notesMaster" Target="../notesMasters/notesMaster1.xml"/><Relationship Id="rId6" Type="http://schemas.openxmlformats.org/officeDocument/2006/relationships/hyperlink" Target="https://en.wikipedia.org/wiki/Chromosome" TargetMode="External"/><Relationship Id="rId11" Type="http://schemas.openxmlformats.org/officeDocument/2006/relationships/hyperlink" Target="https://en.wikipedia.org/wiki/Mitosis" TargetMode="External"/><Relationship Id="rId24" Type="http://schemas.openxmlformats.org/officeDocument/2006/relationships/hyperlink" Target="https://en.wikipedia.org/wiki/Brassica" TargetMode="External"/><Relationship Id="rId5" Type="http://schemas.openxmlformats.org/officeDocument/2006/relationships/hyperlink" Target="https://en.wikipedia.org/wiki/Homologous_chromosome" TargetMode="External"/><Relationship Id="rId15" Type="http://schemas.openxmlformats.org/officeDocument/2006/relationships/hyperlink" Target="https://en.wikipedia.org/wiki/Salmon" TargetMode="External"/><Relationship Id="rId23" Type="http://schemas.openxmlformats.org/officeDocument/2006/relationships/hyperlink" Target="https://en.wikipedia.org/wiki/Durum" TargetMode="External"/><Relationship Id="rId10" Type="http://schemas.openxmlformats.org/officeDocument/2006/relationships/hyperlink" Target="https://en.wikipedia.org/wiki/Cell_division" TargetMode="External"/><Relationship Id="rId19" Type="http://schemas.openxmlformats.org/officeDocument/2006/relationships/hyperlink" Target="https://en.wikipedia.org/wiki/Hibiscus_rosa-sinensis" TargetMode="External"/><Relationship Id="rId4" Type="http://schemas.openxmlformats.org/officeDocument/2006/relationships/hyperlink" Target="https://en.wikipedia.org/wiki/Organism" TargetMode="External"/><Relationship Id="rId9" Type="http://schemas.openxmlformats.org/officeDocument/2006/relationships/hyperlink" Target="https://en.wikipedia.org/wiki/Diploid" TargetMode="External"/><Relationship Id="rId14" Type="http://schemas.openxmlformats.org/officeDocument/2006/relationships/hyperlink" Target="https://en.wikipedia.org/wiki/Goldfish" TargetMode="External"/><Relationship Id="rId22" Type="http://schemas.openxmlformats.org/officeDocument/2006/relationships/hyperlink" Target="https://en.wikipedia.org/wiki/Hybrid_(biology)" TargetMode="External"/><Relationship Id="rId27" Type="http://schemas.openxmlformats.org/officeDocument/2006/relationships/hyperlink" Target="https://en.wikipedia.org/wiki/Oryzali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en.wikipedia.org/wiki/Eukaryotes" TargetMode="External"/><Relationship Id="rId13" Type="http://schemas.openxmlformats.org/officeDocument/2006/relationships/hyperlink" Target="https://en.wikipedia.org/wiki/Animal" TargetMode="External"/><Relationship Id="rId18" Type="http://schemas.openxmlformats.org/officeDocument/2006/relationships/hyperlink" Target="https://en.wikipedia.org/wiki/Plant" TargetMode="External"/><Relationship Id="rId26" Type="http://schemas.openxmlformats.org/officeDocument/2006/relationships/hyperlink" Target="https://en.wikipedia.org/wiki/Colchicine" TargetMode="External"/><Relationship Id="rId3" Type="http://schemas.openxmlformats.org/officeDocument/2006/relationships/hyperlink" Target="https://en.wikipedia.org/wiki/Biological_cell" TargetMode="External"/><Relationship Id="rId21" Type="http://schemas.openxmlformats.org/officeDocument/2006/relationships/hyperlink" Target="https://en.wikipedia.org/wiki/Wheat" TargetMode="External"/><Relationship Id="rId7" Type="http://schemas.openxmlformats.org/officeDocument/2006/relationships/hyperlink" Target="https://en.wikipedia.org/wiki/Cell_nucleus" TargetMode="External"/><Relationship Id="rId12" Type="http://schemas.openxmlformats.org/officeDocument/2006/relationships/hyperlink" Target="https://en.wikipedia.org/wiki/Meiosis" TargetMode="External"/><Relationship Id="rId17" Type="http://schemas.openxmlformats.org/officeDocument/2006/relationships/hyperlink" Target="https://en.wikipedia.org/wiki/Fern" TargetMode="External"/><Relationship Id="rId25" Type="http://schemas.openxmlformats.org/officeDocument/2006/relationships/hyperlink" Target="https://en.wikipedia.org/wiki/Cell_culture" TargetMode="External"/><Relationship Id="rId2" Type="http://schemas.openxmlformats.org/officeDocument/2006/relationships/slide" Target="../slides/slide63.xml"/><Relationship Id="rId16" Type="http://schemas.openxmlformats.org/officeDocument/2006/relationships/hyperlink" Target="https://en.wikipedia.org/wiki/Salamander" TargetMode="External"/><Relationship Id="rId20" Type="http://schemas.openxmlformats.org/officeDocument/2006/relationships/hyperlink" Target="https://en.wikipedia.org/wiki/Species" TargetMode="External"/><Relationship Id="rId1" Type="http://schemas.openxmlformats.org/officeDocument/2006/relationships/notesMaster" Target="../notesMasters/notesMaster1.xml"/><Relationship Id="rId6" Type="http://schemas.openxmlformats.org/officeDocument/2006/relationships/hyperlink" Target="https://en.wikipedia.org/wiki/Chromosome" TargetMode="External"/><Relationship Id="rId11" Type="http://schemas.openxmlformats.org/officeDocument/2006/relationships/hyperlink" Target="https://en.wikipedia.org/wiki/Mitosis" TargetMode="External"/><Relationship Id="rId24" Type="http://schemas.openxmlformats.org/officeDocument/2006/relationships/hyperlink" Target="https://en.wikipedia.org/wiki/Brassica" TargetMode="External"/><Relationship Id="rId5" Type="http://schemas.openxmlformats.org/officeDocument/2006/relationships/hyperlink" Target="https://en.wikipedia.org/wiki/Homologous_chromosome" TargetMode="External"/><Relationship Id="rId15" Type="http://schemas.openxmlformats.org/officeDocument/2006/relationships/hyperlink" Target="https://en.wikipedia.org/wiki/Salmon" TargetMode="External"/><Relationship Id="rId23" Type="http://schemas.openxmlformats.org/officeDocument/2006/relationships/hyperlink" Target="https://en.wikipedia.org/wiki/Durum" TargetMode="External"/><Relationship Id="rId10" Type="http://schemas.openxmlformats.org/officeDocument/2006/relationships/hyperlink" Target="https://en.wikipedia.org/wiki/Cell_division" TargetMode="External"/><Relationship Id="rId19" Type="http://schemas.openxmlformats.org/officeDocument/2006/relationships/hyperlink" Target="https://en.wikipedia.org/wiki/Hibiscus_rosa-sinensis" TargetMode="External"/><Relationship Id="rId4" Type="http://schemas.openxmlformats.org/officeDocument/2006/relationships/hyperlink" Target="https://en.wikipedia.org/wiki/Organism" TargetMode="External"/><Relationship Id="rId9" Type="http://schemas.openxmlformats.org/officeDocument/2006/relationships/hyperlink" Target="https://en.wikipedia.org/wiki/Diploid" TargetMode="External"/><Relationship Id="rId14" Type="http://schemas.openxmlformats.org/officeDocument/2006/relationships/hyperlink" Target="https://en.wikipedia.org/wiki/Goldfish" TargetMode="External"/><Relationship Id="rId22" Type="http://schemas.openxmlformats.org/officeDocument/2006/relationships/hyperlink" Target="https://en.wikipedia.org/wiki/Hybrid_(biology)" TargetMode="External"/><Relationship Id="rId27" Type="http://schemas.openxmlformats.org/officeDocument/2006/relationships/hyperlink" Target="https://en.wikipedia.org/wiki/Oryzali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nlm.nih.gov/medlineplus/ency/article/000537.htm"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hyperphysics.phy-astr.gsu.edu/hbase/vision/retina.html" TargetMode="External"/><Relationship Id="rId4" Type="http://schemas.openxmlformats.org/officeDocument/2006/relationships/hyperlink" Target="https://www.nlm.nih.gov/medlineplus/ency/article/001190.htm"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nlm.nih.gov/medlineplus/ency/article/000537.htm"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hyperphysics.phy-astr.gsu.edu/hbase/vision/retina.html" TargetMode="External"/><Relationship Id="rId4" Type="http://schemas.openxmlformats.org/officeDocument/2006/relationships/hyperlink" Target="https://www.nlm.nih.gov/medlineplus/ency/article/001190.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The </a:t>
            </a:r>
            <a:r>
              <a:rPr lang="en-IN" sz="1200" b="0" i="0" kern="1200" dirty="0" err="1">
                <a:solidFill>
                  <a:schemeClr val="tx1"/>
                </a:solidFill>
                <a:latin typeface="+mn-lt"/>
                <a:ea typeface="+mn-ea"/>
                <a:cs typeface="+mn-cs"/>
              </a:rPr>
              <a:t>Sahiwal</a:t>
            </a:r>
            <a:r>
              <a:rPr lang="en-IN" sz="1200" b="0" i="0" kern="1200" dirty="0">
                <a:solidFill>
                  <a:schemeClr val="tx1"/>
                </a:solidFill>
                <a:latin typeface="+mn-lt"/>
                <a:ea typeface="+mn-ea"/>
                <a:cs typeface="+mn-cs"/>
              </a:rPr>
              <a:t> (Zebu: </a:t>
            </a:r>
            <a:r>
              <a:rPr lang="en-IN" sz="1200" b="1" i="0" kern="1200" dirty="0">
                <a:solidFill>
                  <a:schemeClr val="tx1"/>
                </a:solidFill>
                <a:latin typeface="+mn-lt"/>
                <a:ea typeface="+mn-ea"/>
                <a:cs typeface="+mn-cs"/>
              </a:rPr>
              <a:t>humped cattle)</a:t>
            </a:r>
            <a:r>
              <a:rPr lang="en-IN" sz="1200" b="0" i="0" kern="1200" dirty="0">
                <a:solidFill>
                  <a:schemeClr val="tx1"/>
                </a:solidFill>
                <a:latin typeface="+mn-lt"/>
                <a:ea typeface="+mn-ea"/>
                <a:cs typeface="+mn-cs"/>
              </a:rPr>
              <a:t>originated in the dry Punjab region which lies along the Indian-Pakistani border. They were once kept in large herds by professional herdsmen called "</a:t>
            </a:r>
            <a:r>
              <a:rPr lang="en-IN" sz="1200" b="0" i="0" kern="1200" dirty="0" err="1">
                <a:solidFill>
                  <a:schemeClr val="tx1"/>
                </a:solidFill>
                <a:latin typeface="+mn-lt"/>
                <a:ea typeface="+mn-ea"/>
                <a:cs typeface="+mn-cs"/>
              </a:rPr>
              <a:t>Junglies</a:t>
            </a:r>
            <a:r>
              <a:rPr lang="en-IN" sz="1200" b="0" i="0" kern="1200" dirty="0">
                <a:solidFill>
                  <a:schemeClr val="tx1"/>
                </a:solidFill>
                <a:latin typeface="+mn-lt"/>
                <a:ea typeface="+mn-ea"/>
                <a:cs typeface="+mn-cs"/>
              </a:rPr>
              <a:t>". With the introduction of irrigation systems to the region they began to be kept in smaller numbers by the farmers of the region, who used them as draught and dairy animals. Today the </a:t>
            </a:r>
            <a:r>
              <a:rPr lang="en-IN" sz="1200" b="0" i="0" kern="1200" dirty="0" err="1">
                <a:solidFill>
                  <a:schemeClr val="tx1"/>
                </a:solidFill>
                <a:latin typeface="+mn-lt"/>
                <a:ea typeface="+mn-ea"/>
                <a:cs typeface="+mn-cs"/>
              </a:rPr>
              <a:t>Sahiwal</a:t>
            </a:r>
            <a:r>
              <a:rPr lang="en-IN" sz="1200" b="0" i="0" kern="1200" dirty="0">
                <a:solidFill>
                  <a:schemeClr val="tx1"/>
                </a:solidFill>
                <a:latin typeface="+mn-lt"/>
                <a:ea typeface="+mn-ea"/>
                <a:cs typeface="+mn-cs"/>
              </a:rPr>
              <a:t> is one of the best dairy breeds in India and Pakistan. Due to their heat tolerance and high milk production they have been exported to other Asian countries as well as </a:t>
            </a:r>
            <a:r>
              <a:rPr lang="en-IN" sz="1200" b="0" i="0" u="none" strike="noStrike" kern="1200" dirty="0">
                <a:solidFill>
                  <a:schemeClr val="tx1"/>
                </a:solidFill>
                <a:latin typeface="+mn-lt"/>
                <a:ea typeface="+mn-ea"/>
                <a:cs typeface="+mn-cs"/>
                <a:hlinkClick r:id="rId3" tooltip="Africa"/>
              </a:rPr>
              <a:t>Africa</a:t>
            </a:r>
            <a:r>
              <a:rPr lang="en-IN" sz="1200" b="0" i="0" kern="1200" dirty="0">
                <a:solidFill>
                  <a:schemeClr val="tx1"/>
                </a:solidFill>
                <a:latin typeface="+mn-lt"/>
                <a:ea typeface="+mn-ea"/>
                <a:cs typeface="+mn-cs"/>
              </a:rPr>
              <a:t> and the </a:t>
            </a:r>
            <a:r>
              <a:rPr lang="en-IN" sz="1200" b="0" i="0" u="sng" kern="1200" dirty="0" err="1">
                <a:solidFill>
                  <a:schemeClr val="tx1"/>
                </a:solidFill>
                <a:latin typeface="+mn-lt"/>
                <a:ea typeface="+mn-ea"/>
                <a:cs typeface="+mn-cs"/>
                <a:hlinkClick r:id="rId4" tooltip="Caribbean"/>
              </a:rPr>
              <a:t>Caribbea</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Mendel found that the seeds resulting from the crossing of the parents, had yellow coloured and round shaped seeds (F</a:t>
            </a:r>
            <a:r>
              <a:rPr lang="en-IN" baseline="-25000" dirty="0"/>
              <a:t>1</a:t>
            </a:r>
            <a:r>
              <a:rPr lang="en-IN" dirty="0"/>
              <a:t> generation).</a:t>
            </a:r>
          </a:p>
          <a:p>
            <a:r>
              <a:rPr lang="en-IN" dirty="0"/>
              <a:t>Thus, yellow colour was dominant over green and round shape dominant over wrinkled. </a:t>
            </a:r>
          </a:p>
          <a:p>
            <a:r>
              <a:rPr lang="en-IN" dirty="0"/>
              <a:t>These results were identical to those that he got when he made separate monohybrid crosses between yellow and green seeded plants and between round and wrinkled seeded plants.</a:t>
            </a:r>
          </a:p>
          <a:p>
            <a:endParaRPr lang="en-IN" sz="1200" kern="1200" baseline="0" dirty="0">
              <a:solidFill>
                <a:schemeClr val="tx1"/>
              </a:solidFill>
              <a:latin typeface="+mn-lt"/>
              <a:ea typeface="+mn-ea"/>
              <a:cs typeface="+mn-cs"/>
            </a:endParaRPr>
          </a:p>
          <a:p>
            <a:endParaRPr lang="en-IN" sz="1200" kern="1200" baseline="0" dirty="0">
              <a:solidFill>
                <a:schemeClr val="tx1"/>
              </a:solidFill>
              <a:latin typeface="+mn-lt"/>
              <a:ea typeface="+mn-ea"/>
              <a:cs typeface="+mn-cs"/>
            </a:endParaRPr>
          </a:p>
          <a:p>
            <a:r>
              <a:rPr lang="en-IN" sz="1200" kern="1200" baseline="0" dirty="0">
                <a:solidFill>
                  <a:schemeClr val="tx1"/>
                </a:solidFill>
                <a:latin typeface="+mn-lt"/>
                <a:ea typeface="+mn-ea"/>
                <a:cs typeface="+mn-cs"/>
              </a:rPr>
              <a:t>Let us use the genotypic symbols </a:t>
            </a:r>
            <a:r>
              <a:rPr lang="en-IN" sz="1200" b="1" kern="1200" baseline="0" dirty="0">
                <a:solidFill>
                  <a:schemeClr val="tx1"/>
                </a:solidFill>
                <a:latin typeface="+mn-lt"/>
                <a:ea typeface="+mn-ea"/>
                <a:cs typeface="+mn-cs"/>
              </a:rPr>
              <a:t>Y for dominant yellow seed colour </a:t>
            </a:r>
            <a:r>
              <a:rPr lang="en-IN" sz="1200" kern="1200" baseline="0" dirty="0">
                <a:solidFill>
                  <a:schemeClr val="tx1"/>
                </a:solidFill>
                <a:latin typeface="+mn-lt"/>
                <a:ea typeface="+mn-ea"/>
                <a:cs typeface="+mn-cs"/>
              </a:rPr>
              <a:t>and </a:t>
            </a:r>
            <a:r>
              <a:rPr lang="en-IN" sz="1200" b="1" kern="1200" baseline="0" dirty="0">
                <a:solidFill>
                  <a:schemeClr val="tx1"/>
                </a:solidFill>
                <a:latin typeface="+mn-lt"/>
                <a:ea typeface="+mn-ea"/>
                <a:cs typeface="+mn-cs"/>
              </a:rPr>
              <a:t>y for recessive green seed colour, R for round shaped seeds and r for </a:t>
            </a:r>
            <a:r>
              <a:rPr lang="en-IN" sz="1200" kern="1200" baseline="0" dirty="0">
                <a:solidFill>
                  <a:schemeClr val="tx1"/>
                </a:solidFill>
                <a:latin typeface="+mn-lt"/>
                <a:ea typeface="+mn-ea"/>
                <a:cs typeface="+mn-cs"/>
              </a:rPr>
              <a:t>wrinkled seed shape. The genotype of the parents can then be written as </a:t>
            </a:r>
            <a:r>
              <a:rPr lang="en-IN" sz="1200" b="1" kern="1200" baseline="0" dirty="0">
                <a:solidFill>
                  <a:schemeClr val="tx1"/>
                </a:solidFill>
                <a:latin typeface="+mn-lt"/>
                <a:ea typeface="+mn-ea"/>
                <a:cs typeface="+mn-cs"/>
              </a:rPr>
              <a:t>RRYY and </a:t>
            </a:r>
            <a:r>
              <a:rPr lang="en-IN" sz="1200" b="1" kern="1200" baseline="0" dirty="0" err="1">
                <a:solidFill>
                  <a:schemeClr val="tx1"/>
                </a:solidFill>
                <a:latin typeface="+mn-lt"/>
                <a:ea typeface="+mn-ea"/>
                <a:cs typeface="+mn-cs"/>
              </a:rPr>
              <a:t>rryy</a:t>
            </a:r>
            <a:r>
              <a:rPr lang="en-IN" sz="1200" b="1" kern="1200" baseline="0" dirty="0">
                <a:solidFill>
                  <a:schemeClr val="tx1"/>
                </a:solidFill>
                <a:latin typeface="+mn-lt"/>
                <a:ea typeface="+mn-ea"/>
                <a:cs typeface="+mn-cs"/>
              </a:rPr>
              <a:t>. The cross between the two plants can be written down </a:t>
            </a:r>
            <a:r>
              <a:rPr lang="en-IN" sz="1200" kern="1200" baseline="0" dirty="0">
                <a:solidFill>
                  <a:schemeClr val="tx1"/>
                </a:solidFill>
                <a:latin typeface="+mn-lt"/>
                <a:ea typeface="+mn-ea"/>
                <a:cs typeface="+mn-cs"/>
              </a:rPr>
              <a:t>as in Figure 5.7 showing the genotypes of the parent plants. The gametes </a:t>
            </a:r>
            <a:r>
              <a:rPr lang="en-IN" sz="1200" b="1" kern="1200" baseline="0" dirty="0">
                <a:solidFill>
                  <a:schemeClr val="tx1"/>
                </a:solidFill>
                <a:latin typeface="+mn-lt"/>
                <a:ea typeface="+mn-ea"/>
                <a:cs typeface="+mn-cs"/>
              </a:rPr>
              <a:t>RY and </a:t>
            </a:r>
            <a:r>
              <a:rPr lang="en-IN" sz="1200" b="1" kern="1200" baseline="0" dirty="0" err="1">
                <a:solidFill>
                  <a:schemeClr val="tx1"/>
                </a:solidFill>
                <a:latin typeface="+mn-lt"/>
                <a:ea typeface="+mn-ea"/>
                <a:cs typeface="+mn-cs"/>
              </a:rPr>
              <a:t>ry</a:t>
            </a:r>
            <a:r>
              <a:rPr lang="en-IN" sz="1200" b="1" kern="1200" baseline="0" dirty="0">
                <a:solidFill>
                  <a:schemeClr val="tx1"/>
                </a:solidFill>
                <a:latin typeface="+mn-lt"/>
                <a:ea typeface="+mn-ea"/>
                <a:cs typeface="+mn-cs"/>
              </a:rPr>
              <a:t> unite on fertilisation to produce the F1 hybrid </a:t>
            </a:r>
            <a:r>
              <a:rPr lang="en-IN" sz="1200" b="1" kern="1200" baseline="0" dirty="0" err="1">
                <a:solidFill>
                  <a:schemeClr val="tx1"/>
                </a:solidFill>
                <a:latin typeface="+mn-lt"/>
                <a:ea typeface="+mn-ea"/>
                <a:cs typeface="+mn-cs"/>
              </a:rPr>
              <a:t>RrYy</a:t>
            </a:r>
            <a:r>
              <a:rPr lang="en-IN" sz="1200" b="1" kern="1200" baseline="0" dirty="0">
                <a:solidFill>
                  <a:schemeClr val="tx1"/>
                </a:solidFill>
                <a:latin typeface="+mn-lt"/>
                <a:ea typeface="+mn-ea"/>
                <a:cs typeface="+mn-cs"/>
              </a:rPr>
              <a:t>. </a:t>
            </a:r>
          </a:p>
          <a:p>
            <a:r>
              <a:rPr lang="en-IN" sz="1200" b="1" kern="1200" baseline="0" dirty="0">
                <a:solidFill>
                  <a:schemeClr val="tx1"/>
                </a:solidFill>
                <a:latin typeface="+mn-lt"/>
                <a:ea typeface="+mn-ea"/>
                <a:cs typeface="+mn-cs"/>
              </a:rPr>
              <a:t>When </a:t>
            </a:r>
            <a:r>
              <a:rPr lang="en-IN" sz="1200" kern="1200" baseline="0" dirty="0">
                <a:solidFill>
                  <a:schemeClr val="tx1"/>
                </a:solidFill>
                <a:latin typeface="+mn-lt"/>
                <a:ea typeface="+mn-ea"/>
                <a:cs typeface="+mn-cs"/>
              </a:rPr>
              <a:t>Mendel self hybridised the F1 plants he found that 3/4th of F2 plants had yellow seeds and 1/4th had green. The yellow and green colour segregated in a 3:1 ratio. Round and wrinkled seed shape also segregated in a 3:1 ratio; just like in a monohybrid cross.</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35</a:t>
            </a:fld>
            <a:endParaRPr lang="en-IN"/>
          </a:p>
        </p:txBody>
      </p:sp>
    </p:spTree>
    <p:extLst>
      <p:ext uri="{BB962C8B-B14F-4D97-AF65-F5344CB8AC3E}">
        <p14:creationId xmlns:p14="http://schemas.microsoft.com/office/powerpoint/2010/main" val="1834427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kern="1200" baseline="0" dirty="0">
                <a:solidFill>
                  <a:schemeClr val="tx1"/>
                </a:solidFill>
                <a:latin typeface="+mn-lt"/>
                <a:ea typeface="+mn-ea"/>
                <a:cs typeface="+mn-cs"/>
              </a:rPr>
              <a:t>When experiments on peas were repeated using other traits in other plants, it was found that sometimes the F1 had a phenotype that did not resemble either of the two parents and was in between(intermediate) the two. The inheritance of flower colour in the dog flower (snapdragon or </a:t>
            </a:r>
            <a:r>
              <a:rPr lang="en-IN" sz="1200" i="1" kern="1200" baseline="0" dirty="0">
                <a:solidFill>
                  <a:schemeClr val="tx1"/>
                </a:solidFill>
                <a:latin typeface="+mn-lt"/>
                <a:ea typeface="+mn-ea"/>
                <a:cs typeface="+mn-cs"/>
              </a:rPr>
              <a:t>Antirrhinum sp.- A. </a:t>
            </a:r>
            <a:r>
              <a:rPr lang="en-IN" sz="1200" i="1" kern="1200" baseline="0" dirty="0" err="1">
                <a:solidFill>
                  <a:schemeClr val="tx1"/>
                </a:solidFill>
                <a:latin typeface="+mn-lt"/>
                <a:ea typeface="+mn-ea"/>
                <a:cs typeface="+mn-cs"/>
              </a:rPr>
              <a:t>manjus</a:t>
            </a:r>
            <a:r>
              <a:rPr lang="en-IN" sz="1200" i="1" kern="1200" baseline="0" dirty="0">
                <a:solidFill>
                  <a:schemeClr val="tx1"/>
                </a:solidFill>
                <a:latin typeface="+mn-lt"/>
                <a:ea typeface="+mn-ea"/>
                <a:cs typeface="+mn-cs"/>
              </a:rPr>
              <a:t>) is a good example </a:t>
            </a:r>
            <a:r>
              <a:rPr lang="en-IN" sz="1200" kern="1200" baseline="0" dirty="0">
                <a:solidFill>
                  <a:schemeClr val="tx1"/>
                </a:solidFill>
                <a:latin typeface="+mn-lt"/>
                <a:ea typeface="+mn-ea"/>
                <a:cs typeface="+mn-cs"/>
              </a:rPr>
              <a:t>to understand incomplete dominance.</a:t>
            </a:r>
          </a:p>
          <a:p>
            <a:endParaRPr lang="en-US" sz="1200" kern="1200" baseline="0" dirty="0">
              <a:solidFill>
                <a:schemeClr val="tx1"/>
              </a:solidFill>
              <a:latin typeface="+mn-lt"/>
              <a:ea typeface="+mn-ea"/>
              <a:cs typeface="+mn-cs"/>
            </a:endParaRPr>
          </a:p>
          <a:p>
            <a:r>
              <a:rPr lang="en-IN" sz="1200" kern="1200" baseline="0" dirty="0">
                <a:solidFill>
                  <a:schemeClr val="tx1"/>
                </a:solidFill>
                <a:latin typeface="+mn-lt"/>
                <a:ea typeface="+mn-ea"/>
                <a:cs typeface="+mn-cs"/>
              </a:rPr>
              <a:t>In a cross between true-breeding red-flowered </a:t>
            </a:r>
            <a:r>
              <a:rPr lang="en-IN" sz="1200" b="1" kern="1200" baseline="0" dirty="0">
                <a:solidFill>
                  <a:schemeClr val="tx1"/>
                </a:solidFill>
                <a:latin typeface="+mn-lt"/>
                <a:ea typeface="+mn-ea"/>
                <a:cs typeface="+mn-cs"/>
              </a:rPr>
              <a:t>(RR) and true breeding </a:t>
            </a:r>
            <a:r>
              <a:rPr lang="en-IN" sz="1200" kern="1200" baseline="0" dirty="0">
                <a:solidFill>
                  <a:schemeClr val="tx1"/>
                </a:solidFill>
                <a:latin typeface="+mn-lt"/>
                <a:ea typeface="+mn-ea"/>
                <a:cs typeface="+mn-cs"/>
              </a:rPr>
              <a:t>white-flowered plants </a:t>
            </a:r>
            <a:r>
              <a:rPr lang="en-IN" sz="1200" b="1" kern="1200" baseline="0" dirty="0">
                <a:solidFill>
                  <a:schemeClr val="tx1"/>
                </a:solidFill>
                <a:latin typeface="+mn-lt"/>
                <a:ea typeface="+mn-ea"/>
                <a:cs typeface="+mn-cs"/>
              </a:rPr>
              <a:t>(</a:t>
            </a:r>
            <a:r>
              <a:rPr lang="en-IN" sz="1200" b="1" kern="1200" baseline="0" dirty="0" err="1">
                <a:solidFill>
                  <a:schemeClr val="tx1"/>
                </a:solidFill>
                <a:latin typeface="+mn-lt"/>
                <a:ea typeface="+mn-ea"/>
                <a:cs typeface="+mn-cs"/>
              </a:rPr>
              <a:t>rr</a:t>
            </a:r>
            <a:r>
              <a:rPr lang="en-IN" sz="1200" b="1" kern="1200" baseline="0" dirty="0">
                <a:solidFill>
                  <a:schemeClr val="tx1"/>
                </a:solidFill>
                <a:latin typeface="+mn-lt"/>
                <a:ea typeface="+mn-ea"/>
                <a:cs typeface="+mn-cs"/>
              </a:rPr>
              <a:t>), the F1 (</a:t>
            </a:r>
            <a:r>
              <a:rPr lang="en-IN" sz="1200" b="1" kern="1200" baseline="0" dirty="0" err="1">
                <a:solidFill>
                  <a:schemeClr val="tx1"/>
                </a:solidFill>
                <a:latin typeface="+mn-lt"/>
                <a:ea typeface="+mn-ea"/>
                <a:cs typeface="+mn-cs"/>
              </a:rPr>
              <a:t>Rr</a:t>
            </a:r>
            <a:r>
              <a:rPr lang="en-IN" sz="1200" b="1" kern="1200" baseline="0" dirty="0">
                <a:solidFill>
                  <a:schemeClr val="tx1"/>
                </a:solidFill>
                <a:latin typeface="+mn-lt"/>
                <a:ea typeface="+mn-ea"/>
                <a:cs typeface="+mn-cs"/>
              </a:rPr>
              <a:t>) was </a:t>
            </a:r>
            <a:r>
              <a:rPr lang="en-IN" sz="1200" kern="1200" baseline="0" dirty="0">
                <a:solidFill>
                  <a:schemeClr val="tx1"/>
                </a:solidFill>
                <a:latin typeface="+mn-lt"/>
                <a:ea typeface="+mn-ea"/>
                <a:cs typeface="+mn-cs"/>
              </a:rPr>
              <a:t>pink. When the F1 was self-pollinated the F2 resulted in the following ratio 1 </a:t>
            </a:r>
            <a:r>
              <a:rPr lang="en-IN" sz="1200" b="1" kern="1200" baseline="0" dirty="0">
                <a:solidFill>
                  <a:schemeClr val="tx1"/>
                </a:solidFill>
                <a:latin typeface="+mn-lt"/>
                <a:ea typeface="+mn-ea"/>
                <a:cs typeface="+mn-cs"/>
              </a:rPr>
              <a:t>(RR) Red: 2 (</a:t>
            </a:r>
            <a:r>
              <a:rPr lang="en-IN" sz="1200" b="1" kern="1200" baseline="0" dirty="0" err="1">
                <a:solidFill>
                  <a:schemeClr val="tx1"/>
                </a:solidFill>
                <a:latin typeface="+mn-lt"/>
                <a:ea typeface="+mn-ea"/>
                <a:cs typeface="+mn-cs"/>
              </a:rPr>
              <a:t>Rr</a:t>
            </a:r>
            <a:r>
              <a:rPr lang="en-IN" sz="1200" b="1" kern="1200" baseline="0" dirty="0">
                <a:solidFill>
                  <a:schemeClr val="tx1"/>
                </a:solidFill>
                <a:latin typeface="+mn-lt"/>
                <a:ea typeface="+mn-ea"/>
                <a:cs typeface="+mn-cs"/>
              </a:rPr>
              <a:t>) Pink : 1 (</a:t>
            </a:r>
            <a:r>
              <a:rPr lang="en-IN" sz="1200" b="1" kern="1200" baseline="0" dirty="0" err="1">
                <a:solidFill>
                  <a:schemeClr val="tx1"/>
                </a:solidFill>
                <a:latin typeface="+mn-lt"/>
                <a:ea typeface="+mn-ea"/>
                <a:cs typeface="+mn-cs"/>
              </a:rPr>
              <a:t>rr</a:t>
            </a:r>
            <a:r>
              <a:rPr lang="en-IN" sz="1200" b="1" kern="1200" baseline="0" dirty="0">
                <a:solidFill>
                  <a:schemeClr val="tx1"/>
                </a:solidFill>
                <a:latin typeface="+mn-lt"/>
                <a:ea typeface="+mn-ea"/>
                <a:cs typeface="+mn-cs"/>
              </a:rPr>
              <a:t>) White. Here the genotype ratios were </a:t>
            </a:r>
            <a:r>
              <a:rPr lang="en-IN" sz="1200" kern="1200" baseline="0" dirty="0">
                <a:solidFill>
                  <a:schemeClr val="tx1"/>
                </a:solidFill>
                <a:latin typeface="+mn-lt"/>
                <a:ea typeface="+mn-ea"/>
                <a:cs typeface="+mn-cs"/>
              </a:rPr>
              <a:t>exactly as we would expect in any </a:t>
            </a:r>
            <a:r>
              <a:rPr lang="en-IN" sz="1200" kern="1200" baseline="0" dirty="0" err="1">
                <a:solidFill>
                  <a:schemeClr val="tx1"/>
                </a:solidFill>
                <a:latin typeface="+mn-lt"/>
                <a:ea typeface="+mn-ea"/>
                <a:cs typeface="+mn-cs"/>
              </a:rPr>
              <a:t>mendelian</a:t>
            </a:r>
            <a:r>
              <a:rPr lang="en-IN" sz="1200" kern="1200" baseline="0" dirty="0">
                <a:solidFill>
                  <a:schemeClr val="tx1"/>
                </a:solidFill>
                <a:latin typeface="+mn-lt"/>
                <a:ea typeface="+mn-ea"/>
                <a:cs typeface="+mn-cs"/>
              </a:rPr>
              <a:t> monohybrid cross, but the phenotype ratios had changed from the 3:1 dominant : recessive ratio. What happened was that R was not completely dominant over r and this made it possible to distinguish </a:t>
            </a:r>
            <a:r>
              <a:rPr lang="en-IN" sz="1200" kern="1200" baseline="0" dirty="0" err="1">
                <a:solidFill>
                  <a:schemeClr val="tx1"/>
                </a:solidFill>
                <a:latin typeface="+mn-lt"/>
                <a:ea typeface="+mn-ea"/>
                <a:cs typeface="+mn-cs"/>
              </a:rPr>
              <a:t>Rr</a:t>
            </a:r>
            <a:r>
              <a:rPr lang="en-IN" sz="1200" kern="1200" baseline="0" dirty="0">
                <a:solidFill>
                  <a:schemeClr val="tx1"/>
                </a:solidFill>
                <a:latin typeface="+mn-lt"/>
                <a:ea typeface="+mn-ea"/>
                <a:cs typeface="+mn-cs"/>
              </a:rPr>
              <a:t> as pink from RR (red) and </a:t>
            </a:r>
            <a:r>
              <a:rPr lang="en-IN" sz="1200" kern="1200" baseline="0" dirty="0" err="1">
                <a:solidFill>
                  <a:schemeClr val="tx1"/>
                </a:solidFill>
                <a:latin typeface="+mn-lt"/>
                <a:ea typeface="+mn-ea"/>
                <a:cs typeface="+mn-cs"/>
              </a:rPr>
              <a:t>rr</a:t>
            </a:r>
            <a:r>
              <a:rPr lang="en-IN" sz="1200" kern="1200" baseline="0" dirty="0">
                <a:solidFill>
                  <a:schemeClr val="tx1"/>
                </a:solidFill>
                <a:latin typeface="+mn-lt"/>
                <a:ea typeface="+mn-ea"/>
                <a:cs typeface="+mn-cs"/>
              </a:rPr>
              <a:t> (white) .</a:t>
            </a:r>
          </a:p>
          <a:p>
            <a:endParaRPr lang="en-US" sz="1200" kern="1200" baseline="0" dirty="0">
              <a:solidFill>
                <a:schemeClr val="tx1"/>
              </a:solidFill>
              <a:latin typeface="+mn-lt"/>
              <a:ea typeface="+mn-ea"/>
              <a:cs typeface="+mn-cs"/>
            </a:endParaRPr>
          </a:p>
          <a:p>
            <a:r>
              <a:rPr lang="en-IN" sz="1200" kern="1200" baseline="0" dirty="0">
                <a:solidFill>
                  <a:schemeClr val="tx1"/>
                </a:solidFill>
                <a:latin typeface="+mn-lt"/>
                <a:ea typeface="+mn-ea"/>
                <a:cs typeface="+mn-cs"/>
              </a:rPr>
              <a:t>Every gene contains the information to express a particular trait. </a:t>
            </a:r>
          </a:p>
          <a:p>
            <a:r>
              <a:rPr lang="en-IN" sz="1200" kern="1200" baseline="0" dirty="0">
                <a:solidFill>
                  <a:schemeClr val="tx1"/>
                </a:solidFill>
                <a:latin typeface="+mn-lt"/>
                <a:ea typeface="+mn-ea"/>
                <a:cs typeface="+mn-cs"/>
              </a:rPr>
              <a:t>In a diploid organism, there are two copies of each gene, i.e., as a pair of alleles. Now, these two alleles need not always be identical, as in a heterozygote. One of them may be different due to some changes that it has undergone which modifies the information that particular allele contains. </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36</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kern="1200" baseline="0" dirty="0">
                <a:solidFill>
                  <a:schemeClr val="tx1"/>
                </a:solidFill>
                <a:latin typeface="+mn-lt"/>
                <a:ea typeface="+mn-ea"/>
                <a:cs typeface="+mn-cs"/>
              </a:rPr>
              <a:t>When experiments on peas were repeated using other traits in other plants, it was found that sometimes the F1 had a phenotype that did not resemble either of the two parents and was in between(intermediate) the two. The inheritance of flower colour in the dog flower (snapdragon or </a:t>
            </a:r>
            <a:r>
              <a:rPr lang="en-IN" sz="1200" i="1" kern="1200" baseline="0" dirty="0">
                <a:solidFill>
                  <a:schemeClr val="tx1"/>
                </a:solidFill>
                <a:latin typeface="+mn-lt"/>
                <a:ea typeface="+mn-ea"/>
                <a:cs typeface="+mn-cs"/>
              </a:rPr>
              <a:t>Antirrhinum sp.- A. </a:t>
            </a:r>
            <a:r>
              <a:rPr lang="en-IN" sz="1200" i="1" kern="1200" baseline="0" dirty="0" err="1">
                <a:solidFill>
                  <a:schemeClr val="tx1"/>
                </a:solidFill>
                <a:latin typeface="+mn-lt"/>
                <a:ea typeface="+mn-ea"/>
                <a:cs typeface="+mn-cs"/>
              </a:rPr>
              <a:t>manjus</a:t>
            </a:r>
            <a:r>
              <a:rPr lang="en-IN" sz="1200" i="1" kern="1200" baseline="0" dirty="0">
                <a:solidFill>
                  <a:schemeClr val="tx1"/>
                </a:solidFill>
                <a:latin typeface="+mn-lt"/>
                <a:ea typeface="+mn-ea"/>
                <a:cs typeface="+mn-cs"/>
              </a:rPr>
              <a:t>) is a good example </a:t>
            </a:r>
            <a:r>
              <a:rPr lang="en-IN" sz="1200" kern="1200" baseline="0" dirty="0">
                <a:solidFill>
                  <a:schemeClr val="tx1"/>
                </a:solidFill>
                <a:latin typeface="+mn-lt"/>
                <a:ea typeface="+mn-ea"/>
                <a:cs typeface="+mn-cs"/>
              </a:rPr>
              <a:t>to understand incomplete dominance.</a:t>
            </a:r>
          </a:p>
          <a:p>
            <a:endParaRPr lang="en-US" sz="1200" kern="1200" baseline="0" dirty="0">
              <a:solidFill>
                <a:schemeClr val="tx1"/>
              </a:solidFill>
              <a:latin typeface="+mn-lt"/>
              <a:ea typeface="+mn-ea"/>
              <a:cs typeface="+mn-cs"/>
            </a:endParaRPr>
          </a:p>
          <a:p>
            <a:r>
              <a:rPr lang="en-IN" sz="1200" kern="1200" baseline="0" dirty="0">
                <a:solidFill>
                  <a:schemeClr val="tx1"/>
                </a:solidFill>
                <a:latin typeface="+mn-lt"/>
                <a:ea typeface="+mn-ea"/>
                <a:cs typeface="+mn-cs"/>
              </a:rPr>
              <a:t>In a cross between true-breeding red-flowered </a:t>
            </a:r>
            <a:r>
              <a:rPr lang="en-IN" sz="1200" b="1" kern="1200" baseline="0" dirty="0">
                <a:solidFill>
                  <a:schemeClr val="tx1"/>
                </a:solidFill>
                <a:latin typeface="+mn-lt"/>
                <a:ea typeface="+mn-ea"/>
                <a:cs typeface="+mn-cs"/>
              </a:rPr>
              <a:t>(RR) and true breeding </a:t>
            </a:r>
            <a:r>
              <a:rPr lang="en-IN" sz="1200" kern="1200" baseline="0" dirty="0">
                <a:solidFill>
                  <a:schemeClr val="tx1"/>
                </a:solidFill>
                <a:latin typeface="+mn-lt"/>
                <a:ea typeface="+mn-ea"/>
                <a:cs typeface="+mn-cs"/>
              </a:rPr>
              <a:t>white-flowered plants </a:t>
            </a:r>
            <a:r>
              <a:rPr lang="en-IN" sz="1200" b="1" kern="1200" baseline="0" dirty="0">
                <a:solidFill>
                  <a:schemeClr val="tx1"/>
                </a:solidFill>
                <a:latin typeface="+mn-lt"/>
                <a:ea typeface="+mn-ea"/>
                <a:cs typeface="+mn-cs"/>
              </a:rPr>
              <a:t>(</a:t>
            </a:r>
            <a:r>
              <a:rPr lang="en-IN" sz="1200" b="1" kern="1200" baseline="0" dirty="0" err="1">
                <a:solidFill>
                  <a:schemeClr val="tx1"/>
                </a:solidFill>
                <a:latin typeface="+mn-lt"/>
                <a:ea typeface="+mn-ea"/>
                <a:cs typeface="+mn-cs"/>
              </a:rPr>
              <a:t>rr</a:t>
            </a:r>
            <a:r>
              <a:rPr lang="en-IN" sz="1200" b="1" kern="1200" baseline="0" dirty="0">
                <a:solidFill>
                  <a:schemeClr val="tx1"/>
                </a:solidFill>
                <a:latin typeface="+mn-lt"/>
                <a:ea typeface="+mn-ea"/>
                <a:cs typeface="+mn-cs"/>
              </a:rPr>
              <a:t>), the F1 (</a:t>
            </a:r>
            <a:r>
              <a:rPr lang="en-IN" sz="1200" b="1" kern="1200" baseline="0" dirty="0" err="1">
                <a:solidFill>
                  <a:schemeClr val="tx1"/>
                </a:solidFill>
                <a:latin typeface="+mn-lt"/>
                <a:ea typeface="+mn-ea"/>
                <a:cs typeface="+mn-cs"/>
              </a:rPr>
              <a:t>Rr</a:t>
            </a:r>
            <a:r>
              <a:rPr lang="en-IN" sz="1200" b="1" kern="1200" baseline="0" dirty="0">
                <a:solidFill>
                  <a:schemeClr val="tx1"/>
                </a:solidFill>
                <a:latin typeface="+mn-lt"/>
                <a:ea typeface="+mn-ea"/>
                <a:cs typeface="+mn-cs"/>
              </a:rPr>
              <a:t>) was </a:t>
            </a:r>
            <a:r>
              <a:rPr lang="en-IN" sz="1200" kern="1200" baseline="0" dirty="0">
                <a:solidFill>
                  <a:schemeClr val="tx1"/>
                </a:solidFill>
                <a:latin typeface="+mn-lt"/>
                <a:ea typeface="+mn-ea"/>
                <a:cs typeface="+mn-cs"/>
              </a:rPr>
              <a:t>pink. When the F1 was self-pollinated the F2 resulted in the following ratio 1 </a:t>
            </a:r>
            <a:r>
              <a:rPr lang="en-IN" sz="1200" b="1" kern="1200" baseline="0" dirty="0">
                <a:solidFill>
                  <a:schemeClr val="tx1"/>
                </a:solidFill>
                <a:latin typeface="+mn-lt"/>
                <a:ea typeface="+mn-ea"/>
                <a:cs typeface="+mn-cs"/>
              </a:rPr>
              <a:t>(RR) Red: 2 (</a:t>
            </a:r>
            <a:r>
              <a:rPr lang="en-IN" sz="1200" b="1" kern="1200" baseline="0" dirty="0" err="1">
                <a:solidFill>
                  <a:schemeClr val="tx1"/>
                </a:solidFill>
                <a:latin typeface="+mn-lt"/>
                <a:ea typeface="+mn-ea"/>
                <a:cs typeface="+mn-cs"/>
              </a:rPr>
              <a:t>Rr</a:t>
            </a:r>
            <a:r>
              <a:rPr lang="en-IN" sz="1200" b="1" kern="1200" baseline="0" dirty="0">
                <a:solidFill>
                  <a:schemeClr val="tx1"/>
                </a:solidFill>
                <a:latin typeface="+mn-lt"/>
                <a:ea typeface="+mn-ea"/>
                <a:cs typeface="+mn-cs"/>
              </a:rPr>
              <a:t>) Pink : 1 (</a:t>
            </a:r>
            <a:r>
              <a:rPr lang="en-IN" sz="1200" b="1" kern="1200" baseline="0" dirty="0" err="1">
                <a:solidFill>
                  <a:schemeClr val="tx1"/>
                </a:solidFill>
                <a:latin typeface="+mn-lt"/>
                <a:ea typeface="+mn-ea"/>
                <a:cs typeface="+mn-cs"/>
              </a:rPr>
              <a:t>rr</a:t>
            </a:r>
            <a:r>
              <a:rPr lang="en-IN" sz="1200" b="1" kern="1200" baseline="0" dirty="0">
                <a:solidFill>
                  <a:schemeClr val="tx1"/>
                </a:solidFill>
                <a:latin typeface="+mn-lt"/>
                <a:ea typeface="+mn-ea"/>
                <a:cs typeface="+mn-cs"/>
              </a:rPr>
              <a:t>) White. Here the genotype ratios were </a:t>
            </a:r>
            <a:r>
              <a:rPr lang="en-IN" sz="1200" kern="1200" baseline="0" dirty="0">
                <a:solidFill>
                  <a:schemeClr val="tx1"/>
                </a:solidFill>
                <a:latin typeface="+mn-lt"/>
                <a:ea typeface="+mn-ea"/>
                <a:cs typeface="+mn-cs"/>
              </a:rPr>
              <a:t>exactly as we would expect in any </a:t>
            </a:r>
            <a:r>
              <a:rPr lang="en-IN" sz="1200" kern="1200" baseline="0" dirty="0" err="1">
                <a:solidFill>
                  <a:schemeClr val="tx1"/>
                </a:solidFill>
                <a:latin typeface="+mn-lt"/>
                <a:ea typeface="+mn-ea"/>
                <a:cs typeface="+mn-cs"/>
              </a:rPr>
              <a:t>mendelian</a:t>
            </a:r>
            <a:r>
              <a:rPr lang="en-IN" sz="1200" kern="1200" baseline="0" dirty="0">
                <a:solidFill>
                  <a:schemeClr val="tx1"/>
                </a:solidFill>
                <a:latin typeface="+mn-lt"/>
                <a:ea typeface="+mn-ea"/>
                <a:cs typeface="+mn-cs"/>
              </a:rPr>
              <a:t> monohybrid cross, but the phenotype ratios had changed from the 3:1 dominant : recessive ratio. What happened was that R was not completely dominant over r and this made it possible to distinguish </a:t>
            </a:r>
            <a:r>
              <a:rPr lang="en-IN" sz="1200" kern="1200" baseline="0" dirty="0" err="1">
                <a:solidFill>
                  <a:schemeClr val="tx1"/>
                </a:solidFill>
                <a:latin typeface="+mn-lt"/>
                <a:ea typeface="+mn-ea"/>
                <a:cs typeface="+mn-cs"/>
              </a:rPr>
              <a:t>Rr</a:t>
            </a:r>
            <a:r>
              <a:rPr lang="en-IN" sz="1200" kern="1200" baseline="0" dirty="0">
                <a:solidFill>
                  <a:schemeClr val="tx1"/>
                </a:solidFill>
                <a:latin typeface="+mn-lt"/>
                <a:ea typeface="+mn-ea"/>
                <a:cs typeface="+mn-cs"/>
              </a:rPr>
              <a:t> as pink from RR (red) and </a:t>
            </a:r>
            <a:r>
              <a:rPr lang="en-IN" sz="1200" kern="1200" baseline="0" dirty="0" err="1">
                <a:solidFill>
                  <a:schemeClr val="tx1"/>
                </a:solidFill>
                <a:latin typeface="+mn-lt"/>
                <a:ea typeface="+mn-ea"/>
                <a:cs typeface="+mn-cs"/>
              </a:rPr>
              <a:t>rr</a:t>
            </a:r>
            <a:r>
              <a:rPr lang="en-IN" sz="1200" kern="1200" baseline="0" dirty="0">
                <a:solidFill>
                  <a:schemeClr val="tx1"/>
                </a:solidFill>
                <a:latin typeface="+mn-lt"/>
                <a:ea typeface="+mn-ea"/>
                <a:cs typeface="+mn-cs"/>
              </a:rPr>
              <a:t> (white) .</a:t>
            </a:r>
          </a:p>
          <a:p>
            <a:endParaRPr lang="en-US" sz="1200" kern="1200" baseline="0" dirty="0">
              <a:solidFill>
                <a:schemeClr val="tx1"/>
              </a:solidFill>
              <a:latin typeface="+mn-lt"/>
              <a:ea typeface="+mn-ea"/>
              <a:cs typeface="+mn-cs"/>
            </a:endParaRPr>
          </a:p>
          <a:p>
            <a:r>
              <a:rPr lang="en-IN" sz="1200" kern="1200" baseline="0" dirty="0">
                <a:solidFill>
                  <a:schemeClr val="tx1"/>
                </a:solidFill>
                <a:latin typeface="+mn-lt"/>
                <a:ea typeface="+mn-ea"/>
                <a:cs typeface="+mn-cs"/>
              </a:rPr>
              <a:t>Every gene contains the information to express a particular trait. </a:t>
            </a:r>
          </a:p>
          <a:p>
            <a:r>
              <a:rPr lang="en-IN" sz="1200" kern="1200" baseline="0" dirty="0">
                <a:solidFill>
                  <a:schemeClr val="tx1"/>
                </a:solidFill>
                <a:latin typeface="+mn-lt"/>
                <a:ea typeface="+mn-ea"/>
                <a:cs typeface="+mn-cs"/>
              </a:rPr>
              <a:t>In a diploid organism, there are two copies of each gene, i.e., as a pair of alleles. Now, these two alleles need not always be identical, as in a heterozygote. One of them may be different due to some changes that it has undergone which modifies the information that particular allele contains. </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37</a:t>
            </a:fld>
            <a:endParaRPr lang="en-IN"/>
          </a:p>
        </p:txBody>
      </p:sp>
    </p:spTree>
    <p:extLst>
      <p:ext uri="{BB962C8B-B14F-4D97-AF65-F5344CB8AC3E}">
        <p14:creationId xmlns:p14="http://schemas.microsoft.com/office/powerpoint/2010/main" val="379331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sz="1200" kern="1200" baseline="0" dirty="0">
                <a:solidFill>
                  <a:schemeClr val="tx1"/>
                </a:solidFill>
                <a:latin typeface="+mn-lt"/>
                <a:ea typeface="+mn-ea"/>
                <a:cs typeface="+mn-cs"/>
              </a:rPr>
              <a:t>Since there are three different alleles, there are six different combinations of these three alleles that are possible a total of six different genotypes of the human ABO blood types</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38</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b="1" dirty="0"/>
              <a:t>Starch is synthesised effectively by BB </a:t>
            </a:r>
            <a:r>
              <a:rPr lang="en-IN" dirty="0" err="1"/>
              <a:t>homozygotes</a:t>
            </a:r>
            <a:r>
              <a:rPr lang="en-IN" dirty="0"/>
              <a:t> and therefore, large starch grains are produced. In contrast, bb </a:t>
            </a:r>
            <a:r>
              <a:rPr lang="en-IN" dirty="0" err="1"/>
              <a:t>homozygotes</a:t>
            </a:r>
            <a:r>
              <a:rPr lang="en-IN" dirty="0"/>
              <a:t> have lesser efficiency in starch synthesis and produce smaller starch grains. </a:t>
            </a:r>
          </a:p>
          <a:p>
            <a:r>
              <a:rPr lang="en-IN" dirty="0"/>
              <a:t>After maturation of the seeds, BB seeds are round and the bb seeds are wrinkled. </a:t>
            </a:r>
          </a:p>
          <a:p>
            <a:r>
              <a:rPr lang="en-IN" dirty="0" err="1"/>
              <a:t>Heterozygotes</a:t>
            </a:r>
            <a:r>
              <a:rPr lang="en-IN" dirty="0"/>
              <a:t> produce round seeds, and so </a:t>
            </a:r>
            <a:r>
              <a:rPr lang="en-IN" b="1" dirty="0"/>
              <a:t>B seems to be the dominant allele. But, the starch grains produced are </a:t>
            </a:r>
            <a:r>
              <a:rPr lang="en-IN" dirty="0"/>
              <a:t>of intermediate size in </a:t>
            </a:r>
            <a:r>
              <a:rPr lang="en-IN" b="1" dirty="0"/>
              <a:t>Bb seeds. So if starch grain size is considered as </a:t>
            </a:r>
            <a:r>
              <a:rPr lang="en-IN" dirty="0"/>
              <a:t>the phenotype, then from this angle, the alleles show incomplete dominance.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39</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85000" lnSpcReduction="10000"/>
          </a:bodyPr>
          <a:lstStyle/>
          <a:p>
            <a:r>
              <a:rPr lang="en-US" sz="1200" kern="1200" baseline="0" dirty="0">
                <a:solidFill>
                  <a:schemeClr val="tx1"/>
                </a:solidFill>
                <a:latin typeface="+mn-lt"/>
                <a:ea typeface="+mn-ea"/>
                <a:cs typeface="+mn-cs"/>
              </a:rPr>
              <a:t>Galton in 1883 suggested that many instances of continuous variation are heritable. </a:t>
            </a:r>
          </a:p>
          <a:p>
            <a:r>
              <a:rPr lang="en-US" sz="1200" kern="1200" baseline="0" dirty="0">
                <a:solidFill>
                  <a:schemeClr val="tx1"/>
                </a:solidFill>
                <a:latin typeface="+mn-lt"/>
                <a:ea typeface="+mn-ea"/>
                <a:cs typeface="+mn-cs"/>
              </a:rPr>
              <a:t>He was impressed by the fact that taller human beings generally produce taller children. </a:t>
            </a:r>
          </a:p>
          <a:p>
            <a:r>
              <a:rPr lang="en-US" sz="1200" kern="1200" baseline="0" dirty="0">
                <a:solidFill>
                  <a:schemeClr val="tx1"/>
                </a:solidFill>
                <a:latin typeface="+mn-lt"/>
                <a:ea typeface="+mn-ea"/>
                <a:cs typeface="+mn-cs"/>
              </a:rPr>
              <a:t>He suggested that characters such as height and mental capabilities in humans are heritable although these show a continuous range of variation in a population. </a:t>
            </a:r>
          </a:p>
          <a:p>
            <a:r>
              <a:rPr lang="en-US" sz="1200" kern="1200" baseline="0" dirty="0">
                <a:solidFill>
                  <a:schemeClr val="tx1"/>
                </a:solidFill>
                <a:latin typeface="+mn-lt"/>
                <a:ea typeface="+mn-ea"/>
                <a:cs typeface="+mn-cs"/>
              </a:rPr>
              <a:t>Galton’s postulate gained experimental support when it was found that at least in some instances the same character can be determined by more than one gene, each with the same but cumulative phenotypic effect. Quantitative characters like plant height, yield of crops (size, shape and number of seeds and fruits per plant), intelligence in human beings and milk yield in animals have been found to be determined by many genes and their effects have been found to be cumulative. </a:t>
            </a:r>
          </a:p>
          <a:p>
            <a:r>
              <a:rPr lang="en-US" sz="1200" kern="1200" baseline="0" dirty="0">
                <a:solidFill>
                  <a:schemeClr val="tx1"/>
                </a:solidFill>
                <a:latin typeface="+mn-lt"/>
                <a:ea typeface="+mn-ea"/>
                <a:cs typeface="+mn-cs"/>
              </a:rPr>
              <a:t>Each gene has a certain amount of effect, and the more the number of dominant genes, the greater expression of the character.. Though polygenic traits can be easily influenced by environment, these are generally controlled by three or more genes with phenotype reflecting the contribution of each allele (Quantitative). </a:t>
            </a:r>
          </a:p>
          <a:p>
            <a:r>
              <a:rPr lang="en-US" sz="1200" kern="1200" baseline="0" dirty="0">
                <a:solidFill>
                  <a:schemeClr val="tx1"/>
                </a:solidFill>
                <a:latin typeface="+mn-lt"/>
                <a:ea typeface="+mn-ea"/>
                <a:cs typeface="+mn-cs"/>
              </a:rPr>
              <a:t>Let us discuss the polygenic trait by studying the inheritance of human skin </a:t>
            </a:r>
            <a:r>
              <a:rPr lang="en-US" sz="1200" kern="1200" baseline="0" dirty="0" err="1">
                <a:solidFill>
                  <a:schemeClr val="tx1"/>
                </a:solidFill>
                <a:latin typeface="+mn-lt"/>
                <a:ea typeface="+mn-ea"/>
                <a:cs typeface="+mn-cs"/>
              </a:rPr>
              <a:t>colour</a:t>
            </a:r>
            <a:r>
              <a:rPr lang="en-US" sz="1200" kern="1200" baseline="0" dirty="0">
                <a:solidFill>
                  <a:schemeClr val="tx1"/>
                </a:solidFill>
                <a:latin typeface="+mn-lt"/>
                <a:ea typeface="+mn-ea"/>
                <a:cs typeface="+mn-cs"/>
              </a:rPr>
              <a:t>. There are no contrasting phenotypes for this trait. Let us assume that this trait is controlled by three </a:t>
            </a:r>
            <a:r>
              <a:rPr lang="en-US" sz="1200" b="1" kern="1200" baseline="0" dirty="0">
                <a:solidFill>
                  <a:schemeClr val="tx1"/>
                </a:solidFill>
                <a:latin typeface="+mn-lt"/>
                <a:ea typeface="+mn-ea"/>
                <a:cs typeface="+mn-cs"/>
              </a:rPr>
              <a:t>genes A, B, and C. in this cross, there is a mating between dark-skinned and fair-skinned human beings and then the intermediate skin </a:t>
            </a:r>
            <a:r>
              <a:rPr lang="en-US" sz="1200" b="1" kern="1200" baseline="0" dirty="0" err="1">
                <a:solidFill>
                  <a:schemeClr val="tx1"/>
                </a:solidFill>
                <a:latin typeface="+mn-lt"/>
                <a:ea typeface="+mn-ea"/>
                <a:cs typeface="+mn-cs"/>
              </a:rPr>
              <a:t>coloured</a:t>
            </a:r>
            <a:r>
              <a:rPr lang="en-US" sz="1200" b="1" kern="1200" baseline="0" dirty="0">
                <a:solidFill>
                  <a:schemeClr val="tx1"/>
                </a:solidFill>
                <a:latin typeface="+mn-lt"/>
                <a:ea typeface="+mn-ea"/>
                <a:cs typeface="+mn-cs"/>
              </a:rPr>
              <a:t> individuals expected at F1 are mated to obtain F2 progeny. </a:t>
            </a:r>
          </a:p>
          <a:p>
            <a:r>
              <a:rPr lang="en-US" sz="1200" kern="1200" baseline="0" dirty="0">
                <a:solidFill>
                  <a:schemeClr val="tx1"/>
                </a:solidFill>
                <a:latin typeface="+mn-lt"/>
                <a:ea typeface="+mn-ea"/>
                <a:cs typeface="+mn-cs"/>
              </a:rPr>
              <a:t>Polygenic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If the F2 data are plotted graphically, a bell-shaped curve results. </a:t>
            </a:r>
          </a:p>
          <a:p>
            <a:r>
              <a:rPr lang="en-US" sz="1200" kern="1200" baseline="0" dirty="0">
                <a:solidFill>
                  <a:schemeClr val="tx1"/>
                </a:solidFill>
                <a:latin typeface="+mn-lt"/>
                <a:ea typeface="+mn-ea"/>
                <a:cs typeface="+mn-cs"/>
              </a:rPr>
              <a:t>In this example, we have assumed the involvement of three gene pairs, However if higher number of genes are involved in determining a phenotype, greater variety would be expected in F2generation. </a:t>
            </a:r>
          </a:p>
          <a:p>
            <a:r>
              <a:rPr lang="en-US" sz="1200" kern="1200" baseline="0" dirty="0">
                <a:solidFill>
                  <a:schemeClr val="tx1"/>
                </a:solidFill>
                <a:latin typeface="+mn-lt"/>
                <a:ea typeface="+mn-ea"/>
                <a:cs typeface="+mn-cs"/>
              </a:rPr>
              <a:t>Other examples that can be studied are the kernel </a:t>
            </a:r>
            <a:r>
              <a:rPr lang="en-US" sz="1200" kern="1200" baseline="0" dirty="0" err="1">
                <a:solidFill>
                  <a:schemeClr val="tx1"/>
                </a:solidFill>
                <a:latin typeface="+mn-lt"/>
                <a:ea typeface="+mn-ea"/>
                <a:cs typeface="+mn-cs"/>
              </a:rPr>
              <a:t>colour</a:t>
            </a:r>
            <a:r>
              <a:rPr lang="en-US" sz="1200" kern="1200" baseline="0" dirty="0">
                <a:solidFill>
                  <a:schemeClr val="tx1"/>
                </a:solidFill>
                <a:latin typeface="+mn-lt"/>
                <a:ea typeface="+mn-ea"/>
                <a:cs typeface="+mn-cs"/>
              </a:rPr>
              <a:t> in wheat and inheritance of cob length in maize. It is generally believed that during evolution there was duplication of chromosome or chromosome parts thereby leading to multiple copies of the same gene. A large number of characters are controlled by </a:t>
            </a:r>
            <a:r>
              <a:rPr lang="en-US" sz="1200" kern="1200" baseline="0" dirty="0" err="1">
                <a:solidFill>
                  <a:schemeClr val="tx1"/>
                </a:solidFill>
                <a:latin typeface="+mn-lt"/>
                <a:ea typeface="+mn-ea"/>
                <a:cs typeface="+mn-cs"/>
              </a:rPr>
              <a:t>polygenes</a:t>
            </a:r>
            <a:r>
              <a:rPr lang="en-US" sz="1200" kern="1200" baseline="0" dirty="0">
                <a:solidFill>
                  <a:schemeClr val="tx1"/>
                </a:solidFill>
                <a:latin typeface="+mn-lt"/>
                <a:ea typeface="+mn-ea"/>
                <a:cs typeface="+mn-cs"/>
              </a:rPr>
              <a:t> in which alleles contribute additively to a phenotype. This results in polygenic inheritance.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5727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85000" lnSpcReduction="10000"/>
          </a:bodyPr>
          <a:lstStyle/>
          <a:p>
            <a:r>
              <a:rPr lang="en-US" sz="1200" kern="1200" baseline="0" dirty="0">
                <a:solidFill>
                  <a:schemeClr val="tx1"/>
                </a:solidFill>
                <a:latin typeface="+mn-lt"/>
                <a:ea typeface="+mn-ea"/>
                <a:cs typeface="+mn-cs"/>
              </a:rPr>
              <a:t>Galton in 1883 suggested that many instances of continuous variation are heritable. </a:t>
            </a:r>
          </a:p>
          <a:p>
            <a:r>
              <a:rPr lang="en-US" sz="1200" kern="1200" baseline="0" dirty="0">
                <a:solidFill>
                  <a:schemeClr val="tx1"/>
                </a:solidFill>
                <a:latin typeface="+mn-lt"/>
                <a:ea typeface="+mn-ea"/>
                <a:cs typeface="+mn-cs"/>
              </a:rPr>
              <a:t>He was impressed by the fact that taller human beings generally produce taller children. </a:t>
            </a:r>
          </a:p>
          <a:p>
            <a:r>
              <a:rPr lang="en-US" sz="1200" kern="1200" baseline="0" dirty="0">
                <a:solidFill>
                  <a:schemeClr val="tx1"/>
                </a:solidFill>
                <a:latin typeface="+mn-lt"/>
                <a:ea typeface="+mn-ea"/>
                <a:cs typeface="+mn-cs"/>
              </a:rPr>
              <a:t>He suggested that characters such as height and mental capabilities in humans are heritable although these show a continuous range of variation in a population. </a:t>
            </a:r>
          </a:p>
          <a:p>
            <a:r>
              <a:rPr lang="en-US" sz="1200" kern="1200" baseline="0" dirty="0">
                <a:solidFill>
                  <a:schemeClr val="tx1"/>
                </a:solidFill>
                <a:latin typeface="+mn-lt"/>
                <a:ea typeface="+mn-ea"/>
                <a:cs typeface="+mn-cs"/>
              </a:rPr>
              <a:t>Galton’s postulate gained experimental support when it was found that at least in some instances the same character can be determined by more than one gene, each with the same but cumulative phenotypic effect. Quantitative characters like plant height, yield of crops (size, shape and number of seeds and fruits per plant), intelligence in human beings and milk yield in animals have been found to be determined by many genes and their effects have been found to be cumulative. </a:t>
            </a:r>
          </a:p>
          <a:p>
            <a:r>
              <a:rPr lang="en-US" sz="1200" kern="1200" baseline="0" dirty="0">
                <a:solidFill>
                  <a:schemeClr val="tx1"/>
                </a:solidFill>
                <a:latin typeface="+mn-lt"/>
                <a:ea typeface="+mn-ea"/>
                <a:cs typeface="+mn-cs"/>
              </a:rPr>
              <a:t>Each gene has a certain amount of effect, and the more the number of dominant genes, the greater expression of the character.. Though polygenic traits can be easily influenced by environment, these are generally controlled by three or more genes with phenotype reflecting the contribution of each allele (Quantitative). </a:t>
            </a:r>
          </a:p>
          <a:p>
            <a:r>
              <a:rPr lang="en-US" sz="1200" kern="1200" baseline="0" dirty="0">
                <a:solidFill>
                  <a:schemeClr val="tx1"/>
                </a:solidFill>
                <a:latin typeface="+mn-lt"/>
                <a:ea typeface="+mn-ea"/>
                <a:cs typeface="+mn-cs"/>
              </a:rPr>
              <a:t>Let us discuss the polygenic trait by studying the inheritance of human skin </a:t>
            </a:r>
            <a:r>
              <a:rPr lang="en-US" sz="1200" kern="1200" baseline="0" dirty="0" err="1">
                <a:solidFill>
                  <a:schemeClr val="tx1"/>
                </a:solidFill>
                <a:latin typeface="+mn-lt"/>
                <a:ea typeface="+mn-ea"/>
                <a:cs typeface="+mn-cs"/>
              </a:rPr>
              <a:t>colour</a:t>
            </a:r>
            <a:r>
              <a:rPr lang="en-US" sz="1200" kern="1200" baseline="0" dirty="0">
                <a:solidFill>
                  <a:schemeClr val="tx1"/>
                </a:solidFill>
                <a:latin typeface="+mn-lt"/>
                <a:ea typeface="+mn-ea"/>
                <a:cs typeface="+mn-cs"/>
              </a:rPr>
              <a:t>. There are no contrasting phenotypes for this trait. Let us assume that this trait is controlled by three </a:t>
            </a:r>
            <a:r>
              <a:rPr lang="en-US" sz="1200" b="1" kern="1200" baseline="0" dirty="0">
                <a:solidFill>
                  <a:schemeClr val="tx1"/>
                </a:solidFill>
                <a:latin typeface="+mn-lt"/>
                <a:ea typeface="+mn-ea"/>
                <a:cs typeface="+mn-cs"/>
              </a:rPr>
              <a:t>genes A, B, and C. in this cross, there is a mating between dark-skinned and fair-skinned human beings and then the intermediate skin </a:t>
            </a:r>
            <a:r>
              <a:rPr lang="en-US" sz="1200" b="1" kern="1200" baseline="0" dirty="0" err="1">
                <a:solidFill>
                  <a:schemeClr val="tx1"/>
                </a:solidFill>
                <a:latin typeface="+mn-lt"/>
                <a:ea typeface="+mn-ea"/>
                <a:cs typeface="+mn-cs"/>
              </a:rPr>
              <a:t>coloured</a:t>
            </a:r>
            <a:r>
              <a:rPr lang="en-US" sz="1200" b="1" kern="1200" baseline="0" dirty="0">
                <a:solidFill>
                  <a:schemeClr val="tx1"/>
                </a:solidFill>
                <a:latin typeface="+mn-lt"/>
                <a:ea typeface="+mn-ea"/>
                <a:cs typeface="+mn-cs"/>
              </a:rPr>
              <a:t> individuals expected at F1 are mated to obtain F2 progeny. </a:t>
            </a:r>
          </a:p>
          <a:p>
            <a:r>
              <a:rPr lang="en-US" sz="1200" kern="1200" baseline="0" dirty="0">
                <a:solidFill>
                  <a:schemeClr val="tx1"/>
                </a:solidFill>
                <a:latin typeface="+mn-lt"/>
                <a:ea typeface="+mn-ea"/>
                <a:cs typeface="+mn-cs"/>
              </a:rPr>
              <a:t>Polygenic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If the F2 data are plotted graphically, a bell-shaped curve results. </a:t>
            </a:r>
          </a:p>
          <a:p>
            <a:r>
              <a:rPr lang="en-US" sz="1200" kern="1200" baseline="0" dirty="0">
                <a:solidFill>
                  <a:schemeClr val="tx1"/>
                </a:solidFill>
                <a:latin typeface="+mn-lt"/>
                <a:ea typeface="+mn-ea"/>
                <a:cs typeface="+mn-cs"/>
              </a:rPr>
              <a:t>In this example, we have assumed the involvement of three gene pairs, However if higher number of genes are involved in determining a phenotype, greater variety would be expected in F2generation. </a:t>
            </a:r>
          </a:p>
          <a:p>
            <a:r>
              <a:rPr lang="en-US" sz="1200" kern="1200" baseline="0" dirty="0">
                <a:solidFill>
                  <a:schemeClr val="tx1"/>
                </a:solidFill>
                <a:latin typeface="+mn-lt"/>
                <a:ea typeface="+mn-ea"/>
                <a:cs typeface="+mn-cs"/>
              </a:rPr>
              <a:t>Other examples that can be studied are the kernel </a:t>
            </a:r>
            <a:r>
              <a:rPr lang="en-US" sz="1200" kern="1200" baseline="0" dirty="0" err="1">
                <a:solidFill>
                  <a:schemeClr val="tx1"/>
                </a:solidFill>
                <a:latin typeface="+mn-lt"/>
                <a:ea typeface="+mn-ea"/>
                <a:cs typeface="+mn-cs"/>
              </a:rPr>
              <a:t>colour</a:t>
            </a:r>
            <a:r>
              <a:rPr lang="en-US" sz="1200" kern="1200" baseline="0" dirty="0">
                <a:solidFill>
                  <a:schemeClr val="tx1"/>
                </a:solidFill>
                <a:latin typeface="+mn-lt"/>
                <a:ea typeface="+mn-ea"/>
                <a:cs typeface="+mn-cs"/>
              </a:rPr>
              <a:t> in wheat and inheritance of cob length in maize. It is generally believed that during evolution there was duplication of chromosome or chromosome parts thereby leading to multiple copies of the same gene. A large number of characters are controlled by </a:t>
            </a:r>
            <a:r>
              <a:rPr lang="en-US" sz="1200" kern="1200" baseline="0" dirty="0" err="1">
                <a:solidFill>
                  <a:schemeClr val="tx1"/>
                </a:solidFill>
                <a:latin typeface="+mn-lt"/>
                <a:ea typeface="+mn-ea"/>
                <a:cs typeface="+mn-cs"/>
              </a:rPr>
              <a:t>polygenes</a:t>
            </a:r>
            <a:r>
              <a:rPr lang="en-US" sz="1200" kern="1200" baseline="0" dirty="0">
                <a:solidFill>
                  <a:schemeClr val="tx1"/>
                </a:solidFill>
                <a:latin typeface="+mn-lt"/>
                <a:ea typeface="+mn-ea"/>
                <a:cs typeface="+mn-cs"/>
              </a:rPr>
              <a:t> in which alleles contribute additively to a phenotype. This results in polygenic inheritance.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5572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85000" lnSpcReduction="10000"/>
          </a:bodyPr>
          <a:lstStyle/>
          <a:p>
            <a:r>
              <a:rPr lang="en-US" sz="1200" kern="1200" baseline="0" dirty="0">
                <a:solidFill>
                  <a:schemeClr val="tx1"/>
                </a:solidFill>
                <a:latin typeface="+mn-lt"/>
                <a:ea typeface="+mn-ea"/>
                <a:cs typeface="+mn-cs"/>
              </a:rPr>
              <a:t>Galton in 1883 suggested that many instances of continuous variation are heritable. He was impressed by the fact that taller human beings generally produce taller children. He suggested that characters such as height and mental capabilities in humans are heritable although these show a continuous range of variation in a population. Galton’s postulate gained experimental support when it was found that at least in some instances the same character can be determined by more than one gene, each with the same but cumulative phenotypic effect Quantitative characters like plant height, yield of crops (size, shape and number of seeds and fruits per plant), intelligence in human beings and milk yield in animals have been found to be determined by many genes and their effects have been found to be cumulative. Each gene has a certain amount of effect, and the more the number of dominant genes, the greater expression of the character. Quantitative inheritance is also known as polygenic inheritance or multiple factor inheritance. Though polygenic traits can be easily influenced by environment, these are generally controlled by three or more genes with phenotype reflecting the contribution of each allele (Quantitative). Let us discuss the polygenic trait by studying the inheritance of human skin </a:t>
            </a:r>
            <a:r>
              <a:rPr lang="en-US" sz="1200" kern="1200" baseline="0" dirty="0" err="1">
                <a:solidFill>
                  <a:schemeClr val="tx1"/>
                </a:solidFill>
                <a:latin typeface="+mn-lt"/>
                <a:ea typeface="+mn-ea"/>
                <a:cs typeface="+mn-cs"/>
              </a:rPr>
              <a:t>colour</a:t>
            </a:r>
            <a:r>
              <a:rPr lang="en-US" sz="1200" kern="1200" baseline="0" dirty="0">
                <a:solidFill>
                  <a:schemeClr val="tx1"/>
                </a:solidFill>
                <a:latin typeface="+mn-lt"/>
                <a:ea typeface="+mn-ea"/>
                <a:cs typeface="+mn-cs"/>
              </a:rPr>
              <a:t>. There are no contrasting phenotypes for this trait. Let us assume that this trait is controlled by three </a:t>
            </a:r>
            <a:r>
              <a:rPr lang="en-US" sz="1200" b="1" kern="1200" baseline="0" dirty="0">
                <a:solidFill>
                  <a:schemeClr val="tx1"/>
                </a:solidFill>
                <a:latin typeface="+mn-lt"/>
                <a:ea typeface="+mn-ea"/>
                <a:cs typeface="+mn-cs"/>
              </a:rPr>
              <a:t>genes A, B, and C. in this cross, there is a mating between dark-skinned and fair-skinned human beings and then the intermediate skin </a:t>
            </a:r>
            <a:r>
              <a:rPr lang="en-US" sz="1200" b="1" kern="1200" baseline="0" dirty="0" err="1">
                <a:solidFill>
                  <a:schemeClr val="tx1"/>
                </a:solidFill>
                <a:latin typeface="+mn-lt"/>
                <a:ea typeface="+mn-ea"/>
                <a:cs typeface="+mn-cs"/>
              </a:rPr>
              <a:t>coloured</a:t>
            </a:r>
            <a:r>
              <a:rPr lang="en-US" sz="1200" b="1" kern="1200" baseline="0" dirty="0">
                <a:solidFill>
                  <a:schemeClr val="tx1"/>
                </a:solidFill>
                <a:latin typeface="+mn-lt"/>
                <a:ea typeface="+mn-ea"/>
                <a:cs typeface="+mn-cs"/>
              </a:rPr>
              <a:t> individuals expected at F1 are mated to obtain F2 progeny. </a:t>
            </a:r>
          </a:p>
          <a:p>
            <a:r>
              <a:rPr lang="en-US" sz="1200" kern="1200" baseline="0" dirty="0">
                <a:solidFill>
                  <a:schemeClr val="tx1"/>
                </a:solidFill>
                <a:latin typeface="+mn-lt"/>
                <a:ea typeface="+mn-ea"/>
                <a:cs typeface="+mn-cs"/>
              </a:rPr>
              <a:t>Polygenic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If the F2 data are plotted graphically, a bell-shaped curve results. </a:t>
            </a:r>
          </a:p>
          <a:p>
            <a:r>
              <a:rPr lang="en-US" sz="1200" kern="1200" baseline="0" dirty="0">
                <a:solidFill>
                  <a:schemeClr val="tx1"/>
                </a:solidFill>
                <a:latin typeface="+mn-lt"/>
                <a:ea typeface="+mn-ea"/>
                <a:cs typeface="+mn-cs"/>
              </a:rPr>
              <a:t>In this example, we have assumed the involvement of three gene pairs, However if higher number of genes are involved in determining a phenotype, greater variety would be expected in F2generation. </a:t>
            </a:r>
          </a:p>
          <a:p>
            <a:r>
              <a:rPr lang="en-US" sz="1200" kern="1200" baseline="0" dirty="0">
                <a:solidFill>
                  <a:schemeClr val="tx1"/>
                </a:solidFill>
                <a:latin typeface="+mn-lt"/>
                <a:ea typeface="+mn-ea"/>
                <a:cs typeface="+mn-cs"/>
              </a:rPr>
              <a:t>Other examples that can be studied are the kernel </a:t>
            </a:r>
            <a:r>
              <a:rPr lang="en-US" sz="1200" kern="1200" baseline="0" dirty="0" err="1">
                <a:solidFill>
                  <a:schemeClr val="tx1"/>
                </a:solidFill>
                <a:latin typeface="+mn-lt"/>
                <a:ea typeface="+mn-ea"/>
                <a:cs typeface="+mn-cs"/>
              </a:rPr>
              <a:t>colour</a:t>
            </a:r>
            <a:r>
              <a:rPr lang="en-US" sz="1200" kern="1200" baseline="0" dirty="0">
                <a:solidFill>
                  <a:schemeClr val="tx1"/>
                </a:solidFill>
                <a:latin typeface="+mn-lt"/>
                <a:ea typeface="+mn-ea"/>
                <a:cs typeface="+mn-cs"/>
              </a:rPr>
              <a:t> in wheat and inheritance of cob length in maize. It is generally believed that during evolution there was duplication of chromosome or chromosome parts thereby leading to multiple copies of the same gene. A large number of characters are controlled by </a:t>
            </a:r>
            <a:r>
              <a:rPr lang="en-US" sz="1200" kern="1200" baseline="0" dirty="0" err="1">
                <a:solidFill>
                  <a:schemeClr val="tx1"/>
                </a:solidFill>
                <a:latin typeface="+mn-lt"/>
                <a:ea typeface="+mn-ea"/>
                <a:cs typeface="+mn-cs"/>
              </a:rPr>
              <a:t>polygenes</a:t>
            </a:r>
            <a:r>
              <a:rPr lang="en-US" sz="1200" kern="1200" baseline="0" dirty="0">
                <a:solidFill>
                  <a:schemeClr val="tx1"/>
                </a:solidFill>
                <a:latin typeface="+mn-lt"/>
                <a:ea typeface="+mn-ea"/>
                <a:cs typeface="+mn-cs"/>
              </a:rPr>
              <a:t> in which alleles contribute additively to a phenotype. This results in polygenic inheritance.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5C7F9D-A9F4-4281-B936-2FFE7AA075E9}"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1595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Walter Sutton and Theodore </a:t>
            </a:r>
            <a:r>
              <a:rPr lang="en-IN" dirty="0" err="1"/>
              <a:t>Boveri</a:t>
            </a:r>
            <a:r>
              <a:rPr lang="en-IN" dirty="0"/>
              <a:t> noted that the behaviour of chromosomes was parallel to the behaviour of genes and used chromosome movement to explain Mendel’s laws.</a:t>
            </a:r>
          </a:p>
          <a:p>
            <a:r>
              <a:rPr lang="en-IN" dirty="0"/>
              <a:t>Recall that you have studied the behaviour of chromosomes during mitosis (</a:t>
            </a:r>
            <a:r>
              <a:rPr lang="en-IN" dirty="0" err="1"/>
              <a:t>equational</a:t>
            </a:r>
            <a:r>
              <a:rPr lang="en-IN" dirty="0"/>
              <a:t> division) and during meiosis (reduction division). The important things to remember are that chromosomes as well as genes occur in pairs. The two alleles of a gene pair are located on homologous sites on homologous chromosomes.</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44</a:t>
            </a:fld>
            <a:endParaRPr lang="en-IN"/>
          </a:p>
        </p:txBody>
      </p:sp>
    </p:spTree>
    <p:extLst>
      <p:ext uri="{BB962C8B-B14F-4D97-AF65-F5344CB8AC3E}">
        <p14:creationId xmlns:p14="http://schemas.microsoft.com/office/powerpoint/2010/main" val="39144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Experimental verification of the chromosomal theory of inheritance by </a:t>
            </a:r>
            <a:r>
              <a:rPr lang="en-IN" b="1" dirty="0"/>
              <a:t>Thomas Hunt Morgan </a:t>
            </a:r>
            <a:r>
              <a:rPr lang="en-IN" dirty="0"/>
              <a:t>and </a:t>
            </a:r>
            <a:r>
              <a:rPr lang="en-IN" b="1" dirty="0"/>
              <a:t>his colleagues</a:t>
            </a:r>
            <a:r>
              <a:rPr lang="en-IN" dirty="0"/>
              <a:t>, led to discovering the basis for the variation that sexual reproduction produced. </a:t>
            </a:r>
          </a:p>
          <a:p>
            <a:r>
              <a:rPr lang="en-IN" dirty="0"/>
              <a:t>Morgan worked with the tiny fruit files, </a:t>
            </a:r>
            <a:r>
              <a:rPr lang="en-IN" b="1" i="1" dirty="0"/>
              <a:t>Drosophila </a:t>
            </a:r>
            <a:r>
              <a:rPr lang="en-IN" b="1" i="1" dirty="0" err="1"/>
              <a:t>melanogaster</a:t>
            </a:r>
            <a:r>
              <a:rPr lang="en-IN" b="1" i="1" dirty="0"/>
              <a:t> , which were </a:t>
            </a:r>
            <a:r>
              <a:rPr lang="en-IN" dirty="0"/>
              <a:t>found very suitable for such studies. </a:t>
            </a:r>
          </a:p>
          <a:p>
            <a:pPr marL="914400" lvl="1" indent="-514350">
              <a:buFont typeface="Wingdings" pitchFamily="2" charset="2"/>
              <a:buChar char="ü"/>
            </a:pPr>
            <a:r>
              <a:rPr lang="en-IN" dirty="0"/>
              <a:t>They could be grown on simple synthetic medium in the laboratory. </a:t>
            </a:r>
          </a:p>
          <a:p>
            <a:pPr marL="914400" lvl="1" indent="-514350">
              <a:buFont typeface="Wingdings" pitchFamily="2" charset="2"/>
              <a:buChar char="ü"/>
            </a:pPr>
            <a:r>
              <a:rPr lang="en-IN" dirty="0"/>
              <a:t>They complete their life cycle in about two weeks </a:t>
            </a:r>
          </a:p>
          <a:p>
            <a:pPr marL="914400" lvl="1" indent="-514350">
              <a:buFont typeface="Wingdings" pitchFamily="2" charset="2"/>
              <a:buChar char="ü"/>
            </a:pPr>
            <a:r>
              <a:rPr lang="en-IN" dirty="0"/>
              <a:t>A single mating could produce a large number of progeny flies. </a:t>
            </a:r>
          </a:p>
          <a:p>
            <a:pPr marL="914400" lvl="1" indent="-514350">
              <a:buFont typeface="Wingdings" pitchFamily="2" charset="2"/>
              <a:buChar char="ü"/>
            </a:pPr>
            <a:r>
              <a:rPr lang="en-IN" dirty="0"/>
              <a:t>There was a clear differentiation of the sexes – the male and female flies are easily </a:t>
            </a:r>
            <a:r>
              <a:rPr lang="en-IN" dirty="0" err="1"/>
              <a:t>distinguisable</a:t>
            </a:r>
            <a:r>
              <a:rPr lang="en-IN" dirty="0"/>
              <a:t>. </a:t>
            </a:r>
          </a:p>
          <a:p>
            <a:pPr marL="914400" lvl="1" indent="-514350">
              <a:buFont typeface="Wingdings" pitchFamily="2" charset="2"/>
              <a:buChar char="ü"/>
            </a:pPr>
            <a:r>
              <a:rPr lang="en-IN" dirty="0"/>
              <a:t>It has many types of hereditary variations that can be seen with low power microscopes.</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46</a:t>
            </a:fld>
            <a:endParaRPr lang="en-IN"/>
          </a:p>
        </p:txBody>
      </p:sp>
    </p:spTree>
    <p:extLst>
      <p:ext uri="{BB962C8B-B14F-4D97-AF65-F5344CB8AC3E}">
        <p14:creationId xmlns:p14="http://schemas.microsoft.com/office/powerpoint/2010/main" val="715542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a:t>Filial: generation/progeny</a:t>
            </a:r>
          </a:p>
        </p:txBody>
      </p:sp>
      <p:sp>
        <p:nvSpPr>
          <p:cNvPr id="4" name="Slide Number Placeholder 3"/>
          <p:cNvSpPr>
            <a:spLocks noGrp="1"/>
          </p:cNvSpPr>
          <p:nvPr>
            <p:ph type="sldNum" sz="quarter" idx="10"/>
          </p:nvPr>
        </p:nvSpPr>
        <p:spPr/>
        <p:txBody>
          <a:bodyPr/>
          <a:lstStyle/>
          <a:p>
            <a:fld id="{435C7F9D-A9F4-4281-B936-2FFE7AA075E9}" type="slidenum">
              <a:rPr lang="en-IN" smtClean="0"/>
              <a:pPr/>
              <a:t>11</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US" dirty="0"/>
              <a:t>Wild type: strain,</a:t>
            </a:r>
            <a:r>
              <a:rPr lang="en-US" baseline="0" dirty="0"/>
              <a:t> gene or characteristics which prevails among individuals in natural condition as distinct from an atypical mutant</a:t>
            </a:r>
            <a:endParaRPr lang="en-IN" dirty="0"/>
          </a:p>
          <a:p>
            <a:pPr algn="just"/>
            <a:r>
              <a:rPr lang="en-IN" dirty="0"/>
              <a:t>Morgan carried out several </a:t>
            </a:r>
            <a:r>
              <a:rPr lang="en-IN" b="1" dirty="0" err="1"/>
              <a:t>dihybrid</a:t>
            </a:r>
            <a:r>
              <a:rPr lang="en-IN" b="1" dirty="0"/>
              <a:t> crosses </a:t>
            </a:r>
            <a:r>
              <a:rPr lang="en-IN" dirty="0"/>
              <a:t>in </a:t>
            </a:r>
            <a:r>
              <a:rPr lang="en-IN" i="1" dirty="0"/>
              <a:t>Drosophila to study genes </a:t>
            </a:r>
            <a:r>
              <a:rPr lang="en-IN" dirty="0"/>
              <a:t>that were </a:t>
            </a:r>
            <a:r>
              <a:rPr lang="en-IN" b="1" dirty="0"/>
              <a:t>sex-linked</a:t>
            </a:r>
            <a:r>
              <a:rPr lang="en-IN" dirty="0"/>
              <a:t>. </a:t>
            </a:r>
          </a:p>
          <a:p>
            <a:pPr algn="just"/>
            <a:r>
              <a:rPr lang="en-IN" dirty="0"/>
              <a:t>The crosses were similar to the </a:t>
            </a:r>
            <a:r>
              <a:rPr lang="en-IN" dirty="0" err="1"/>
              <a:t>dihybrid</a:t>
            </a:r>
            <a:r>
              <a:rPr lang="en-IN" dirty="0"/>
              <a:t> crosses carried out by Mendel in peas. </a:t>
            </a:r>
          </a:p>
          <a:p>
            <a:pPr algn="just"/>
            <a:r>
              <a:rPr lang="en-IN" dirty="0"/>
              <a:t>For example Morgan hybridised </a:t>
            </a:r>
            <a:r>
              <a:rPr lang="en-IN" b="1" dirty="0"/>
              <a:t>yellow-bodied, white eyed females</a:t>
            </a:r>
            <a:r>
              <a:rPr lang="en-IN" dirty="0"/>
              <a:t> to </a:t>
            </a:r>
            <a:r>
              <a:rPr lang="en-IN" b="1" dirty="0"/>
              <a:t>brown-bodied, red-eyed males </a:t>
            </a:r>
            <a:r>
              <a:rPr lang="en-IN" dirty="0"/>
              <a:t>and </a:t>
            </a:r>
            <a:r>
              <a:rPr lang="en-IN" b="1" dirty="0"/>
              <a:t>inter crossed their F1 progeny</a:t>
            </a:r>
            <a:r>
              <a:rPr lang="en-IN" dirty="0"/>
              <a:t>. </a:t>
            </a:r>
          </a:p>
          <a:p>
            <a:pPr algn="just"/>
            <a:r>
              <a:rPr lang="en-IN" dirty="0"/>
              <a:t>He observed that the two genes did </a:t>
            </a:r>
            <a:r>
              <a:rPr lang="en-IN" b="1" dirty="0"/>
              <a:t>not segregate independently</a:t>
            </a:r>
            <a:r>
              <a:rPr lang="en-IN" dirty="0"/>
              <a:t> of each other and the </a:t>
            </a:r>
            <a:r>
              <a:rPr lang="en-IN" b="1" dirty="0"/>
              <a:t>F</a:t>
            </a:r>
            <a:r>
              <a:rPr lang="en-IN" b="1" baseline="-25000" dirty="0"/>
              <a:t>2</a:t>
            </a:r>
            <a:r>
              <a:rPr lang="en-IN" b="1" dirty="0"/>
              <a:t> ratio deviated</a:t>
            </a:r>
            <a:r>
              <a:rPr lang="en-IN" dirty="0"/>
              <a:t> very significantly from the 9:3:3:1 ratio (expected when the two genes are independent).</a:t>
            </a:r>
          </a:p>
          <a:p>
            <a:pPr algn="just"/>
            <a:endParaRPr lang="en-US" dirty="0"/>
          </a:p>
          <a:p>
            <a:pPr marL="0" marR="0" indent="0" algn="just" defTabSz="914400" rtl="0" eaLnBrk="1" fontAlgn="auto" latinLnBrk="0" hangingPunct="1">
              <a:lnSpc>
                <a:spcPct val="100000"/>
              </a:lnSpc>
              <a:spcBef>
                <a:spcPts val="0"/>
              </a:spcBef>
              <a:spcAft>
                <a:spcPts val="0"/>
              </a:spcAft>
              <a:buClrTx/>
              <a:buSzTx/>
              <a:buFontTx/>
              <a:buNone/>
              <a:tabLst/>
              <a:defRPr/>
            </a:pPr>
            <a:r>
              <a:rPr lang="en-IN" dirty="0"/>
              <a:t>He observed that the two genes did </a:t>
            </a:r>
            <a:r>
              <a:rPr lang="en-IN" b="1" dirty="0"/>
              <a:t>not segregate independently</a:t>
            </a:r>
            <a:r>
              <a:rPr lang="en-IN" dirty="0"/>
              <a:t> of each other and the </a:t>
            </a:r>
            <a:r>
              <a:rPr lang="en-IN" b="1" dirty="0"/>
              <a:t>F</a:t>
            </a:r>
            <a:r>
              <a:rPr lang="en-IN" b="1" baseline="-25000" dirty="0"/>
              <a:t>2</a:t>
            </a:r>
            <a:r>
              <a:rPr lang="en-IN" b="1" dirty="0"/>
              <a:t> ratio deviated</a:t>
            </a:r>
            <a:r>
              <a:rPr lang="en-IN" dirty="0"/>
              <a:t> very significantly from the 9:3:3:1 ratio (expected when the two genes are independent).</a:t>
            </a:r>
          </a:p>
          <a:p>
            <a:pPr algn="just"/>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47</a:t>
            </a:fld>
            <a:endParaRPr lang="en-IN"/>
          </a:p>
        </p:txBody>
      </p:sp>
    </p:spTree>
    <p:extLst>
      <p:ext uri="{BB962C8B-B14F-4D97-AF65-F5344CB8AC3E}">
        <p14:creationId xmlns:p14="http://schemas.microsoft.com/office/powerpoint/2010/main" val="1360091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Today genetic maps are extensively used as a starting point in the sequencing of whole genomes as was done in the case of the Human Genome Sequencing Project.</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48</a:t>
            </a:fld>
            <a:endParaRPr lang="en-IN"/>
          </a:p>
        </p:txBody>
      </p:sp>
    </p:spTree>
    <p:extLst>
      <p:ext uri="{BB962C8B-B14F-4D97-AF65-F5344CB8AC3E}">
        <p14:creationId xmlns:p14="http://schemas.microsoft.com/office/powerpoint/2010/main" val="316228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Morgan and his group knew that the genes were located on the X chromosome </a:t>
            </a:r>
          </a:p>
          <a:p>
            <a:pPr algn="just"/>
            <a:r>
              <a:rPr lang="en-IN" dirty="0"/>
              <a:t>They observed that </a:t>
            </a:r>
            <a:r>
              <a:rPr lang="en-IN" b="1" i="1" dirty="0"/>
              <a:t>when the two genes in a </a:t>
            </a:r>
            <a:r>
              <a:rPr lang="en-IN" b="1" i="1" dirty="0" err="1"/>
              <a:t>dihybrid</a:t>
            </a:r>
            <a:r>
              <a:rPr lang="en-IN" b="1" i="1" dirty="0"/>
              <a:t> cross were situated on the same chromosome, the proportion of parental gene combinations were much higher than the non-parental type. </a:t>
            </a:r>
          </a:p>
          <a:p>
            <a:pPr algn="just"/>
            <a:r>
              <a:rPr lang="en-IN" dirty="0"/>
              <a:t>Morgan attributed this due to the physical association or linkage of the two genes and coined the term </a:t>
            </a:r>
            <a:r>
              <a:rPr lang="en-IN" b="1" dirty="0"/>
              <a:t>linkage </a:t>
            </a:r>
            <a:r>
              <a:rPr lang="en-IN" dirty="0"/>
              <a:t>to describe this </a:t>
            </a:r>
            <a:r>
              <a:rPr lang="en-IN" b="1" dirty="0"/>
              <a:t>physical association of genes on a chromosome</a:t>
            </a:r>
            <a:r>
              <a:rPr lang="en-IN" dirty="0"/>
              <a:t> and the term </a:t>
            </a:r>
            <a:r>
              <a:rPr lang="en-IN" b="1" dirty="0"/>
              <a:t>recombination </a:t>
            </a:r>
            <a:r>
              <a:rPr lang="en-IN" dirty="0"/>
              <a:t>to describe the generation of </a:t>
            </a:r>
            <a:r>
              <a:rPr lang="en-IN" b="1" dirty="0"/>
              <a:t>non-parental gene combinations. </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49</a:t>
            </a:fld>
            <a:endParaRPr lang="en-IN"/>
          </a:p>
        </p:txBody>
      </p:sp>
    </p:spTree>
    <p:extLst>
      <p:ext uri="{BB962C8B-B14F-4D97-AF65-F5344CB8AC3E}">
        <p14:creationId xmlns:p14="http://schemas.microsoft.com/office/powerpoint/2010/main" val="2753436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Morgan and his group also found that even when genes were grouped on the same chromosome, some genes were </a:t>
            </a:r>
          </a:p>
          <a:p>
            <a:pPr marL="914400" lvl="1" indent="-514350" algn="just">
              <a:buFont typeface="+mj-lt"/>
              <a:buAutoNum type="arabicPeriod"/>
            </a:pPr>
            <a:r>
              <a:rPr lang="en-IN" dirty="0"/>
              <a:t>very tightly linked (showed very low recombination) while </a:t>
            </a:r>
          </a:p>
          <a:p>
            <a:pPr marL="914400" lvl="1" indent="-514350" algn="just">
              <a:buFont typeface="+mj-lt"/>
              <a:buAutoNum type="arabicPeriod"/>
            </a:pPr>
            <a:r>
              <a:rPr lang="en-IN" dirty="0"/>
              <a:t>others were loosely linked (showed higher recombination).</a:t>
            </a:r>
          </a:p>
          <a:p>
            <a:pPr algn="just"/>
            <a:r>
              <a:rPr lang="en-IN" dirty="0"/>
              <a:t>He found that the genes </a:t>
            </a:r>
            <a:r>
              <a:rPr lang="en-IN" b="1" dirty="0"/>
              <a:t>white and yellow </a:t>
            </a:r>
            <a:r>
              <a:rPr lang="en-IN" dirty="0"/>
              <a:t>were very tightly linked and showed only </a:t>
            </a:r>
            <a:r>
              <a:rPr lang="en-IN" b="1" dirty="0"/>
              <a:t>1.3 per cent recombination </a:t>
            </a:r>
            <a:r>
              <a:rPr lang="en-IN" dirty="0"/>
              <a:t>while </a:t>
            </a:r>
            <a:r>
              <a:rPr lang="en-IN" b="1" dirty="0"/>
              <a:t>white and miniature wing </a:t>
            </a:r>
            <a:r>
              <a:rPr lang="en-IN" dirty="0"/>
              <a:t>showed </a:t>
            </a:r>
            <a:r>
              <a:rPr lang="en-IN" b="1" dirty="0"/>
              <a:t>37.2 per cent recombination. </a:t>
            </a:r>
          </a:p>
          <a:p>
            <a:pPr algn="just"/>
            <a:endParaRPr lang="en-US" b="1" dirty="0"/>
          </a:p>
          <a:p>
            <a:pPr algn="just"/>
            <a:endParaRPr lang="en-US" b="1" dirty="0"/>
          </a:p>
          <a:p>
            <a:pPr algn="just"/>
            <a:r>
              <a:rPr lang="en-US" b="1" dirty="0"/>
              <a:t>Recombination</a:t>
            </a:r>
            <a:r>
              <a:rPr lang="en-US" b="1" baseline="0" dirty="0"/>
              <a:t> frequency: Number of recombinant/Total population*100</a:t>
            </a:r>
            <a:endParaRPr lang="en-IN" b="1"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50</a:t>
            </a:fld>
            <a:endParaRPr lang="en-IN"/>
          </a:p>
        </p:txBody>
      </p:sp>
    </p:spTree>
    <p:extLst>
      <p:ext uri="{BB962C8B-B14F-4D97-AF65-F5344CB8AC3E}">
        <p14:creationId xmlns:p14="http://schemas.microsoft.com/office/powerpoint/2010/main" val="3950531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70000" lnSpcReduction="20000"/>
          </a:bodyPr>
          <a:lstStyle/>
          <a:p>
            <a:r>
              <a:rPr lang="en-IN" dirty="0"/>
              <a:t>The initial clue about the genetic/ chromosomal mechanism of sex determination can be traced back to some of the experiments carried out in insects. </a:t>
            </a:r>
          </a:p>
          <a:p>
            <a:r>
              <a:rPr lang="en-IN" dirty="0"/>
              <a:t>In fact, the cytological observations made in a number of insects led to the development of the concept of genetic/chromosomal basis of sex-determination. </a:t>
            </a:r>
          </a:p>
          <a:p>
            <a:r>
              <a:rPr lang="en-IN" dirty="0" err="1"/>
              <a:t>Henking</a:t>
            </a:r>
            <a:r>
              <a:rPr lang="en-IN" dirty="0"/>
              <a:t> (1891) could trace a specific nuclear structure all through spermatogenesis in a few insects, and it was also observed by him that 50 per cent of the sperm received this structure after spermatogenesis, whereas the other 50 per cent sperm did not receive it. </a:t>
            </a:r>
            <a:r>
              <a:rPr lang="en-IN" dirty="0" err="1"/>
              <a:t>Henking</a:t>
            </a:r>
            <a:r>
              <a:rPr lang="en-IN" dirty="0"/>
              <a:t> gave a name to this structure as the </a:t>
            </a:r>
            <a:r>
              <a:rPr lang="en-IN" b="1" dirty="0"/>
              <a:t>X body but </a:t>
            </a:r>
            <a:r>
              <a:rPr lang="en-IN" dirty="0"/>
              <a:t>he could not explain its significance. </a:t>
            </a:r>
          </a:p>
          <a:p>
            <a:r>
              <a:rPr lang="en-IN" dirty="0"/>
              <a:t>Further investigations by other scientists led to the conclusion that the ‘X body’ of </a:t>
            </a:r>
            <a:r>
              <a:rPr lang="en-IN" dirty="0" err="1"/>
              <a:t>Henking</a:t>
            </a:r>
            <a:r>
              <a:rPr lang="en-IN" dirty="0"/>
              <a:t> was in fact a chromosome and that is why it was given the name X-chromosome. </a:t>
            </a:r>
          </a:p>
          <a:p>
            <a:r>
              <a:rPr lang="en-IN" dirty="0"/>
              <a:t>It was also observed that in a large number of insects</a:t>
            </a:r>
            <a:r>
              <a:rPr lang="en-IN" baseline="0" dirty="0"/>
              <a:t> </a:t>
            </a:r>
            <a:r>
              <a:rPr lang="en-IN" dirty="0"/>
              <a:t>The mechanism of sex determination is of the XO type, i.e., all eggs bear an additional X-chromosome besides the other chromosomes (</a:t>
            </a:r>
            <a:r>
              <a:rPr lang="en-IN" dirty="0" err="1"/>
              <a:t>autosomes</a:t>
            </a:r>
            <a:r>
              <a:rPr lang="en-IN" dirty="0"/>
              <a:t>). </a:t>
            </a:r>
          </a:p>
          <a:p>
            <a:r>
              <a:rPr lang="en-IN" dirty="0"/>
              <a:t>On the other hand, some of the sperms bear the X-chromosome whereas some do not. </a:t>
            </a:r>
          </a:p>
          <a:p>
            <a:r>
              <a:rPr lang="en-IN" dirty="0"/>
              <a:t>Eggs fertilised by sperm having an X-chromosome become females and, those fertilised by sperms that do not have an X-chromosome become males. </a:t>
            </a:r>
          </a:p>
          <a:p>
            <a:r>
              <a:rPr lang="en-IN" i="1" dirty="0"/>
              <a:t>Due to the </a:t>
            </a:r>
            <a:r>
              <a:rPr lang="en-IN" dirty="0"/>
              <a:t>involvement of the X-chromosome in the determination of sex, it was designated to be the </a:t>
            </a:r>
            <a:r>
              <a:rPr lang="en-IN" b="1" dirty="0"/>
              <a:t>sex chromosome, and the rest of the chromosomes were named </a:t>
            </a:r>
            <a:r>
              <a:rPr lang="en-IN" dirty="0"/>
              <a:t>as </a:t>
            </a:r>
            <a:r>
              <a:rPr lang="en-IN" b="1" dirty="0" err="1"/>
              <a:t>autosomes</a:t>
            </a:r>
            <a:r>
              <a:rPr lang="en-IN" b="1" dirty="0"/>
              <a:t>.</a:t>
            </a:r>
          </a:p>
          <a:p>
            <a:r>
              <a:rPr lang="en-IN" b="1" dirty="0"/>
              <a:t>Grasshopper is an example of XO type of sex determination </a:t>
            </a:r>
            <a:r>
              <a:rPr lang="en-IN" dirty="0"/>
              <a:t>in which the males have only one X-</a:t>
            </a:r>
            <a:r>
              <a:rPr lang="en-IN" dirty="0" err="1"/>
              <a:t>choromosome</a:t>
            </a:r>
            <a:r>
              <a:rPr lang="en-IN" dirty="0"/>
              <a:t> besides the </a:t>
            </a:r>
            <a:r>
              <a:rPr lang="en-IN" dirty="0" err="1"/>
              <a:t>autosomes</a:t>
            </a:r>
            <a:r>
              <a:rPr lang="en-IN" dirty="0"/>
              <a:t>, whereas females have a pair of X-chromosomes. </a:t>
            </a:r>
          </a:p>
          <a:p>
            <a:r>
              <a:rPr lang="en-IN" dirty="0"/>
              <a:t>These observations led to the investigation of a number of species to understand the mechanism of sex determination. </a:t>
            </a:r>
          </a:p>
          <a:p>
            <a:r>
              <a:rPr lang="en-IN" dirty="0"/>
              <a:t>In a number of other insects and mammals including man, XY type of sex determination is seen where both male and female have same number of chromosomes.</a:t>
            </a:r>
          </a:p>
          <a:p>
            <a:r>
              <a:rPr lang="en-IN" dirty="0"/>
              <a:t>Among the males an X-chromosome is present but its counter part is distinctly smaller and called the Y-chromosome. </a:t>
            </a:r>
          </a:p>
          <a:p>
            <a:r>
              <a:rPr lang="en-IN" dirty="0"/>
              <a:t>Females, however, have a pair of X-chromosomes. </a:t>
            </a:r>
          </a:p>
          <a:p>
            <a:r>
              <a:rPr lang="en-IN" dirty="0"/>
              <a:t>Both males and females bear same number of </a:t>
            </a:r>
            <a:r>
              <a:rPr lang="en-IN" dirty="0" err="1"/>
              <a:t>autosomes</a:t>
            </a:r>
            <a:r>
              <a:rPr lang="en-IN" dirty="0"/>
              <a:t>. Hence, the males have </a:t>
            </a:r>
            <a:r>
              <a:rPr lang="en-IN" dirty="0" err="1"/>
              <a:t>autosomes</a:t>
            </a:r>
            <a:r>
              <a:rPr lang="en-IN" dirty="0"/>
              <a:t> plus XY, while female have </a:t>
            </a:r>
            <a:r>
              <a:rPr lang="en-IN" dirty="0" err="1"/>
              <a:t>autosomes</a:t>
            </a:r>
            <a:r>
              <a:rPr lang="en-IN" dirty="0"/>
              <a:t> plus XX.</a:t>
            </a:r>
          </a:p>
          <a:p>
            <a:r>
              <a:rPr lang="en-IN" dirty="0"/>
              <a:t>In human beings and in </a:t>
            </a:r>
            <a:r>
              <a:rPr lang="en-IN" i="1" dirty="0"/>
              <a:t>Drosophila the males have </a:t>
            </a:r>
            <a:r>
              <a:rPr lang="en-IN" dirty="0"/>
              <a:t>one X and one Y chromosome, whereas females have a pair of X chromosomes besides </a:t>
            </a:r>
            <a:r>
              <a:rPr lang="en-IN" dirty="0" err="1"/>
              <a:t>autosomes</a:t>
            </a:r>
            <a:r>
              <a:rPr lang="en-IN" dirty="0"/>
              <a:t>. </a:t>
            </a:r>
          </a:p>
          <a:p>
            <a:r>
              <a:rPr lang="en-IN" dirty="0"/>
              <a:t>In the above description you have studied about two types of sex determining mechanisms, i.e., XO type and XY type. </a:t>
            </a:r>
          </a:p>
          <a:p>
            <a:r>
              <a:rPr lang="en-IN" dirty="0"/>
              <a:t>But in both cases males produce two different types of gametes, </a:t>
            </a:r>
          </a:p>
          <a:p>
            <a:r>
              <a:rPr lang="en-IN" dirty="0"/>
              <a:t>(a) either with or without X-chromosome or </a:t>
            </a:r>
          </a:p>
          <a:p>
            <a:r>
              <a:rPr lang="en-IN" dirty="0"/>
              <a:t>(b) some gametes with X-chromosome and some with Y-chromosome.</a:t>
            </a:r>
          </a:p>
          <a:p>
            <a:r>
              <a:rPr lang="en-IN" dirty="0"/>
              <a:t>Such types of sex determination mechanism is designated to be the example of </a:t>
            </a:r>
            <a:r>
              <a:rPr lang="en-IN" b="1" dirty="0"/>
              <a:t>male </a:t>
            </a:r>
            <a:r>
              <a:rPr lang="en-IN" b="1" dirty="0" err="1"/>
              <a:t>heterogamety</a:t>
            </a:r>
            <a:r>
              <a:rPr lang="en-IN" b="1" dirty="0"/>
              <a:t>. In some other </a:t>
            </a:r>
            <a:r>
              <a:rPr lang="en-IN" dirty="0"/>
              <a:t>organisms, e.g., birds a different mechanism of sex determination is observed.</a:t>
            </a:r>
          </a:p>
          <a:p>
            <a:endParaRPr lang="en-US" dirty="0"/>
          </a:p>
          <a:p>
            <a:r>
              <a:rPr lang="en-IN" dirty="0"/>
              <a:t>In this case the total number of chromosome is same in both males and females. But two different types of gametes in terms of the sex chromosomes, are produced by females, i.e., </a:t>
            </a:r>
            <a:r>
              <a:rPr lang="en-IN" b="1" dirty="0"/>
              <a:t>female </a:t>
            </a:r>
            <a:r>
              <a:rPr lang="en-IN" b="1" dirty="0" err="1"/>
              <a:t>heterogamety</a:t>
            </a:r>
            <a:r>
              <a:rPr lang="en-IN" b="1" dirty="0"/>
              <a:t>. </a:t>
            </a:r>
          </a:p>
          <a:p>
            <a:r>
              <a:rPr lang="en-IN" b="1" dirty="0"/>
              <a:t>In order to have a distinction with the mechanism of </a:t>
            </a:r>
            <a:r>
              <a:rPr lang="en-IN" dirty="0"/>
              <a:t>sex determination described earlier, the two different sex chromosomes of a female bird has been designated to be the Z and W chromosomes. </a:t>
            </a:r>
          </a:p>
          <a:p>
            <a:r>
              <a:rPr lang="en-IN" dirty="0"/>
              <a:t>In these organisms the females have one Z and one W chromosome, whereas males have a pair of Z-chromosomes besides the </a:t>
            </a:r>
            <a:r>
              <a:rPr lang="en-IN" dirty="0" err="1"/>
              <a:t>autosomes</a:t>
            </a:r>
            <a:r>
              <a:rPr lang="en-IN" dirty="0"/>
              <a:t>.</a:t>
            </a:r>
          </a:p>
          <a:p>
            <a:endParaRPr lang="en-US" dirty="0"/>
          </a:p>
          <a:p>
            <a:endParaRPr lang="en-IN" dirty="0"/>
          </a:p>
          <a:p>
            <a:endParaRPr lang="en-IN" dirty="0"/>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53</a:t>
            </a:fld>
            <a:endParaRPr lang="en-IN"/>
          </a:p>
        </p:txBody>
      </p:sp>
    </p:spTree>
    <p:extLst>
      <p:ext uri="{BB962C8B-B14F-4D97-AF65-F5344CB8AC3E}">
        <p14:creationId xmlns:p14="http://schemas.microsoft.com/office/powerpoint/2010/main" val="3284157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The sex determining mechanism in case of humans is XY type. </a:t>
            </a:r>
          </a:p>
          <a:p>
            <a:r>
              <a:rPr lang="en-IN" dirty="0"/>
              <a:t>Out of 23 pairs of chromosomes present, 22 pairs are exactly same in both males and females; these are the </a:t>
            </a:r>
            <a:r>
              <a:rPr lang="en-IN" dirty="0" err="1"/>
              <a:t>autosomes</a:t>
            </a:r>
            <a:r>
              <a:rPr lang="en-IN" dirty="0"/>
              <a:t>.</a:t>
            </a:r>
          </a:p>
          <a:p>
            <a:r>
              <a:rPr lang="en-IN" dirty="0"/>
              <a:t> A pair of X-chromosomes are present in the female, whereas the presence of an X and Y chromosome are determinant of the male characteristic. </a:t>
            </a:r>
          </a:p>
          <a:p>
            <a:r>
              <a:rPr lang="en-IN" dirty="0"/>
              <a:t>During spermatogenesis among males, two types of gametes are produced. 50 per cent of the total sperm produced carry the X-chromosome and the rest 50 per cent has Y-chromosome besides the </a:t>
            </a:r>
            <a:r>
              <a:rPr lang="en-IN" dirty="0" err="1"/>
              <a:t>autosomes</a:t>
            </a:r>
            <a:r>
              <a:rPr lang="en-IN" dirty="0"/>
              <a:t>. </a:t>
            </a:r>
          </a:p>
          <a:p>
            <a:r>
              <a:rPr lang="en-IN" dirty="0"/>
              <a:t>Females, however, produce only one type of ovum with an X-chromosome. </a:t>
            </a:r>
          </a:p>
          <a:p>
            <a:endParaRPr lang="en-US" dirty="0"/>
          </a:p>
          <a:p>
            <a:r>
              <a:rPr lang="en-IN" dirty="0"/>
              <a:t>There is an equal probability of fertilisation of the ovum with the sperm carrying either X or Y chromosome. </a:t>
            </a:r>
          </a:p>
          <a:p>
            <a:r>
              <a:rPr lang="en-IN" dirty="0"/>
              <a:t>In case the ovum fertilises with a sperm carrying X-chromosome the zygote develops into a female (XX) and the fertilisation of ovum with Y-chromosome carrying sperm results into a male offspring. </a:t>
            </a:r>
          </a:p>
          <a:p>
            <a:r>
              <a:rPr lang="en-IN" dirty="0"/>
              <a:t>Thus, it is evident that it is the genetic makeup of the sperm that determines the sex of the child. </a:t>
            </a:r>
          </a:p>
          <a:p>
            <a:r>
              <a:rPr lang="en-IN" dirty="0"/>
              <a:t>It is also evident that in each pregnancy there is always 50 per cent probability of either a male or a female child. </a:t>
            </a:r>
          </a:p>
          <a:p>
            <a:r>
              <a:rPr lang="en-IN" dirty="0"/>
              <a:t>It is unfortunate that in our society women are blamed for producing female children and have been ostracised and ill-treated because of this false notion. </a:t>
            </a:r>
          </a:p>
          <a:p>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56</a:t>
            </a:fld>
            <a:endParaRPr lang="en-IN"/>
          </a:p>
        </p:txBody>
      </p:sp>
    </p:spTree>
    <p:extLst>
      <p:ext uri="{BB962C8B-B14F-4D97-AF65-F5344CB8AC3E}">
        <p14:creationId xmlns:p14="http://schemas.microsoft.com/office/powerpoint/2010/main" val="3183382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b="1" dirty="0"/>
              <a:t>Pedigree analysis: </a:t>
            </a:r>
            <a:r>
              <a:rPr lang="en-IN" sz="1200" b="0" i="0" kern="1200" dirty="0">
                <a:solidFill>
                  <a:schemeClr val="tx1"/>
                </a:solidFill>
                <a:latin typeface="+mn-lt"/>
                <a:ea typeface="+mn-ea"/>
                <a:cs typeface="+mn-cs"/>
              </a:rPr>
              <a:t>the recorded ancestry or lineage of a person or family.</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57</a:t>
            </a:fld>
            <a:endParaRPr lang="en-IN"/>
          </a:p>
        </p:txBody>
      </p:sp>
    </p:spTree>
    <p:extLst>
      <p:ext uri="{BB962C8B-B14F-4D97-AF65-F5344CB8AC3E}">
        <p14:creationId xmlns:p14="http://schemas.microsoft.com/office/powerpoint/2010/main" val="2853022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59</a:t>
            </a:fld>
            <a:endParaRPr lang="en-IN"/>
          </a:p>
        </p:txBody>
      </p:sp>
    </p:spTree>
    <p:extLst>
      <p:ext uri="{BB962C8B-B14F-4D97-AF65-F5344CB8AC3E}">
        <p14:creationId xmlns:p14="http://schemas.microsoft.com/office/powerpoint/2010/main" val="350242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61</a:t>
            </a:fld>
            <a:endParaRPr lang="en-IN"/>
          </a:p>
        </p:txBody>
      </p:sp>
    </p:spTree>
    <p:extLst>
      <p:ext uri="{BB962C8B-B14F-4D97-AF65-F5344CB8AC3E}">
        <p14:creationId xmlns:p14="http://schemas.microsoft.com/office/powerpoint/2010/main" val="989684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lnSpcReduction="10000"/>
          </a:bodyPr>
          <a:lstStyle/>
          <a:p>
            <a:r>
              <a:rPr lang="en-IN" b="1" dirty="0" err="1"/>
              <a:t>Aneuploidy</a:t>
            </a:r>
            <a:r>
              <a:rPr lang="en-IN" b="1" dirty="0"/>
              <a:t>: </a:t>
            </a:r>
            <a:r>
              <a:rPr lang="en-IN" dirty="0"/>
              <a:t>An abnormality involving a chromosome number that is not an exact multiple of the haploid number (one chromosome set is incomplete)</a:t>
            </a:r>
          </a:p>
          <a:p>
            <a:endParaRPr lang="en-US" dirty="0"/>
          </a:p>
          <a:p>
            <a:r>
              <a:rPr lang="en-IN" sz="1200" b="1" i="0" kern="1200" dirty="0" err="1">
                <a:solidFill>
                  <a:schemeClr val="tx1"/>
                </a:solidFill>
                <a:latin typeface="+mn-lt"/>
                <a:ea typeface="+mn-ea"/>
                <a:cs typeface="+mn-cs"/>
              </a:rPr>
              <a:t>Polyploid</a:t>
            </a:r>
            <a:r>
              <a:rPr lang="en-IN" sz="1200" b="0" i="0" kern="1200" dirty="0">
                <a:solidFill>
                  <a:schemeClr val="tx1"/>
                </a:solidFill>
                <a:latin typeface="+mn-lt"/>
                <a:ea typeface="+mn-ea"/>
                <a:cs typeface="+mn-cs"/>
              </a:rPr>
              <a:t> </a:t>
            </a:r>
            <a:r>
              <a:rPr lang="en-IN" sz="1200" b="0" i="0" u="none" strike="noStrike" kern="1200" dirty="0">
                <a:solidFill>
                  <a:schemeClr val="tx1"/>
                </a:solidFill>
                <a:latin typeface="+mn-lt"/>
                <a:ea typeface="+mn-ea"/>
                <a:cs typeface="+mn-cs"/>
                <a:hlinkClick r:id="rId3" tooltip="Biological cell"/>
              </a:rPr>
              <a:t>cells</a:t>
            </a:r>
            <a:r>
              <a:rPr lang="en-IN" sz="1200" b="0" i="0" kern="1200" dirty="0">
                <a:solidFill>
                  <a:schemeClr val="tx1"/>
                </a:solidFill>
                <a:latin typeface="+mn-lt"/>
                <a:ea typeface="+mn-ea"/>
                <a:cs typeface="+mn-cs"/>
              </a:rPr>
              <a:t> and </a:t>
            </a:r>
            <a:r>
              <a:rPr lang="en-IN" sz="1200" b="0" i="0" u="none" strike="noStrike" kern="1200" dirty="0">
                <a:solidFill>
                  <a:schemeClr val="tx1"/>
                </a:solidFill>
                <a:latin typeface="+mn-lt"/>
                <a:ea typeface="+mn-ea"/>
                <a:cs typeface="+mn-cs"/>
                <a:hlinkClick r:id="rId4" tooltip="Organism"/>
              </a:rPr>
              <a:t>organisms</a:t>
            </a:r>
            <a:r>
              <a:rPr lang="en-IN" sz="1200" b="0" i="0" kern="1200" dirty="0">
                <a:solidFill>
                  <a:schemeClr val="tx1"/>
                </a:solidFill>
                <a:latin typeface="+mn-lt"/>
                <a:ea typeface="+mn-ea"/>
                <a:cs typeface="+mn-cs"/>
              </a:rPr>
              <a:t> are those containing more than two paired (</a:t>
            </a:r>
            <a:r>
              <a:rPr lang="en-IN" sz="1200" b="0" i="0" u="none" strike="noStrike" kern="1200" dirty="0">
                <a:solidFill>
                  <a:schemeClr val="tx1"/>
                </a:solidFill>
                <a:latin typeface="+mn-lt"/>
                <a:ea typeface="+mn-ea"/>
                <a:cs typeface="+mn-cs"/>
                <a:hlinkClick r:id="rId5" tooltip="Homologous chromosome"/>
              </a:rPr>
              <a:t>homologous</a:t>
            </a:r>
            <a:r>
              <a:rPr lang="en-IN" sz="1200" b="0" i="0" kern="1200" dirty="0">
                <a:solidFill>
                  <a:schemeClr val="tx1"/>
                </a:solidFill>
                <a:latin typeface="+mn-lt"/>
                <a:ea typeface="+mn-ea"/>
                <a:cs typeface="+mn-cs"/>
              </a:rPr>
              <a:t>) sets of </a:t>
            </a:r>
            <a:r>
              <a:rPr lang="en-IN" sz="1200" b="0" i="0" u="none" strike="noStrike" kern="1200" dirty="0">
                <a:solidFill>
                  <a:schemeClr val="tx1"/>
                </a:solidFill>
                <a:latin typeface="+mn-lt"/>
                <a:ea typeface="+mn-ea"/>
                <a:cs typeface="+mn-cs"/>
                <a:hlinkClick r:id="rId6" tooltip="Chromosome"/>
              </a:rPr>
              <a:t>chromosomes</a:t>
            </a:r>
            <a:r>
              <a:rPr lang="en-IN" sz="1200" b="0" i="0" kern="1200" dirty="0">
                <a:solidFill>
                  <a:schemeClr val="tx1"/>
                </a:solidFill>
                <a:latin typeface="+mn-lt"/>
                <a:ea typeface="+mn-ea"/>
                <a:cs typeface="+mn-cs"/>
              </a:rPr>
              <a:t>. Most species whose cells have </a:t>
            </a:r>
            <a:r>
              <a:rPr lang="en-IN" sz="1200" b="0" i="0" u="none" strike="noStrike" kern="1200" dirty="0">
                <a:solidFill>
                  <a:schemeClr val="tx1"/>
                </a:solidFill>
                <a:latin typeface="+mn-lt"/>
                <a:ea typeface="+mn-ea"/>
                <a:cs typeface="+mn-cs"/>
                <a:hlinkClick r:id="rId7" tooltip="Cell nucleus"/>
              </a:rPr>
              <a:t>nuclei</a:t>
            </a:r>
            <a:r>
              <a:rPr lang="en-IN" sz="1200" b="0" i="0" kern="1200" dirty="0">
                <a:solidFill>
                  <a:schemeClr val="tx1"/>
                </a:solidFill>
                <a:latin typeface="+mn-lt"/>
                <a:ea typeface="+mn-ea"/>
                <a:cs typeface="+mn-cs"/>
              </a:rPr>
              <a:t> (</a:t>
            </a:r>
            <a:r>
              <a:rPr lang="en-IN" sz="1200" b="0" i="0" u="none" strike="noStrike" kern="1200" dirty="0">
                <a:solidFill>
                  <a:schemeClr val="tx1"/>
                </a:solidFill>
                <a:latin typeface="+mn-lt"/>
                <a:ea typeface="+mn-ea"/>
                <a:cs typeface="+mn-cs"/>
                <a:hlinkClick r:id="rId8" tooltip="Eukaryotes"/>
              </a:rPr>
              <a:t>Eukaryotes</a:t>
            </a:r>
            <a:r>
              <a:rPr lang="en-IN" sz="1200" b="0" i="0" kern="1200" dirty="0">
                <a:solidFill>
                  <a:schemeClr val="tx1"/>
                </a:solidFill>
                <a:latin typeface="+mn-lt"/>
                <a:ea typeface="+mn-ea"/>
                <a:cs typeface="+mn-cs"/>
              </a:rPr>
              <a:t>) are </a:t>
            </a:r>
            <a:r>
              <a:rPr lang="en-IN" sz="1200" b="0" i="0" u="none" strike="noStrike" kern="1200" dirty="0">
                <a:solidFill>
                  <a:schemeClr val="tx1"/>
                </a:solidFill>
                <a:latin typeface="+mn-lt"/>
                <a:ea typeface="+mn-ea"/>
                <a:cs typeface="+mn-cs"/>
                <a:hlinkClick r:id="rId9" tooltip="Diploid"/>
              </a:rPr>
              <a:t>diploid</a:t>
            </a:r>
            <a:r>
              <a:rPr lang="en-IN" sz="1200" b="0" i="0" kern="1200" dirty="0">
                <a:solidFill>
                  <a:schemeClr val="tx1"/>
                </a:solidFill>
                <a:latin typeface="+mn-lt"/>
                <a:ea typeface="+mn-ea"/>
                <a:cs typeface="+mn-cs"/>
              </a:rPr>
              <a:t>, meaning they have two sets of chromosomes—one set inherited from each parent. </a:t>
            </a:r>
            <a:r>
              <a:rPr lang="en-IN" sz="1200" b="0" i="0" kern="1200" dirty="0" err="1">
                <a:solidFill>
                  <a:schemeClr val="tx1"/>
                </a:solidFill>
                <a:latin typeface="+mn-lt"/>
                <a:ea typeface="+mn-ea"/>
                <a:cs typeface="+mn-cs"/>
              </a:rPr>
              <a:t>However,</a:t>
            </a:r>
            <a:r>
              <a:rPr lang="en-IN" sz="1200" b="1" i="0" kern="1200" dirty="0" err="1">
                <a:solidFill>
                  <a:schemeClr val="tx1"/>
                </a:solidFill>
                <a:latin typeface="+mn-lt"/>
                <a:ea typeface="+mn-ea"/>
                <a:cs typeface="+mn-cs"/>
              </a:rPr>
              <a:t>polyploidy</a:t>
            </a:r>
            <a:r>
              <a:rPr lang="en-IN" sz="1200" b="0" i="0" kern="1200" dirty="0">
                <a:solidFill>
                  <a:schemeClr val="tx1"/>
                </a:solidFill>
                <a:latin typeface="+mn-lt"/>
                <a:ea typeface="+mn-ea"/>
                <a:cs typeface="+mn-cs"/>
              </a:rPr>
              <a:t> is found in some organisms and is especially common in plants.</a:t>
            </a:r>
          </a:p>
          <a:p>
            <a:endParaRPr lang="en-US"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Polyploidy may occur due to abnormal </a:t>
            </a:r>
            <a:r>
              <a:rPr lang="en-IN" sz="1200" b="0" i="0" u="none" strike="noStrike" kern="1200" dirty="0">
                <a:solidFill>
                  <a:schemeClr val="tx1"/>
                </a:solidFill>
                <a:latin typeface="+mn-lt"/>
                <a:ea typeface="+mn-ea"/>
                <a:cs typeface="+mn-cs"/>
                <a:hlinkClick r:id="rId10" tooltip="Cell division"/>
              </a:rPr>
              <a:t>cell division</a:t>
            </a:r>
            <a:r>
              <a:rPr lang="en-IN" sz="1200" b="0" i="0" kern="1200" dirty="0">
                <a:solidFill>
                  <a:schemeClr val="tx1"/>
                </a:solidFill>
                <a:latin typeface="+mn-lt"/>
                <a:ea typeface="+mn-ea"/>
                <a:cs typeface="+mn-cs"/>
              </a:rPr>
              <a:t>, either during </a:t>
            </a:r>
            <a:r>
              <a:rPr lang="en-IN" sz="1200" b="0" i="0" u="none" strike="noStrike" kern="1200" dirty="0">
                <a:solidFill>
                  <a:schemeClr val="tx1"/>
                </a:solidFill>
                <a:latin typeface="+mn-lt"/>
                <a:ea typeface="+mn-ea"/>
                <a:cs typeface="+mn-cs"/>
                <a:hlinkClick r:id="rId11" tooltip="Mitosis"/>
              </a:rPr>
              <a:t>mitosis</a:t>
            </a:r>
            <a:r>
              <a:rPr lang="en-IN" sz="1200" b="0" i="0" kern="1200" dirty="0">
                <a:solidFill>
                  <a:schemeClr val="tx1"/>
                </a:solidFill>
                <a:latin typeface="+mn-lt"/>
                <a:ea typeface="+mn-ea"/>
                <a:cs typeface="+mn-cs"/>
              </a:rPr>
              <a:t>, or commonly during </a:t>
            </a:r>
            <a:r>
              <a:rPr lang="en-IN" sz="1200" b="0" i="0" u="none" strike="noStrike" kern="1200" dirty="0">
                <a:solidFill>
                  <a:schemeClr val="tx1"/>
                </a:solidFill>
                <a:latin typeface="+mn-lt"/>
                <a:ea typeface="+mn-ea"/>
                <a:cs typeface="+mn-cs"/>
                <a:hlinkClick r:id="rId12" tooltip="Meiosis"/>
              </a:rPr>
              <a:t>metaphase I</a:t>
            </a:r>
            <a:r>
              <a:rPr lang="en-IN" sz="1200" b="0" i="0" kern="1200" dirty="0">
                <a:solidFill>
                  <a:schemeClr val="tx1"/>
                </a:solidFill>
                <a:latin typeface="+mn-lt"/>
                <a:ea typeface="+mn-ea"/>
                <a:cs typeface="+mn-cs"/>
              </a:rPr>
              <a:t> in </a:t>
            </a:r>
            <a:r>
              <a:rPr lang="en-IN" sz="1200" b="0" i="0" u="none" strike="noStrike" kern="1200" dirty="0">
                <a:solidFill>
                  <a:schemeClr val="tx1"/>
                </a:solidFill>
                <a:latin typeface="+mn-lt"/>
                <a:ea typeface="+mn-ea"/>
                <a:cs typeface="+mn-cs"/>
                <a:hlinkClick r:id="rId12" tooltip="Meiosis"/>
              </a:rPr>
              <a:t>meiosis</a:t>
            </a:r>
            <a:r>
              <a:rPr lang="en-IN" sz="1200" b="0" i="0" kern="1200" dirty="0">
                <a:solidFill>
                  <a:schemeClr val="tx1"/>
                </a:solidFill>
                <a:latin typeface="+mn-lt"/>
                <a:ea typeface="+mn-ea"/>
                <a:cs typeface="+mn-cs"/>
              </a:rPr>
              <a:t>.</a:t>
            </a:r>
          </a:p>
          <a:p>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Polyploidy occurs in some </a:t>
            </a:r>
            <a:r>
              <a:rPr lang="en-IN" sz="1200" b="0" i="0" u="none" strike="noStrike" kern="1200" dirty="0">
                <a:solidFill>
                  <a:schemeClr val="tx1"/>
                </a:solidFill>
                <a:latin typeface="+mn-lt"/>
                <a:ea typeface="+mn-ea"/>
                <a:cs typeface="+mn-cs"/>
                <a:hlinkClick r:id="rId13" tooltip="Animal"/>
              </a:rPr>
              <a:t>animals</a:t>
            </a:r>
            <a:r>
              <a:rPr lang="en-IN" sz="1200" b="0" i="0" kern="1200" dirty="0">
                <a:solidFill>
                  <a:schemeClr val="tx1"/>
                </a:solidFill>
                <a:latin typeface="+mn-lt"/>
                <a:ea typeface="+mn-ea"/>
                <a:cs typeface="+mn-cs"/>
              </a:rPr>
              <a:t>, such as </a:t>
            </a:r>
            <a:r>
              <a:rPr lang="en-IN" sz="1200" b="0" i="0" u="none" strike="noStrike" kern="1200" dirty="0">
                <a:solidFill>
                  <a:schemeClr val="tx1"/>
                </a:solidFill>
                <a:latin typeface="+mn-lt"/>
                <a:ea typeface="+mn-ea"/>
                <a:cs typeface="+mn-cs"/>
                <a:hlinkClick r:id="rId14" tooltip="Goldfish"/>
              </a:rPr>
              <a:t>goldfish</a:t>
            </a:r>
            <a:r>
              <a:rPr lang="en-IN" sz="1200" b="0" i="0" kern="1200" dirty="0">
                <a:solidFill>
                  <a:schemeClr val="tx1"/>
                </a:solidFill>
                <a:latin typeface="+mn-lt"/>
                <a:ea typeface="+mn-ea"/>
                <a:cs typeface="+mn-cs"/>
              </a:rPr>
              <a:t>,</a:t>
            </a:r>
            <a:r>
              <a:rPr lang="en-IN" sz="1200" b="0" i="0" u="none" strike="noStrike" kern="1200" baseline="30000" dirty="0">
                <a:solidFill>
                  <a:schemeClr val="tx1"/>
                </a:solidFill>
                <a:latin typeface="+mn-lt"/>
                <a:ea typeface="+mn-ea"/>
                <a:cs typeface="+mn-cs"/>
              </a:rPr>
              <a:t> </a:t>
            </a:r>
            <a:r>
              <a:rPr lang="en-IN" sz="1200" b="0" i="0" kern="1200" dirty="0">
                <a:solidFill>
                  <a:schemeClr val="tx1"/>
                </a:solidFill>
                <a:latin typeface="+mn-lt"/>
                <a:ea typeface="+mn-ea"/>
                <a:cs typeface="+mn-cs"/>
              </a:rPr>
              <a:t> </a:t>
            </a:r>
            <a:r>
              <a:rPr lang="en-IN" sz="1200" b="0" i="0" u="none" strike="noStrike" kern="1200" dirty="0">
                <a:solidFill>
                  <a:schemeClr val="tx1"/>
                </a:solidFill>
                <a:latin typeface="+mn-lt"/>
                <a:ea typeface="+mn-ea"/>
                <a:cs typeface="+mn-cs"/>
                <a:hlinkClick r:id="rId15" tooltip="Salmon"/>
              </a:rPr>
              <a:t>salmon</a:t>
            </a:r>
            <a:r>
              <a:rPr lang="en-IN" sz="1200" b="0" i="0" kern="1200" dirty="0">
                <a:solidFill>
                  <a:schemeClr val="tx1"/>
                </a:solidFill>
                <a:latin typeface="+mn-lt"/>
                <a:ea typeface="+mn-ea"/>
                <a:cs typeface="+mn-cs"/>
              </a:rPr>
              <a:t>, and </a:t>
            </a:r>
            <a:r>
              <a:rPr lang="en-IN" sz="1200" b="0" i="0" u="none" strike="noStrike" kern="1200" dirty="0">
                <a:solidFill>
                  <a:schemeClr val="tx1"/>
                </a:solidFill>
                <a:latin typeface="+mn-lt"/>
                <a:ea typeface="+mn-ea"/>
                <a:cs typeface="+mn-cs"/>
                <a:hlinkClick r:id="rId16" tooltip="Salamander"/>
              </a:rPr>
              <a:t>salamanders</a:t>
            </a:r>
            <a:r>
              <a:rPr lang="en-IN" sz="1200" b="0" i="0" kern="1200" dirty="0">
                <a:solidFill>
                  <a:schemeClr val="tx1"/>
                </a:solidFill>
                <a:latin typeface="+mn-lt"/>
                <a:ea typeface="+mn-ea"/>
                <a:cs typeface="+mn-cs"/>
              </a:rPr>
              <a:t>, but is especially common among </a:t>
            </a:r>
            <a:r>
              <a:rPr lang="en-IN" sz="1200" b="0" i="0" u="none" strike="noStrike" kern="1200" dirty="0">
                <a:solidFill>
                  <a:schemeClr val="tx1"/>
                </a:solidFill>
                <a:latin typeface="+mn-lt"/>
                <a:ea typeface="+mn-ea"/>
                <a:cs typeface="+mn-cs"/>
                <a:hlinkClick r:id="rId17" tooltip="Fern"/>
              </a:rPr>
              <a:t>ferns</a:t>
            </a:r>
            <a:r>
              <a:rPr lang="en-IN" sz="1200" b="0" i="0" kern="1200" dirty="0">
                <a:solidFill>
                  <a:schemeClr val="tx1"/>
                </a:solidFill>
                <a:latin typeface="+mn-lt"/>
                <a:ea typeface="+mn-ea"/>
                <a:cs typeface="+mn-cs"/>
              </a:rPr>
              <a:t> and </a:t>
            </a:r>
            <a:r>
              <a:rPr lang="en-IN" sz="1200" b="0" i="0" kern="1200" dirty="0" err="1">
                <a:solidFill>
                  <a:schemeClr val="tx1"/>
                </a:solidFill>
                <a:latin typeface="+mn-lt"/>
                <a:ea typeface="+mn-ea"/>
                <a:cs typeface="+mn-cs"/>
              </a:rPr>
              <a:t>flowering</a:t>
            </a:r>
            <a:r>
              <a:rPr lang="en-IN" sz="1200" b="0" i="0" u="none" strike="noStrike" kern="1200" dirty="0" err="1">
                <a:solidFill>
                  <a:schemeClr val="tx1"/>
                </a:solidFill>
                <a:latin typeface="+mn-lt"/>
                <a:ea typeface="+mn-ea"/>
                <a:cs typeface="+mn-cs"/>
                <a:hlinkClick r:id="rId18" tooltip="Plant"/>
              </a:rPr>
              <a:t>plants</a:t>
            </a:r>
            <a:r>
              <a:rPr lang="en-IN" sz="1200" b="0" i="0" kern="1200" dirty="0">
                <a:solidFill>
                  <a:schemeClr val="tx1"/>
                </a:solidFill>
                <a:latin typeface="+mn-lt"/>
                <a:ea typeface="+mn-ea"/>
                <a:cs typeface="+mn-cs"/>
              </a:rPr>
              <a:t> (see </a:t>
            </a:r>
            <a:r>
              <a:rPr lang="en-IN" sz="1200" b="0" i="1" u="none" strike="noStrike" kern="1200" dirty="0">
                <a:solidFill>
                  <a:schemeClr val="tx1"/>
                </a:solidFill>
                <a:latin typeface="+mn-lt"/>
                <a:ea typeface="+mn-ea"/>
                <a:cs typeface="+mn-cs"/>
                <a:hlinkClick r:id="rId19" tooltip="Hibiscus rosa-sinensis"/>
              </a:rPr>
              <a:t>Hibiscus </a:t>
            </a:r>
            <a:r>
              <a:rPr lang="en-IN" sz="1200" b="0" i="1" u="none" strike="noStrike" kern="1200" dirty="0" err="1">
                <a:solidFill>
                  <a:schemeClr val="tx1"/>
                </a:solidFill>
                <a:latin typeface="+mn-lt"/>
                <a:ea typeface="+mn-ea"/>
                <a:cs typeface="+mn-cs"/>
                <a:hlinkClick r:id="rId19" tooltip="Hibiscus rosa-sinensis"/>
              </a:rPr>
              <a:t>rosa-sinensis</a:t>
            </a:r>
            <a:r>
              <a:rPr lang="en-IN" sz="1200" b="0" i="0" kern="1200" dirty="0">
                <a:solidFill>
                  <a:schemeClr val="tx1"/>
                </a:solidFill>
                <a:latin typeface="+mn-lt"/>
                <a:ea typeface="+mn-ea"/>
                <a:cs typeface="+mn-cs"/>
              </a:rPr>
              <a:t>), including both wild and cultivated </a:t>
            </a:r>
            <a:r>
              <a:rPr lang="en-IN" sz="1200" b="0" i="0" u="none" strike="noStrike" kern="1200" dirty="0">
                <a:solidFill>
                  <a:schemeClr val="tx1"/>
                </a:solidFill>
                <a:latin typeface="+mn-lt"/>
                <a:ea typeface="+mn-ea"/>
                <a:cs typeface="+mn-cs"/>
                <a:hlinkClick r:id="rId20" tooltip="Species"/>
              </a:rPr>
              <a:t>species</a:t>
            </a:r>
            <a:r>
              <a:rPr lang="en-IN" sz="1200" b="0" i="0" kern="1200" dirty="0">
                <a:solidFill>
                  <a:schemeClr val="tx1"/>
                </a:solidFill>
                <a:latin typeface="+mn-lt"/>
                <a:ea typeface="+mn-ea"/>
                <a:cs typeface="+mn-cs"/>
              </a:rPr>
              <a:t>. </a:t>
            </a:r>
            <a:r>
              <a:rPr lang="en-IN" sz="1200" b="0" i="0" u="none" strike="noStrike" kern="1200" dirty="0">
                <a:solidFill>
                  <a:schemeClr val="tx1"/>
                </a:solidFill>
                <a:latin typeface="+mn-lt"/>
                <a:ea typeface="+mn-ea"/>
                <a:cs typeface="+mn-cs"/>
                <a:hlinkClick r:id="rId21" tooltip="Wheat"/>
              </a:rPr>
              <a:t>Wheat</a:t>
            </a:r>
            <a:r>
              <a:rPr lang="en-IN" sz="1200" b="0" i="0" kern="1200" dirty="0">
                <a:solidFill>
                  <a:schemeClr val="tx1"/>
                </a:solidFill>
                <a:latin typeface="+mn-lt"/>
                <a:ea typeface="+mn-ea"/>
                <a:cs typeface="+mn-cs"/>
              </a:rPr>
              <a:t>, for example, after millennia of </a:t>
            </a:r>
            <a:r>
              <a:rPr lang="en-IN" sz="1200" b="0" i="0" u="none" strike="noStrike" kern="1200" dirty="0">
                <a:solidFill>
                  <a:schemeClr val="tx1"/>
                </a:solidFill>
                <a:latin typeface="+mn-lt"/>
                <a:ea typeface="+mn-ea"/>
                <a:cs typeface="+mn-cs"/>
                <a:hlinkClick r:id="rId22" tooltip="Hybrid (biology)"/>
              </a:rPr>
              <a:t>hybridization</a:t>
            </a:r>
            <a:r>
              <a:rPr lang="en-IN" sz="1200" b="0" i="0" kern="1200" dirty="0">
                <a:solidFill>
                  <a:schemeClr val="tx1"/>
                </a:solidFill>
                <a:latin typeface="+mn-lt"/>
                <a:ea typeface="+mn-ea"/>
                <a:cs typeface="+mn-cs"/>
              </a:rPr>
              <a:t> and modification by humans, has strains that are </a:t>
            </a:r>
            <a:r>
              <a:rPr lang="en-IN" sz="1200" b="1" i="0" kern="1200" dirty="0">
                <a:solidFill>
                  <a:schemeClr val="tx1"/>
                </a:solidFill>
                <a:latin typeface="+mn-lt"/>
                <a:ea typeface="+mn-ea"/>
                <a:cs typeface="+mn-cs"/>
              </a:rPr>
              <a:t>diploid</a:t>
            </a:r>
            <a:r>
              <a:rPr lang="en-IN" sz="1200" b="0" i="0" kern="1200" dirty="0">
                <a:solidFill>
                  <a:schemeClr val="tx1"/>
                </a:solidFill>
                <a:latin typeface="+mn-lt"/>
                <a:ea typeface="+mn-ea"/>
                <a:cs typeface="+mn-cs"/>
              </a:rPr>
              <a:t> (two sets of chromosomes), </a:t>
            </a:r>
            <a:r>
              <a:rPr lang="en-IN" sz="1200" b="1" i="0" kern="1200" dirty="0" err="1">
                <a:solidFill>
                  <a:schemeClr val="tx1"/>
                </a:solidFill>
                <a:latin typeface="+mn-lt"/>
                <a:ea typeface="+mn-ea"/>
                <a:cs typeface="+mn-cs"/>
              </a:rPr>
              <a:t>tetraploid</a:t>
            </a:r>
            <a:r>
              <a:rPr lang="en-IN" sz="1200" b="0" i="0" kern="1200" dirty="0">
                <a:solidFill>
                  <a:schemeClr val="tx1"/>
                </a:solidFill>
                <a:latin typeface="+mn-lt"/>
                <a:ea typeface="+mn-ea"/>
                <a:cs typeface="+mn-cs"/>
              </a:rPr>
              <a:t> (four sets of chromosomes) with the common name of </a:t>
            </a:r>
            <a:r>
              <a:rPr lang="en-IN" sz="1200" b="0" i="0" u="none" strike="noStrike" kern="1200" dirty="0">
                <a:solidFill>
                  <a:schemeClr val="tx1"/>
                </a:solidFill>
                <a:latin typeface="+mn-lt"/>
                <a:ea typeface="+mn-ea"/>
                <a:cs typeface="+mn-cs"/>
                <a:hlinkClick r:id="rId23" tooltip="Durum"/>
              </a:rPr>
              <a:t>durum</a:t>
            </a:r>
            <a:r>
              <a:rPr lang="en-IN" sz="1200" b="0" i="0" kern="1200" dirty="0">
                <a:solidFill>
                  <a:schemeClr val="tx1"/>
                </a:solidFill>
                <a:latin typeface="+mn-lt"/>
                <a:ea typeface="+mn-ea"/>
                <a:cs typeface="+mn-cs"/>
              </a:rPr>
              <a:t> or macaroni wheat, and </a:t>
            </a:r>
            <a:r>
              <a:rPr lang="en-IN" sz="1200" b="1" i="0" kern="1200" dirty="0" err="1">
                <a:solidFill>
                  <a:schemeClr val="tx1"/>
                </a:solidFill>
                <a:latin typeface="+mn-lt"/>
                <a:ea typeface="+mn-ea"/>
                <a:cs typeface="+mn-cs"/>
              </a:rPr>
              <a:t>hexaploid</a:t>
            </a:r>
            <a:r>
              <a:rPr lang="en-IN" sz="1200" b="0" i="0" kern="1200" dirty="0">
                <a:solidFill>
                  <a:schemeClr val="tx1"/>
                </a:solidFill>
                <a:latin typeface="+mn-lt"/>
                <a:ea typeface="+mn-ea"/>
                <a:cs typeface="+mn-cs"/>
              </a:rPr>
              <a:t> (six sets of chromosomes) with the common name of bread wheat. Many agriculturally important plants of the genus </a:t>
            </a:r>
            <a:r>
              <a:rPr lang="en-IN" sz="1200" b="0" i="1" u="none" strike="noStrike" kern="1200" dirty="0" err="1">
                <a:solidFill>
                  <a:schemeClr val="tx1"/>
                </a:solidFill>
                <a:latin typeface="+mn-lt"/>
                <a:ea typeface="+mn-ea"/>
                <a:cs typeface="+mn-cs"/>
                <a:hlinkClick r:id="rId24" tooltip="Brassica"/>
              </a:rPr>
              <a:t>Brassica</a:t>
            </a:r>
            <a:r>
              <a:rPr lang="en-IN" sz="1200" b="0" i="0" kern="1200" dirty="0">
                <a:solidFill>
                  <a:schemeClr val="tx1"/>
                </a:solidFill>
                <a:latin typeface="+mn-lt"/>
                <a:ea typeface="+mn-ea"/>
                <a:cs typeface="+mn-cs"/>
              </a:rPr>
              <a:t> are also </a:t>
            </a:r>
            <a:r>
              <a:rPr lang="en-IN" sz="1200" b="0" i="0" kern="1200" dirty="0" err="1">
                <a:solidFill>
                  <a:schemeClr val="tx1"/>
                </a:solidFill>
                <a:latin typeface="+mn-lt"/>
                <a:ea typeface="+mn-ea"/>
                <a:cs typeface="+mn-cs"/>
              </a:rPr>
              <a:t>tetraploids</a:t>
            </a:r>
            <a:r>
              <a:rPr lang="en-IN" sz="1200" b="0" i="0" kern="1200" dirty="0">
                <a:solidFill>
                  <a:schemeClr val="tx1"/>
                </a:solidFill>
                <a:latin typeface="+mn-lt"/>
                <a:ea typeface="+mn-ea"/>
                <a:cs typeface="+mn-cs"/>
              </a:rPr>
              <a:t>.</a:t>
            </a:r>
          </a:p>
          <a:p>
            <a:r>
              <a:rPr lang="en-IN" sz="1200" b="0" i="0" kern="1200" dirty="0">
                <a:solidFill>
                  <a:schemeClr val="tx1"/>
                </a:solidFill>
                <a:latin typeface="+mn-lt"/>
                <a:ea typeface="+mn-ea"/>
                <a:cs typeface="+mn-cs"/>
              </a:rPr>
              <a:t>Polyploidy can be induced in plants and </a:t>
            </a:r>
            <a:r>
              <a:rPr lang="en-IN" sz="1200" b="0" i="0" u="none" strike="noStrike" kern="1200" dirty="0">
                <a:solidFill>
                  <a:schemeClr val="tx1"/>
                </a:solidFill>
                <a:latin typeface="+mn-lt"/>
                <a:ea typeface="+mn-ea"/>
                <a:cs typeface="+mn-cs"/>
                <a:hlinkClick r:id="rId25" tooltip="Cell culture"/>
              </a:rPr>
              <a:t>cell cultures</a:t>
            </a:r>
            <a:r>
              <a:rPr lang="en-IN" sz="1200" b="0" i="0" kern="1200" dirty="0">
                <a:solidFill>
                  <a:schemeClr val="tx1"/>
                </a:solidFill>
                <a:latin typeface="+mn-lt"/>
                <a:ea typeface="+mn-ea"/>
                <a:cs typeface="+mn-cs"/>
              </a:rPr>
              <a:t> by some chemicals: the best known is </a:t>
            </a:r>
            <a:r>
              <a:rPr lang="en-IN" sz="1200" b="0" i="0" u="none" strike="noStrike" kern="1200" dirty="0" err="1">
                <a:solidFill>
                  <a:schemeClr val="tx1"/>
                </a:solidFill>
                <a:latin typeface="+mn-lt"/>
                <a:ea typeface="+mn-ea"/>
                <a:cs typeface="+mn-cs"/>
                <a:hlinkClick r:id="rId26" tooltip="Colchicine"/>
              </a:rPr>
              <a:t>colchicine</a:t>
            </a:r>
            <a:r>
              <a:rPr lang="en-IN" sz="1200" b="0" i="0" kern="1200" dirty="0">
                <a:solidFill>
                  <a:schemeClr val="tx1"/>
                </a:solidFill>
                <a:latin typeface="+mn-lt"/>
                <a:ea typeface="+mn-ea"/>
                <a:cs typeface="+mn-cs"/>
              </a:rPr>
              <a:t>, which can result in chromosome doubling, though its use may have other less obvious consequences as well. </a:t>
            </a:r>
            <a:r>
              <a:rPr lang="en-IN" sz="1200" b="0" i="0" u="none" strike="noStrike" kern="1200" dirty="0" err="1">
                <a:solidFill>
                  <a:schemeClr val="tx1"/>
                </a:solidFill>
                <a:latin typeface="+mn-lt"/>
                <a:ea typeface="+mn-ea"/>
                <a:cs typeface="+mn-cs"/>
                <a:hlinkClick r:id="rId27" tooltip="Oryzalin"/>
              </a:rPr>
              <a:t>Oryzalin</a:t>
            </a:r>
            <a:r>
              <a:rPr lang="en-IN" sz="1200" b="0" i="0" kern="1200" dirty="0">
                <a:solidFill>
                  <a:schemeClr val="tx1"/>
                </a:solidFill>
                <a:latin typeface="+mn-lt"/>
                <a:ea typeface="+mn-ea"/>
                <a:cs typeface="+mn-cs"/>
              </a:rPr>
              <a:t> will also double the existing chromosome content.</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62</a:t>
            </a:fld>
            <a:endParaRPr lang="en-IN"/>
          </a:p>
        </p:txBody>
      </p:sp>
    </p:spTree>
    <p:extLst>
      <p:ext uri="{BB962C8B-B14F-4D97-AF65-F5344CB8AC3E}">
        <p14:creationId xmlns:p14="http://schemas.microsoft.com/office/powerpoint/2010/main" val="3283512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baseline="0" dirty="0">
                <a:solidFill>
                  <a:schemeClr val="tx1"/>
                </a:solidFill>
                <a:latin typeface="+mn-lt"/>
                <a:ea typeface="+mn-ea"/>
                <a:cs typeface="+mn-cs"/>
              </a:rPr>
              <a:t>F1 resembled either of the two parents (dominance)</a:t>
            </a:r>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23</a:t>
            </a:fld>
            <a:endParaRPr lang="en-IN"/>
          </a:p>
        </p:txBody>
      </p:sp>
    </p:spTree>
    <p:extLst>
      <p:ext uri="{BB962C8B-B14F-4D97-AF65-F5344CB8AC3E}">
        <p14:creationId xmlns:p14="http://schemas.microsoft.com/office/powerpoint/2010/main" val="1498219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lnSpcReduction="10000"/>
          </a:bodyPr>
          <a:lstStyle/>
          <a:p>
            <a:r>
              <a:rPr lang="en-IN" b="1" dirty="0" err="1"/>
              <a:t>Aneuploidy</a:t>
            </a:r>
            <a:r>
              <a:rPr lang="en-IN" b="1" dirty="0"/>
              <a:t>: </a:t>
            </a:r>
            <a:r>
              <a:rPr lang="en-IN" dirty="0"/>
              <a:t>An abnormality involving a chromosome number that is not an exact multiple of the haploid number (one chromosome set is incomplete)</a:t>
            </a:r>
          </a:p>
          <a:p>
            <a:endParaRPr lang="en-US" dirty="0"/>
          </a:p>
          <a:p>
            <a:r>
              <a:rPr lang="en-IN" sz="1200" b="1" i="0" kern="1200" dirty="0" err="1">
                <a:solidFill>
                  <a:schemeClr val="tx1"/>
                </a:solidFill>
                <a:latin typeface="+mn-lt"/>
                <a:ea typeface="+mn-ea"/>
                <a:cs typeface="+mn-cs"/>
              </a:rPr>
              <a:t>Polyploid</a:t>
            </a:r>
            <a:r>
              <a:rPr lang="en-IN" sz="1200" b="0" i="0" kern="1200" dirty="0">
                <a:solidFill>
                  <a:schemeClr val="tx1"/>
                </a:solidFill>
                <a:latin typeface="+mn-lt"/>
                <a:ea typeface="+mn-ea"/>
                <a:cs typeface="+mn-cs"/>
              </a:rPr>
              <a:t> </a:t>
            </a:r>
            <a:r>
              <a:rPr lang="en-IN" sz="1200" b="0" i="0" u="none" strike="noStrike" kern="1200" dirty="0">
                <a:solidFill>
                  <a:schemeClr val="tx1"/>
                </a:solidFill>
                <a:latin typeface="+mn-lt"/>
                <a:ea typeface="+mn-ea"/>
                <a:cs typeface="+mn-cs"/>
                <a:hlinkClick r:id="rId3" tooltip="Biological cell"/>
              </a:rPr>
              <a:t>cells</a:t>
            </a:r>
            <a:r>
              <a:rPr lang="en-IN" sz="1200" b="0" i="0" kern="1200" dirty="0">
                <a:solidFill>
                  <a:schemeClr val="tx1"/>
                </a:solidFill>
                <a:latin typeface="+mn-lt"/>
                <a:ea typeface="+mn-ea"/>
                <a:cs typeface="+mn-cs"/>
              </a:rPr>
              <a:t> and </a:t>
            </a:r>
            <a:r>
              <a:rPr lang="en-IN" sz="1200" b="0" i="0" u="none" strike="noStrike" kern="1200" dirty="0">
                <a:solidFill>
                  <a:schemeClr val="tx1"/>
                </a:solidFill>
                <a:latin typeface="+mn-lt"/>
                <a:ea typeface="+mn-ea"/>
                <a:cs typeface="+mn-cs"/>
                <a:hlinkClick r:id="rId4" tooltip="Organism"/>
              </a:rPr>
              <a:t>organisms</a:t>
            </a:r>
            <a:r>
              <a:rPr lang="en-IN" sz="1200" b="0" i="0" kern="1200" dirty="0">
                <a:solidFill>
                  <a:schemeClr val="tx1"/>
                </a:solidFill>
                <a:latin typeface="+mn-lt"/>
                <a:ea typeface="+mn-ea"/>
                <a:cs typeface="+mn-cs"/>
              </a:rPr>
              <a:t> are those containing more than two paired (</a:t>
            </a:r>
            <a:r>
              <a:rPr lang="en-IN" sz="1200" b="0" i="0" u="none" strike="noStrike" kern="1200" dirty="0">
                <a:solidFill>
                  <a:schemeClr val="tx1"/>
                </a:solidFill>
                <a:latin typeface="+mn-lt"/>
                <a:ea typeface="+mn-ea"/>
                <a:cs typeface="+mn-cs"/>
                <a:hlinkClick r:id="rId5" tooltip="Homologous chromosome"/>
              </a:rPr>
              <a:t>homologous</a:t>
            </a:r>
            <a:r>
              <a:rPr lang="en-IN" sz="1200" b="0" i="0" kern="1200" dirty="0">
                <a:solidFill>
                  <a:schemeClr val="tx1"/>
                </a:solidFill>
                <a:latin typeface="+mn-lt"/>
                <a:ea typeface="+mn-ea"/>
                <a:cs typeface="+mn-cs"/>
              </a:rPr>
              <a:t>) sets of </a:t>
            </a:r>
            <a:r>
              <a:rPr lang="en-IN" sz="1200" b="0" i="0" u="none" strike="noStrike" kern="1200" dirty="0">
                <a:solidFill>
                  <a:schemeClr val="tx1"/>
                </a:solidFill>
                <a:latin typeface="+mn-lt"/>
                <a:ea typeface="+mn-ea"/>
                <a:cs typeface="+mn-cs"/>
                <a:hlinkClick r:id="rId6" tooltip="Chromosome"/>
              </a:rPr>
              <a:t>chromosomes</a:t>
            </a:r>
            <a:r>
              <a:rPr lang="en-IN" sz="1200" b="0" i="0" kern="1200" dirty="0">
                <a:solidFill>
                  <a:schemeClr val="tx1"/>
                </a:solidFill>
                <a:latin typeface="+mn-lt"/>
                <a:ea typeface="+mn-ea"/>
                <a:cs typeface="+mn-cs"/>
              </a:rPr>
              <a:t>. Most species whose cells have </a:t>
            </a:r>
            <a:r>
              <a:rPr lang="en-IN" sz="1200" b="0" i="0" u="none" strike="noStrike" kern="1200" dirty="0">
                <a:solidFill>
                  <a:schemeClr val="tx1"/>
                </a:solidFill>
                <a:latin typeface="+mn-lt"/>
                <a:ea typeface="+mn-ea"/>
                <a:cs typeface="+mn-cs"/>
                <a:hlinkClick r:id="rId7" tooltip="Cell nucleus"/>
              </a:rPr>
              <a:t>nuclei</a:t>
            </a:r>
            <a:r>
              <a:rPr lang="en-IN" sz="1200" b="0" i="0" kern="1200" dirty="0">
                <a:solidFill>
                  <a:schemeClr val="tx1"/>
                </a:solidFill>
                <a:latin typeface="+mn-lt"/>
                <a:ea typeface="+mn-ea"/>
                <a:cs typeface="+mn-cs"/>
              </a:rPr>
              <a:t> (</a:t>
            </a:r>
            <a:r>
              <a:rPr lang="en-IN" sz="1200" b="0" i="0" u="none" strike="noStrike" kern="1200" dirty="0">
                <a:solidFill>
                  <a:schemeClr val="tx1"/>
                </a:solidFill>
                <a:latin typeface="+mn-lt"/>
                <a:ea typeface="+mn-ea"/>
                <a:cs typeface="+mn-cs"/>
                <a:hlinkClick r:id="rId8" tooltip="Eukaryotes"/>
              </a:rPr>
              <a:t>Eukaryotes</a:t>
            </a:r>
            <a:r>
              <a:rPr lang="en-IN" sz="1200" b="0" i="0" kern="1200" dirty="0">
                <a:solidFill>
                  <a:schemeClr val="tx1"/>
                </a:solidFill>
                <a:latin typeface="+mn-lt"/>
                <a:ea typeface="+mn-ea"/>
                <a:cs typeface="+mn-cs"/>
              </a:rPr>
              <a:t>) are </a:t>
            </a:r>
            <a:r>
              <a:rPr lang="en-IN" sz="1200" b="0" i="0" u="none" strike="noStrike" kern="1200" dirty="0">
                <a:solidFill>
                  <a:schemeClr val="tx1"/>
                </a:solidFill>
                <a:latin typeface="+mn-lt"/>
                <a:ea typeface="+mn-ea"/>
                <a:cs typeface="+mn-cs"/>
                <a:hlinkClick r:id="rId9" tooltip="Diploid"/>
              </a:rPr>
              <a:t>diploid</a:t>
            </a:r>
            <a:r>
              <a:rPr lang="en-IN" sz="1200" b="0" i="0" kern="1200" dirty="0">
                <a:solidFill>
                  <a:schemeClr val="tx1"/>
                </a:solidFill>
                <a:latin typeface="+mn-lt"/>
                <a:ea typeface="+mn-ea"/>
                <a:cs typeface="+mn-cs"/>
              </a:rPr>
              <a:t>, meaning they have two sets of chromosomes—one set inherited from each parent. </a:t>
            </a:r>
            <a:r>
              <a:rPr lang="en-IN" sz="1200" b="0" i="0" kern="1200" dirty="0" err="1">
                <a:solidFill>
                  <a:schemeClr val="tx1"/>
                </a:solidFill>
                <a:latin typeface="+mn-lt"/>
                <a:ea typeface="+mn-ea"/>
                <a:cs typeface="+mn-cs"/>
              </a:rPr>
              <a:t>However,</a:t>
            </a:r>
            <a:r>
              <a:rPr lang="en-IN" sz="1200" b="1" i="0" kern="1200" dirty="0" err="1">
                <a:solidFill>
                  <a:schemeClr val="tx1"/>
                </a:solidFill>
                <a:latin typeface="+mn-lt"/>
                <a:ea typeface="+mn-ea"/>
                <a:cs typeface="+mn-cs"/>
              </a:rPr>
              <a:t>polyploidy</a:t>
            </a:r>
            <a:r>
              <a:rPr lang="en-IN" sz="1200" b="0" i="0" kern="1200" dirty="0">
                <a:solidFill>
                  <a:schemeClr val="tx1"/>
                </a:solidFill>
                <a:latin typeface="+mn-lt"/>
                <a:ea typeface="+mn-ea"/>
                <a:cs typeface="+mn-cs"/>
              </a:rPr>
              <a:t> is found in some organisms and is especially common in plants.</a:t>
            </a:r>
          </a:p>
          <a:p>
            <a:endParaRPr lang="en-US"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Polyploidy may occur due to abnormal </a:t>
            </a:r>
            <a:r>
              <a:rPr lang="en-IN" sz="1200" b="0" i="0" u="none" strike="noStrike" kern="1200" dirty="0">
                <a:solidFill>
                  <a:schemeClr val="tx1"/>
                </a:solidFill>
                <a:latin typeface="+mn-lt"/>
                <a:ea typeface="+mn-ea"/>
                <a:cs typeface="+mn-cs"/>
                <a:hlinkClick r:id="rId10" tooltip="Cell division"/>
              </a:rPr>
              <a:t>cell division</a:t>
            </a:r>
            <a:r>
              <a:rPr lang="en-IN" sz="1200" b="0" i="0" kern="1200" dirty="0">
                <a:solidFill>
                  <a:schemeClr val="tx1"/>
                </a:solidFill>
                <a:latin typeface="+mn-lt"/>
                <a:ea typeface="+mn-ea"/>
                <a:cs typeface="+mn-cs"/>
              </a:rPr>
              <a:t>, either during </a:t>
            </a:r>
            <a:r>
              <a:rPr lang="en-IN" sz="1200" b="0" i="0" u="none" strike="noStrike" kern="1200" dirty="0">
                <a:solidFill>
                  <a:schemeClr val="tx1"/>
                </a:solidFill>
                <a:latin typeface="+mn-lt"/>
                <a:ea typeface="+mn-ea"/>
                <a:cs typeface="+mn-cs"/>
                <a:hlinkClick r:id="rId11" tooltip="Mitosis"/>
              </a:rPr>
              <a:t>mitosis</a:t>
            </a:r>
            <a:r>
              <a:rPr lang="en-IN" sz="1200" b="0" i="0" kern="1200" dirty="0">
                <a:solidFill>
                  <a:schemeClr val="tx1"/>
                </a:solidFill>
                <a:latin typeface="+mn-lt"/>
                <a:ea typeface="+mn-ea"/>
                <a:cs typeface="+mn-cs"/>
              </a:rPr>
              <a:t>, or commonly during </a:t>
            </a:r>
            <a:r>
              <a:rPr lang="en-IN" sz="1200" b="0" i="0" u="none" strike="noStrike" kern="1200" dirty="0">
                <a:solidFill>
                  <a:schemeClr val="tx1"/>
                </a:solidFill>
                <a:latin typeface="+mn-lt"/>
                <a:ea typeface="+mn-ea"/>
                <a:cs typeface="+mn-cs"/>
                <a:hlinkClick r:id="rId12" tooltip="Meiosis"/>
              </a:rPr>
              <a:t>metaphase I</a:t>
            </a:r>
            <a:r>
              <a:rPr lang="en-IN" sz="1200" b="0" i="0" kern="1200" dirty="0">
                <a:solidFill>
                  <a:schemeClr val="tx1"/>
                </a:solidFill>
                <a:latin typeface="+mn-lt"/>
                <a:ea typeface="+mn-ea"/>
                <a:cs typeface="+mn-cs"/>
              </a:rPr>
              <a:t> in </a:t>
            </a:r>
            <a:r>
              <a:rPr lang="en-IN" sz="1200" b="0" i="0" u="none" strike="noStrike" kern="1200" dirty="0">
                <a:solidFill>
                  <a:schemeClr val="tx1"/>
                </a:solidFill>
                <a:latin typeface="+mn-lt"/>
                <a:ea typeface="+mn-ea"/>
                <a:cs typeface="+mn-cs"/>
                <a:hlinkClick r:id="rId12" tooltip="Meiosis"/>
              </a:rPr>
              <a:t>meiosis</a:t>
            </a:r>
            <a:r>
              <a:rPr lang="en-IN" sz="1200" b="0" i="0" kern="1200" dirty="0">
                <a:solidFill>
                  <a:schemeClr val="tx1"/>
                </a:solidFill>
                <a:latin typeface="+mn-lt"/>
                <a:ea typeface="+mn-ea"/>
                <a:cs typeface="+mn-cs"/>
              </a:rPr>
              <a:t>.</a:t>
            </a:r>
          </a:p>
          <a:p>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Polyploidy occurs in some </a:t>
            </a:r>
            <a:r>
              <a:rPr lang="en-IN" sz="1200" b="0" i="0" u="none" strike="noStrike" kern="1200" dirty="0">
                <a:solidFill>
                  <a:schemeClr val="tx1"/>
                </a:solidFill>
                <a:latin typeface="+mn-lt"/>
                <a:ea typeface="+mn-ea"/>
                <a:cs typeface="+mn-cs"/>
                <a:hlinkClick r:id="rId13" tooltip="Animal"/>
              </a:rPr>
              <a:t>animals</a:t>
            </a:r>
            <a:r>
              <a:rPr lang="en-IN" sz="1200" b="0" i="0" kern="1200" dirty="0">
                <a:solidFill>
                  <a:schemeClr val="tx1"/>
                </a:solidFill>
                <a:latin typeface="+mn-lt"/>
                <a:ea typeface="+mn-ea"/>
                <a:cs typeface="+mn-cs"/>
              </a:rPr>
              <a:t>, such as </a:t>
            </a:r>
            <a:r>
              <a:rPr lang="en-IN" sz="1200" b="0" i="0" u="none" strike="noStrike" kern="1200" dirty="0">
                <a:solidFill>
                  <a:schemeClr val="tx1"/>
                </a:solidFill>
                <a:latin typeface="+mn-lt"/>
                <a:ea typeface="+mn-ea"/>
                <a:cs typeface="+mn-cs"/>
                <a:hlinkClick r:id="rId14" tooltip="Goldfish"/>
              </a:rPr>
              <a:t>goldfish</a:t>
            </a:r>
            <a:r>
              <a:rPr lang="en-IN" sz="1200" b="0" i="0" kern="1200" dirty="0">
                <a:solidFill>
                  <a:schemeClr val="tx1"/>
                </a:solidFill>
                <a:latin typeface="+mn-lt"/>
                <a:ea typeface="+mn-ea"/>
                <a:cs typeface="+mn-cs"/>
              </a:rPr>
              <a:t>,</a:t>
            </a:r>
            <a:r>
              <a:rPr lang="en-IN" sz="1200" b="0" i="0" u="none" strike="noStrike" kern="1200" baseline="30000" dirty="0">
                <a:solidFill>
                  <a:schemeClr val="tx1"/>
                </a:solidFill>
                <a:latin typeface="+mn-lt"/>
                <a:ea typeface="+mn-ea"/>
                <a:cs typeface="+mn-cs"/>
              </a:rPr>
              <a:t> </a:t>
            </a:r>
            <a:r>
              <a:rPr lang="en-IN" sz="1200" b="0" i="0" kern="1200" dirty="0">
                <a:solidFill>
                  <a:schemeClr val="tx1"/>
                </a:solidFill>
                <a:latin typeface="+mn-lt"/>
                <a:ea typeface="+mn-ea"/>
                <a:cs typeface="+mn-cs"/>
              </a:rPr>
              <a:t> </a:t>
            </a:r>
            <a:r>
              <a:rPr lang="en-IN" sz="1200" b="0" i="0" u="none" strike="noStrike" kern="1200" dirty="0">
                <a:solidFill>
                  <a:schemeClr val="tx1"/>
                </a:solidFill>
                <a:latin typeface="+mn-lt"/>
                <a:ea typeface="+mn-ea"/>
                <a:cs typeface="+mn-cs"/>
                <a:hlinkClick r:id="rId15" tooltip="Salmon"/>
              </a:rPr>
              <a:t>salmon</a:t>
            </a:r>
            <a:r>
              <a:rPr lang="en-IN" sz="1200" b="0" i="0" kern="1200" dirty="0">
                <a:solidFill>
                  <a:schemeClr val="tx1"/>
                </a:solidFill>
                <a:latin typeface="+mn-lt"/>
                <a:ea typeface="+mn-ea"/>
                <a:cs typeface="+mn-cs"/>
              </a:rPr>
              <a:t>, and </a:t>
            </a:r>
            <a:r>
              <a:rPr lang="en-IN" sz="1200" b="0" i="0" u="none" strike="noStrike" kern="1200" dirty="0">
                <a:solidFill>
                  <a:schemeClr val="tx1"/>
                </a:solidFill>
                <a:latin typeface="+mn-lt"/>
                <a:ea typeface="+mn-ea"/>
                <a:cs typeface="+mn-cs"/>
                <a:hlinkClick r:id="rId16" tooltip="Salamander"/>
              </a:rPr>
              <a:t>salamanders</a:t>
            </a:r>
            <a:r>
              <a:rPr lang="en-IN" sz="1200" b="0" i="0" kern="1200" dirty="0">
                <a:solidFill>
                  <a:schemeClr val="tx1"/>
                </a:solidFill>
                <a:latin typeface="+mn-lt"/>
                <a:ea typeface="+mn-ea"/>
                <a:cs typeface="+mn-cs"/>
              </a:rPr>
              <a:t>, but is especially common among </a:t>
            </a:r>
            <a:r>
              <a:rPr lang="en-IN" sz="1200" b="0" i="0" u="none" strike="noStrike" kern="1200" dirty="0">
                <a:solidFill>
                  <a:schemeClr val="tx1"/>
                </a:solidFill>
                <a:latin typeface="+mn-lt"/>
                <a:ea typeface="+mn-ea"/>
                <a:cs typeface="+mn-cs"/>
                <a:hlinkClick r:id="rId17" tooltip="Fern"/>
              </a:rPr>
              <a:t>ferns</a:t>
            </a:r>
            <a:r>
              <a:rPr lang="en-IN" sz="1200" b="0" i="0" kern="1200" dirty="0">
                <a:solidFill>
                  <a:schemeClr val="tx1"/>
                </a:solidFill>
                <a:latin typeface="+mn-lt"/>
                <a:ea typeface="+mn-ea"/>
                <a:cs typeface="+mn-cs"/>
              </a:rPr>
              <a:t> and </a:t>
            </a:r>
            <a:r>
              <a:rPr lang="en-IN" sz="1200" b="0" i="0" kern="1200" dirty="0" err="1">
                <a:solidFill>
                  <a:schemeClr val="tx1"/>
                </a:solidFill>
                <a:latin typeface="+mn-lt"/>
                <a:ea typeface="+mn-ea"/>
                <a:cs typeface="+mn-cs"/>
              </a:rPr>
              <a:t>flowering</a:t>
            </a:r>
            <a:r>
              <a:rPr lang="en-IN" sz="1200" b="0" i="0" u="none" strike="noStrike" kern="1200" dirty="0" err="1">
                <a:solidFill>
                  <a:schemeClr val="tx1"/>
                </a:solidFill>
                <a:latin typeface="+mn-lt"/>
                <a:ea typeface="+mn-ea"/>
                <a:cs typeface="+mn-cs"/>
                <a:hlinkClick r:id="rId18" tooltip="Plant"/>
              </a:rPr>
              <a:t>plants</a:t>
            </a:r>
            <a:r>
              <a:rPr lang="en-IN" sz="1200" b="0" i="0" kern="1200" dirty="0">
                <a:solidFill>
                  <a:schemeClr val="tx1"/>
                </a:solidFill>
                <a:latin typeface="+mn-lt"/>
                <a:ea typeface="+mn-ea"/>
                <a:cs typeface="+mn-cs"/>
              </a:rPr>
              <a:t> (see </a:t>
            </a:r>
            <a:r>
              <a:rPr lang="en-IN" sz="1200" b="0" i="1" u="none" strike="noStrike" kern="1200" dirty="0">
                <a:solidFill>
                  <a:schemeClr val="tx1"/>
                </a:solidFill>
                <a:latin typeface="+mn-lt"/>
                <a:ea typeface="+mn-ea"/>
                <a:cs typeface="+mn-cs"/>
                <a:hlinkClick r:id="rId19" tooltip="Hibiscus rosa-sinensis"/>
              </a:rPr>
              <a:t>Hibiscus </a:t>
            </a:r>
            <a:r>
              <a:rPr lang="en-IN" sz="1200" b="0" i="1" u="none" strike="noStrike" kern="1200" dirty="0" err="1">
                <a:solidFill>
                  <a:schemeClr val="tx1"/>
                </a:solidFill>
                <a:latin typeface="+mn-lt"/>
                <a:ea typeface="+mn-ea"/>
                <a:cs typeface="+mn-cs"/>
                <a:hlinkClick r:id="rId19" tooltip="Hibiscus rosa-sinensis"/>
              </a:rPr>
              <a:t>rosa-sinensis</a:t>
            </a:r>
            <a:r>
              <a:rPr lang="en-IN" sz="1200" b="0" i="0" kern="1200" dirty="0">
                <a:solidFill>
                  <a:schemeClr val="tx1"/>
                </a:solidFill>
                <a:latin typeface="+mn-lt"/>
                <a:ea typeface="+mn-ea"/>
                <a:cs typeface="+mn-cs"/>
              </a:rPr>
              <a:t>), including both wild and cultivated </a:t>
            </a:r>
            <a:r>
              <a:rPr lang="en-IN" sz="1200" b="0" i="0" u="none" strike="noStrike" kern="1200" dirty="0">
                <a:solidFill>
                  <a:schemeClr val="tx1"/>
                </a:solidFill>
                <a:latin typeface="+mn-lt"/>
                <a:ea typeface="+mn-ea"/>
                <a:cs typeface="+mn-cs"/>
                <a:hlinkClick r:id="rId20" tooltip="Species"/>
              </a:rPr>
              <a:t>species</a:t>
            </a:r>
            <a:r>
              <a:rPr lang="en-IN" sz="1200" b="0" i="0" kern="1200" dirty="0">
                <a:solidFill>
                  <a:schemeClr val="tx1"/>
                </a:solidFill>
                <a:latin typeface="+mn-lt"/>
                <a:ea typeface="+mn-ea"/>
                <a:cs typeface="+mn-cs"/>
              </a:rPr>
              <a:t>. </a:t>
            </a:r>
            <a:r>
              <a:rPr lang="en-IN" sz="1200" b="0" i="0" u="none" strike="noStrike" kern="1200" dirty="0">
                <a:solidFill>
                  <a:schemeClr val="tx1"/>
                </a:solidFill>
                <a:latin typeface="+mn-lt"/>
                <a:ea typeface="+mn-ea"/>
                <a:cs typeface="+mn-cs"/>
                <a:hlinkClick r:id="rId21" tooltip="Wheat"/>
              </a:rPr>
              <a:t>Wheat</a:t>
            </a:r>
            <a:r>
              <a:rPr lang="en-IN" sz="1200" b="0" i="0" kern="1200" dirty="0">
                <a:solidFill>
                  <a:schemeClr val="tx1"/>
                </a:solidFill>
                <a:latin typeface="+mn-lt"/>
                <a:ea typeface="+mn-ea"/>
                <a:cs typeface="+mn-cs"/>
              </a:rPr>
              <a:t>, for example, after millennia of </a:t>
            </a:r>
            <a:r>
              <a:rPr lang="en-IN" sz="1200" b="0" i="0" u="none" strike="noStrike" kern="1200" dirty="0">
                <a:solidFill>
                  <a:schemeClr val="tx1"/>
                </a:solidFill>
                <a:latin typeface="+mn-lt"/>
                <a:ea typeface="+mn-ea"/>
                <a:cs typeface="+mn-cs"/>
                <a:hlinkClick r:id="rId22" tooltip="Hybrid (biology)"/>
              </a:rPr>
              <a:t>hybridization</a:t>
            </a:r>
            <a:r>
              <a:rPr lang="en-IN" sz="1200" b="0" i="0" kern="1200" dirty="0">
                <a:solidFill>
                  <a:schemeClr val="tx1"/>
                </a:solidFill>
                <a:latin typeface="+mn-lt"/>
                <a:ea typeface="+mn-ea"/>
                <a:cs typeface="+mn-cs"/>
              </a:rPr>
              <a:t> and modification by humans, has strains that are </a:t>
            </a:r>
            <a:r>
              <a:rPr lang="en-IN" sz="1200" b="1" i="0" kern="1200" dirty="0">
                <a:solidFill>
                  <a:schemeClr val="tx1"/>
                </a:solidFill>
                <a:latin typeface="+mn-lt"/>
                <a:ea typeface="+mn-ea"/>
                <a:cs typeface="+mn-cs"/>
              </a:rPr>
              <a:t>diploid</a:t>
            </a:r>
            <a:r>
              <a:rPr lang="en-IN" sz="1200" b="0" i="0" kern="1200" dirty="0">
                <a:solidFill>
                  <a:schemeClr val="tx1"/>
                </a:solidFill>
                <a:latin typeface="+mn-lt"/>
                <a:ea typeface="+mn-ea"/>
                <a:cs typeface="+mn-cs"/>
              </a:rPr>
              <a:t> (two sets of chromosomes), </a:t>
            </a:r>
            <a:r>
              <a:rPr lang="en-IN" sz="1200" b="1" i="0" kern="1200" dirty="0" err="1">
                <a:solidFill>
                  <a:schemeClr val="tx1"/>
                </a:solidFill>
                <a:latin typeface="+mn-lt"/>
                <a:ea typeface="+mn-ea"/>
                <a:cs typeface="+mn-cs"/>
              </a:rPr>
              <a:t>tetraploid</a:t>
            </a:r>
            <a:r>
              <a:rPr lang="en-IN" sz="1200" b="0" i="0" kern="1200" dirty="0">
                <a:solidFill>
                  <a:schemeClr val="tx1"/>
                </a:solidFill>
                <a:latin typeface="+mn-lt"/>
                <a:ea typeface="+mn-ea"/>
                <a:cs typeface="+mn-cs"/>
              </a:rPr>
              <a:t> (four sets of chromosomes) with the common name of </a:t>
            </a:r>
            <a:r>
              <a:rPr lang="en-IN" sz="1200" b="0" i="0" u="none" strike="noStrike" kern="1200" dirty="0">
                <a:solidFill>
                  <a:schemeClr val="tx1"/>
                </a:solidFill>
                <a:latin typeface="+mn-lt"/>
                <a:ea typeface="+mn-ea"/>
                <a:cs typeface="+mn-cs"/>
                <a:hlinkClick r:id="rId23" tooltip="Durum"/>
              </a:rPr>
              <a:t>durum</a:t>
            </a:r>
            <a:r>
              <a:rPr lang="en-IN" sz="1200" b="0" i="0" kern="1200" dirty="0">
                <a:solidFill>
                  <a:schemeClr val="tx1"/>
                </a:solidFill>
                <a:latin typeface="+mn-lt"/>
                <a:ea typeface="+mn-ea"/>
                <a:cs typeface="+mn-cs"/>
              </a:rPr>
              <a:t> or macaroni wheat, and </a:t>
            </a:r>
            <a:r>
              <a:rPr lang="en-IN" sz="1200" b="1" i="0" kern="1200" dirty="0" err="1">
                <a:solidFill>
                  <a:schemeClr val="tx1"/>
                </a:solidFill>
                <a:latin typeface="+mn-lt"/>
                <a:ea typeface="+mn-ea"/>
                <a:cs typeface="+mn-cs"/>
              </a:rPr>
              <a:t>hexaploid</a:t>
            </a:r>
            <a:r>
              <a:rPr lang="en-IN" sz="1200" b="0" i="0" kern="1200" dirty="0">
                <a:solidFill>
                  <a:schemeClr val="tx1"/>
                </a:solidFill>
                <a:latin typeface="+mn-lt"/>
                <a:ea typeface="+mn-ea"/>
                <a:cs typeface="+mn-cs"/>
              </a:rPr>
              <a:t> (six sets of chromosomes) with the common name of bread wheat. Many agriculturally important plants of the genus </a:t>
            </a:r>
            <a:r>
              <a:rPr lang="en-IN" sz="1200" b="0" i="1" u="none" strike="noStrike" kern="1200" dirty="0" err="1">
                <a:solidFill>
                  <a:schemeClr val="tx1"/>
                </a:solidFill>
                <a:latin typeface="+mn-lt"/>
                <a:ea typeface="+mn-ea"/>
                <a:cs typeface="+mn-cs"/>
                <a:hlinkClick r:id="rId24" tooltip="Brassica"/>
              </a:rPr>
              <a:t>Brassica</a:t>
            </a:r>
            <a:r>
              <a:rPr lang="en-IN" sz="1200" b="0" i="0" kern="1200" dirty="0">
                <a:solidFill>
                  <a:schemeClr val="tx1"/>
                </a:solidFill>
                <a:latin typeface="+mn-lt"/>
                <a:ea typeface="+mn-ea"/>
                <a:cs typeface="+mn-cs"/>
              </a:rPr>
              <a:t> are also </a:t>
            </a:r>
            <a:r>
              <a:rPr lang="en-IN" sz="1200" b="0" i="0" kern="1200" dirty="0" err="1">
                <a:solidFill>
                  <a:schemeClr val="tx1"/>
                </a:solidFill>
                <a:latin typeface="+mn-lt"/>
                <a:ea typeface="+mn-ea"/>
                <a:cs typeface="+mn-cs"/>
              </a:rPr>
              <a:t>tetraploids</a:t>
            </a:r>
            <a:r>
              <a:rPr lang="en-IN" sz="1200" b="0" i="0" kern="1200" dirty="0">
                <a:solidFill>
                  <a:schemeClr val="tx1"/>
                </a:solidFill>
                <a:latin typeface="+mn-lt"/>
                <a:ea typeface="+mn-ea"/>
                <a:cs typeface="+mn-cs"/>
              </a:rPr>
              <a:t>.</a:t>
            </a:r>
          </a:p>
          <a:p>
            <a:r>
              <a:rPr lang="en-IN" sz="1200" b="0" i="0" kern="1200" dirty="0">
                <a:solidFill>
                  <a:schemeClr val="tx1"/>
                </a:solidFill>
                <a:latin typeface="+mn-lt"/>
                <a:ea typeface="+mn-ea"/>
                <a:cs typeface="+mn-cs"/>
              </a:rPr>
              <a:t>Polyploidy can be induced in plants and </a:t>
            </a:r>
            <a:r>
              <a:rPr lang="en-IN" sz="1200" b="0" i="0" u="none" strike="noStrike" kern="1200" dirty="0">
                <a:solidFill>
                  <a:schemeClr val="tx1"/>
                </a:solidFill>
                <a:latin typeface="+mn-lt"/>
                <a:ea typeface="+mn-ea"/>
                <a:cs typeface="+mn-cs"/>
                <a:hlinkClick r:id="rId25" tooltip="Cell culture"/>
              </a:rPr>
              <a:t>cell cultures</a:t>
            </a:r>
            <a:r>
              <a:rPr lang="en-IN" sz="1200" b="0" i="0" kern="1200" dirty="0">
                <a:solidFill>
                  <a:schemeClr val="tx1"/>
                </a:solidFill>
                <a:latin typeface="+mn-lt"/>
                <a:ea typeface="+mn-ea"/>
                <a:cs typeface="+mn-cs"/>
              </a:rPr>
              <a:t> by some chemicals: the best known is </a:t>
            </a:r>
            <a:r>
              <a:rPr lang="en-IN" sz="1200" b="0" i="0" u="none" strike="noStrike" kern="1200" dirty="0" err="1">
                <a:solidFill>
                  <a:schemeClr val="tx1"/>
                </a:solidFill>
                <a:latin typeface="+mn-lt"/>
                <a:ea typeface="+mn-ea"/>
                <a:cs typeface="+mn-cs"/>
                <a:hlinkClick r:id="rId26" tooltip="Colchicine"/>
              </a:rPr>
              <a:t>colchicine</a:t>
            </a:r>
            <a:r>
              <a:rPr lang="en-IN" sz="1200" b="0" i="0" kern="1200" dirty="0">
                <a:solidFill>
                  <a:schemeClr val="tx1"/>
                </a:solidFill>
                <a:latin typeface="+mn-lt"/>
                <a:ea typeface="+mn-ea"/>
                <a:cs typeface="+mn-cs"/>
              </a:rPr>
              <a:t>, which can result in chromosome doubling, though its use may have other less obvious consequences as well. </a:t>
            </a:r>
            <a:r>
              <a:rPr lang="en-IN" sz="1200" b="0" i="0" u="none" strike="noStrike" kern="1200" dirty="0" err="1">
                <a:solidFill>
                  <a:schemeClr val="tx1"/>
                </a:solidFill>
                <a:latin typeface="+mn-lt"/>
                <a:ea typeface="+mn-ea"/>
                <a:cs typeface="+mn-cs"/>
                <a:hlinkClick r:id="rId27" tooltip="Oryzalin"/>
              </a:rPr>
              <a:t>Oryzalin</a:t>
            </a:r>
            <a:r>
              <a:rPr lang="en-IN" sz="1200" b="0" i="0" kern="1200" dirty="0">
                <a:solidFill>
                  <a:schemeClr val="tx1"/>
                </a:solidFill>
                <a:latin typeface="+mn-lt"/>
                <a:ea typeface="+mn-ea"/>
                <a:cs typeface="+mn-cs"/>
              </a:rPr>
              <a:t> will also double the existing chromosome content.</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63</a:t>
            </a:fld>
            <a:endParaRPr lang="en-IN"/>
          </a:p>
        </p:txBody>
      </p:sp>
    </p:spTree>
    <p:extLst>
      <p:ext uri="{BB962C8B-B14F-4D97-AF65-F5344CB8AC3E}">
        <p14:creationId xmlns:p14="http://schemas.microsoft.com/office/powerpoint/2010/main" val="2155652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64</a:t>
            </a:fld>
            <a:endParaRPr lang="en-IN"/>
          </a:p>
        </p:txBody>
      </p:sp>
    </p:spTree>
    <p:extLst>
      <p:ext uri="{BB962C8B-B14F-4D97-AF65-F5344CB8AC3E}">
        <p14:creationId xmlns:p14="http://schemas.microsoft.com/office/powerpoint/2010/main" val="2471155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85000" lnSpcReduction="20000"/>
          </a:bodyPr>
          <a:lstStyle/>
          <a:p>
            <a:pPr algn="just"/>
            <a:r>
              <a:rPr lang="en-IN" dirty="0"/>
              <a:t>Colour blindness is a sex-linked recessive disorder i.e. </a:t>
            </a:r>
            <a:r>
              <a:rPr lang="en-IN" i="1" dirty="0"/>
              <a:t>gene for colour blindness is present on X chromosome.</a:t>
            </a:r>
          </a:p>
          <a:p>
            <a:pPr algn="just"/>
            <a:r>
              <a:rPr lang="en-IN" dirty="0"/>
              <a:t>It results in defect in either red or green cone of eye resulting in inability to distinguish between red and green colour. </a:t>
            </a:r>
          </a:p>
          <a:p>
            <a:pPr algn="just"/>
            <a:r>
              <a:rPr lang="en-IN" dirty="0"/>
              <a:t>It is observed more in males (X</a:t>
            </a:r>
            <a:r>
              <a:rPr lang="en-IN" baseline="30000" dirty="0"/>
              <a:t>C</a:t>
            </a:r>
            <a:r>
              <a:rPr lang="en-IN" dirty="0"/>
              <a:t>Y) because of presence of only one X chromosome as compared to two chromosomes of females.</a:t>
            </a:r>
          </a:p>
          <a:p>
            <a:pPr algn="just"/>
            <a:endParaRPr lang="en-US" dirty="0"/>
          </a:p>
          <a:p>
            <a:pPr fontAlgn="base"/>
            <a:r>
              <a:rPr lang="en-IN" sz="1200" b="0" i="0" kern="1200" dirty="0">
                <a:solidFill>
                  <a:schemeClr val="tx1"/>
                </a:solidFill>
                <a:latin typeface="+mn-lt"/>
                <a:ea typeface="+mn-ea"/>
                <a:cs typeface="+mn-cs"/>
              </a:rPr>
              <a:t>Sex-linked diseases are passed down through families through one of the X or Y chromosomes. X and Y are sex chromosomes.</a:t>
            </a:r>
          </a:p>
          <a:p>
            <a:pPr fontAlgn="base"/>
            <a:r>
              <a:rPr lang="en-IN" sz="1200" b="0" i="0" kern="1200" dirty="0">
                <a:solidFill>
                  <a:schemeClr val="tx1"/>
                </a:solidFill>
                <a:latin typeface="+mn-lt"/>
                <a:ea typeface="+mn-ea"/>
                <a:cs typeface="+mn-cs"/>
              </a:rPr>
              <a:t>Dominant inheritance occurs when an abnormal gene from one parent causes disease even though the matching gene from the other parent is normal. The abnormal gene dominates.</a:t>
            </a:r>
          </a:p>
          <a:p>
            <a:pPr fontAlgn="base"/>
            <a:r>
              <a:rPr lang="en-IN" sz="1200" b="0" i="0" kern="1200" dirty="0">
                <a:solidFill>
                  <a:schemeClr val="tx1"/>
                </a:solidFill>
                <a:latin typeface="+mn-lt"/>
                <a:ea typeface="+mn-ea"/>
                <a:cs typeface="+mn-cs"/>
              </a:rPr>
              <a:t>But in recessive inheritance, both matching genes must be abnormal to cause disease. If only one gene in the pair is abnormal, the disease does not occur or it is mild. Someone who has one abnormal gene (but no symptoms) is called a carrier. Carriers can pass abnormal genes to their children.</a:t>
            </a:r>
          </a:p>
          <a:p>
            <a:pPr fontAlgn="base"/>
            <a:r>
              <a:rPr lang="en-IN" sz="1200" b="0" i="0" kern="1200" dirty="0">
                <a:solidFill>
                  <a:schemeClr val="tx1"/>
                </a:solidFill>
                <a:latin typeface="+mn-lt"/>
                <a:ea typeface="+mn-ea"/>
                <a:cs typeface="+mn-cs"/>
              </a:rPr>
              <a:t>The term "sex-linked recessive" usually refers to X-linked recessive.</a:t>
            </a:r>
          </a:p>
          <a:p>
            <a:pPr fontAlgn="base"/>
            <a:r>
              <a:rPr lang="en-IN" sz="1200" b="1" kern="1200" dirty="0">
                <a:solidFill>
                  <a:schemeClr val="tx1"/>
                </a:solidFill>
                <a:latin typeface="+mn-lt"/>
                <a:ea typeface="+mn-ea"/>
                <a:cs typeface="+mn-cs"/>
              </a:rPr>
              <a:t>Information</a:t>
            </a:r>
          </a:p>
          <a:p>
            <a:pPr fontAlgn="base"/>
            <a:r>
              <a:rPr lang="en-IN" sz="1200" kern="1200" dirty="0">
                <a:solidFill>
                  <a:schemeClr val="tx1"/>
                </a:solidFill>
                <a:latin typeface="+mn-lt"/>
                <a:ea typeface="+mn-ea"/>
                <a:cs typeface="+mn-cs"/>
              </a:rPr>
              <a:t>X-linked recessive diseases usually occur in males. Males have only one X chromosome. A single recessive gene on that X chromosome will cause the disease.</a:t>
            </a:r>
          </a:p>
          <a:p>
            <a:pPr fontAlgn="base"/>
            <a:r>
              <a:rPr lang="en-IN" sz="1200" kern="1200" dirty="0">
                <a:solidFill>
                  <a:schemeClr val="tx1"/>
                </a:solidFill>
                <a:latin typeface="+mn-lt"/>
                <a:ea typeface="+mn-ea"/>
                <a:cs typeface="+mn-cs"/>
              </a:rPr>
              <a:t>The Y chromosome is the other half of the XY gene pair in the male. However, the Y chromosome doesn't contain most of the genes of the X chromosome. Because of that, it doesn't protect the male. Diseases such as </a:t>
            </a:r>
            <a:r>
              <a:rPr lang="en-IN" sz="1200" u="none" strike="noStrike" kern="1200" dirty="0" err="1">
                <a:solidFill>
                  <a:schemeClr val="tx1"/>
                </a:solidFill>
                <a:latin typeface="+mn-lt"/>
                <a:ea typeface="+mn-ea"/>
                <a:cs typeface="+mn-cs"/>
                <a:hlinkClick r:id="rId3"/>
              </a:rPr>
              <a:t>hemophilia</a:t>
            </a:r>
            <a:r>
              <a:rPr lang="en-IN" sz="1200" kern="1200" dirty="0">
                <a:solidFill>
                  <a:schemeClr val="tx1"/>
                </a:solidFill>
                <a:latin typeface="+mn-lt"/>
                <a:ea typeface="+mn-ea"/>
                <a:cs typeface="+mn-cs"/>
              </a:rPr>
              <a:t> and </a:t>
            </a:r>
            <a:r>
              <a:rPr lang="en-IN" sz="1200" kern="1200" dirty="0" err="1">
                <a:solidFill>
                  <a:schemeClr val="tx1"/>
                </a:solidFill>
                <a:latin typeface="+mn-lt"/>
                <a:ea typeface="+mn-ea"/>
                <a:cs typeface="+mn-cs"/>
              </a:rPr>
              <a:t>Duchenne</a:t>
            </a:r>
            <a:r>
              <a:rPr lang="en-IN" sz="1200" kern="1200" dirty="0">
                <a:solidFill>
                  <a:schemeClr val="tx1"/>
                </a:solidFill>
                <a:latin typeface="+mn-lt"/>
                <a:ea typeface="+mn-ea"/>
                <a:cs typeface="+mn-cs"/>
              </a:rPr>
              <a:t> </a:t>
            </a:r>
            <a:r>
              <a:rPr lang="en-IN" sz="1200" u="none" strike="noStrike" kern="1200" dirty="0">
                <a:solidFill>
                  <a:schemeClr val="tx1"/>
                </a:solidFill>
                <a:latin typeface="+mn-lt"/>
                <a:ea typeface="+mn-ea"/>
                <a:cs typeface="+mn-cs"/>
                <a:hlinkClick r:id="rId4"/>
              </a:rPr>
              <a:t>muscular </a:t>
            </a:r>
            <a:r>
              <a:rPr lang="en-IN" sz="1200" u="none" strike="noStrike" kern="1200" dirty="0" err="1">
                <a:solidFill>
                  <a:schemeClr val="tx1"/>
                </a:solidFill>
                <a:latin typeface="+mn-lt"/>
                <a:ea typeface="+mn-ea"/>
                <a:cs typeface="+mn-cs"/>
                <a:hlinkClick r:id="rId4"/>
              </a:rPr>
              <a:t>dystrophy</a:t>
            </a:r>
            <a:r>
              <a:rPr lang="en-IN" sz="1200" kern="1200" dirty="0" err="1">
                <a:solidFill>
                  <a:schemeClr val="tx1"/>
                </a:solidFill>
                <a:latin typeface="+mn-lt"/>
                <a:ea typeface="+mn-ea"/>
                <a:cs typeface="+mn-cs"/>
              </a:rPr>
              <a:t>occur</a:t>
            </a:r>
            <a:r>
              <a:rPr lang="en-IN" sz="1200" kern="1200" dirty="0">
                <a:solidFill>
                  <a:schemeClr val="tx1"/>
                </a:solidFill>
                <a:latin typeface="+mn-lt"/>
                <a:ea typeface="+mn-ea"/>
                <a:cs typeface="+mn-cs"/>
              </a:rPr>
              <a:t> from a recessive gene on the X chromosome.</a:t>
            </a:r>
          </a:p>
          <a:p>
            <a:pPr algn="just"/>
            <a:endParaRPr lang="en-IN" dirty="0"/>
          </a:p>
          <a:p>
            <a:pPr algn="just"/>
            <a:endParaRPr lang="en-IN" dirty="0"/>
          </a:p>
          <a:p>
            <a:endParaRPr lang="en-IN" sz="1200" b="0" i="0" kern="1200" dirty="0">
              <a:solidFill>
                <a:schemeClr val="tx1"/>
              </a:solidFill>
              <a:latin typeface="+mn-lt"/>
              <a:ea typeface="+mn-ea"/>
              <a:cs typeface="+mn-cs"/>
            </a:endParaRPr>
          </a:p>
          <a:p>
            <a:endParaRPr lang="en-IN" sz="1200" b="0" i="0" kern="1200" dirty="0">
              <a:solidFill>
                <a:schemeClr val="tx1"/>
              </a:solidFill>
              <a:latin typeface="+mn-lt"/>
              <a:ea typeface="+mn-ea"/>
              <a:cs typeface="+mn-cs"/>
            </a:endParaRPr>
          </a:p>
          <a:p>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The </a:t>
            </a:r>
            <a:r>
              <a:rPr lang="en-IN" sz="1200" b="0" i="0" kern="1200" dirty="0">
                <a:solidFill>
                  <a:schemeClr val="tx1"/>
                </a:solidFill>
                <a:latin typeface="+mn-lt"/>
                <a:ea typeface="+mn-ea"/>
                <a:cs typeface="+mn-cs"/>
                <a:hlinkClick r:id="rId5"/>
              </a:rPr>
              <a:t>retina</a:t>
            </a:r>
            <a:r>
              <a:rPr lang="en-IN" sz="1200" b="0" i="0" kern="1200" dirty="0">
                <a:solidFill>
                  <a:schemeClr val="tx1"/>
                </a:solidFill>
                <a:latin typeface="+mn-lt"/>
                <a:ea typeface="+mn-ea"/>
                <a:cs typeface="+mn-cs"/>
              </a:rPr>
              <a:t> contains two types of photoreceptors, rods and cones. The rods are more numerous, some 120 million, and are more sensitive than the cones. However, they are not sensitive to </a:t>
            </a:r>
            <a:r>
              <a:rPr lang="en-IN" sz="1200" b="0" i="0" kern="1200" dirty="0" err="1">
                <a:solidFill>
                  <a:schemeClr val="tx1"/>
                </a:solidFill>
                <a:latin typeface="+mn-lt"/>
                <a:ea typeface="+mn-ea"/>
                <a:cs typeface="+mn-cs"/>
              </a:rPr>
              <a:t>color</a:t>
            </a:r>
            <a:r>
              <a:rPr lang="en-IN" sz="1200" b="0" i="0" kern="1200" dirty="0">
                <a:solidFill>
                  <a:schemeClr val="tx1"/>
                </a:solidFill>
                <a:latin typeface="+mn-lt"/>
                <a:ea typeface="+mn-ea"/>
                <a:cs typeface="+mn-cs"/>
              </a:rPr>
              <a:t>. The 6 to 7 million cones provide the eye's </a:t>
            </a:r>
            <a:r>
              <a:rPr lang="en-IN" sz="1200" b="0" i="0" kern="1200" dirty="0" err="1">
                <a:solidFill>
                  <a:schemeClr val="tx1"/>
                </a:solidFill>
                <a:latin typeface="+mn-lt"/>
                <a:ea typeface="+mn-ea"/>
                <a:cs typeface="+mn-cs"/>
              </a:rPr>
              <a:t>color</a:t>
            </a:r>
            <a:r>
              <a:rPr lang="en-IN" sz="1200" b="0" i="0" kern="1200" dirty="0">
                <a:solidFill>
                  <a:schemeClr val="tx1"/>
                </a:solidFill>
                <a:latin typeface="+mn-lt"/>
                <a:ea typeface="+mn-ea"/>
                <a:cs typeface="+mn-cs"/>
              </a:rPr>
              <a:t> sensitivity and they are much more concentrated in the central yellow spot known as the macula. In the </a:t>
            </a:r>
            <a:r>
              <a:rPr lang="en-IN" sz="1200" b="0" i="0" kern="1200" dirty="0" err="1">
                <a:solidFill>
                  <a:schemeClr val="tx1"/>
                </a:solidFill>
                <a:latin typeface="+mn-lt"/>
                <a:ea typeface="+mn-ea"/>
                <a:cs typeface="+mn-cs"/>
              </a:rPr>
              <a:t>center</a:t>
            </a:r>
            <a:r>
              <a:rPr lang="en-IN" sz="1200" b="0" i="0" kern="1200" dirty="0">
                <a:solidFill>
                  <a:schemeClr val="tx1"/>
                </a:solidFill>
                <a:latin typeface="+mn-lt"/>
                <a:ea typeface="+mn-ea"/>
                <a:cs typeface="+mn-cs"/>
              </a:rPr>
              <a:t> of that region is the " </a:t>
            </a:r>
            <a:r>
              <a:rPr lang="en-IN" sz="1200" b="0" i="0" kern="1200" dirty="0">
                <a:solidFill>
                  <a:schemeClr val="tx1"/>
                </a:solidFill>
                <a:latin typeface="+mn-lt"/>
                <a:ea typeface="+mn-ea"/>
                <a:cs typeface="+mn-cs"/>
                <a:hlinkClick r:id="rId5"/>
              </a:rPr>
              <a:t>fovea </a:t>
            </a:r>
            <a:r>
              <a:rPr lang="en-IN" sz="1200" b="0" i="0" kern="1200" dirty="0" err="1">
                <a:solidFill>
                  <a:schemeClr val="tx1"/>
                </a:solidFill>
                <a:latin typeface="+mn-lt"/>
                <a:ea typeface="+mn-ea"/>
                <a:cs typeface="+mn-cs"/>
                <a:hlinkClick r:id="rId5"/>
              </a:rPr>
              <a:t>centralis</a:t>
            </a:r>
            <a:r>
              <a:rPr lang="en-IN" sz="1200" b="0" i="0" kern="1200" dirty="0">
                <a:solidFill>
                  <a:schemeClr val="tx1"/>
                </a:solidFill>
                <a:latin typeface="+mn-lt"/>
                <a:ea typeface="+mn-ea"/>
                <a:cs typeface="+mn-cs"/>
              </a:rPr>
              <a:t> ", a 0.3 mm diameter rod-free area with very thin, densely packed cones.</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65</a:t>
            </a:fld>
            <a:endParaRPr lang="en-IN"/>
          </a:p>
        </p:txBody>
      </p:sp>
    </p:spTree>
    <p:extLst>
      <p:ext uri="{BB962C8B-B14F-4D97-AF65-F5344CB8AC3E}">
        <p14:creationId xmlns:p14="http://schemas.microsoft.com/office/powerpoint/2010/main" val="4270313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 (fibrinogen,</a:t>
            </a:r>
            <a:r>
              <a:rPr lang="en-IN" baseline="0" dirty="0"/>
              <a:t> </a:t>
            </a:r>
            <a:r>
              <a:rPr lang="en-IN" dirty="0" err="1"/>
              <a:t>prothrombin</a:t>
            </a:r>
            <a:r>
              <a:rPr lang="en-IN" dirty="0"/>
              <a:t>,</a:t>
            </a:r>
            <a:r>
              <a:rPr lang="en-IN" baseline="0" dirty="0"/>
              <a:t> </a:t>
            </a:r>
            <a:r>
              <a:rPr lang="en-IN" dirty="0"/>
              <a:t>tissue </a:t>
            </a:r>
            <a:r>
              <a:rPr lang="en-IN" dirty="0" err="1"/>
              <a:t>thromboplastin</a:t>
            </a:r>
            <a:r>
              <a:rPr lang="en-IN" dirty="0"/>
              <a:t>)</a:t>
            </a:r>
          </a:p>
        </p:txBody>
      </p:sp>
      <p:sp>
        <p:nvSpPr>
          <p:cNvPr id="4" name="Slide Number Placeholder 3"/>
          <p:cNvSpPr>
            <a:spLocks noGrp="1"/>
          </p:cNvSpPr>
          <p:nvPr>
            <p:ph type="sldNum" sz="quarter" idx="10"/>
          </p:nvPr>
        </p:nvSpPr>
        <p:spPr/>
        <p:txBody>
          <a:bodyPr/>
          <a:lstStyle/>
          <a:p>
            <a:fld id="{435C7F9D-A9F4-4281-B936-2FFE7AA075E9}" type="slidenum">
              <a:rPr lang="en-IN" smtClean="0"/>
              <a:pPr/>
              <a:t>67</a:t>
            </a:fld>
            <a:endParaRPr lang="en-IN"/>
          </a:p>
        </p:txBody>
      </p:sp>
    </p:spTree>
    <p:extLst>
      <p:ext uri="{BB962C8B-B14F-4D97-AF65-F5344CB8AC3E}">
        <p14:creationId xmlns:p14="http://schemas.microsoft.com/office/powerpoint/2010/main" val="546405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err="1"/>
              <a:t>Thalassemia</a:t>
            </a:r>
            <a:r>
              <a:rPr lang="en-IN" dirty="0"/>
              <a:t> is a blood disorder passed down through families (inherited) in which the body makes an abnormal form of </a:t>
            </a:r>
            <a:r>
              <a:rPr lang="en-IN" dirty="0" err="1"/>
              <a:t>hemoglobin</a:t>
            </a:r>
            <a:r>
              <a:rPr lang="en-IN" dirty="0"/>
              <a:t>. </a:t>
            </a:r>
            <a:r>
              <a:rPr lang="en-IN" dirty="0" err="1"/>
              <a:t>Hemoglobin</a:t>
            </a:r>
            <a:r>
              <a:rPr lang="en-IN" dirty="0"/>
              <a:t> is the protein in red blood cells that carries oxygen. The disorder results in large numbers of red blood cells being destroyed, which leads to </a:t>
            </a:r>
            <a:r>
              <a:rPr lang="en-IN" dirty="0" err="1"/>
              <a:t>anemia</a:t>
            </a:r>
            <a:r>
              <a:rPr lang="en-IN" dirty="0"/>
              <a:t>.</a:t>
            </a:r>
          </a:p>
          <a:p>
            <a:pPr algn="just"/>
            <a:r>
              <a:rPr lang="en-IN" dirty="0" err="1"/>
              <a:t>Thalassemia</a:t>
            </a:r>
            <a:r>
              <a:rPr lang="en-IN" dirty="0"/>
              <a:t> is an </a:t>
            </a:r>
            <a:r>
              <a:rPr lang="en-IN" dirty="0" err="1"/>
              <a:t>autosome</a:t>
            </a:r>
            <a:r>
              <a:rPr lang="en-IN" dirty="0"/>
              <a:t> linked recessive disease.</a:t>
            </a:r>
          </a:p>
          <a:p>
            <a:pPr algn="just"/>
            <a:r>
              <a:rPr lang="en-IN" dirty="0"/>
              <a:t>It occurs due to mutation resulting in reduced rate of synthesis of one of </a:t>
            </a:r>
            <a:r>
              <a:rPr lang="en-IN" dirty="0" err="1"/>
              <a:t>globin</a:t>
            </a:r>
            <a:r>
              <a:rPr lang="en-IN" dirty="0"/>
              <a:t> chains of haemoglobin.</a:t>
            </a:r>
          </a:p>
          <a:p>
            <a:pPr algn="just"/>
            <a:r>
              <a:rPr lang="en-IN" dirty="0"/>
              <a:t>Anaemia (</a:t>
            </a:r>
            <a:r>
              <a:rPr lang="en-IN" i="1" dirty="0"/>
              <a:t>Low RBC count</a:t>
            </a:r>
            <a:r>
              <a:rPr lang="en-IN" dirty="0"/>
              <a:t>) is the characteristic of this disease.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68</a:t>
            </a:fld>
            <a:endParaRPr lang="en-IN"/>
          </a:p>
        </p:txBody>
      </p:sp>
    </p:spTree>
    <p:extLst>
      <p:ext uri="{BB962C8B-B14F-4D97-AF65-F5344CB8AC3E}">
        <p14:creationId xmlns:p14="http://schemas.microsoft.com/office/powerpoint/2010/main" val="780047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err="1"/>
              <a:t>Thalassemia</a:t>
            </a:r>
            <a:r>
              <a:rPr lang="en-IN" dirty="0"/>
              <a:t> is a blood disorder passed down through families (inherited) in which the body makes an abnormal form of </a:t>
            </a:r>
            <a:r>
              <a:rPr lang="en-IN" dirty="0" err="1"/>
              <a:t>hemoglobin</a:t>
            </a:r>
            <a:r>
              <a:rPr lang="en-IN" dirty="0"/>
              <a:t>. </a:t>
            </a:r>
            <a:r>
              <a:rPr lang="en-IN" dirty="0" err="1"/>
              <a:t>Hemoglobin</a:t>
            </a:r>
            <a:r>
              <a:rPr lang="en-IN" dirty="0"/>
              <a:t> is the protein in red blood cells that carries oxygen. The disorder results in large numbers of red blood cells being destroyed, which leads to </a:t>
            </a:r>
            <a:r>
              <a:rPr lang="en-IN" dirty="0" err="1"/>
              <a:t>anemia</a:t>
            </a:r>
            <a:r>
              <a:rPr lang="en-IN" dirty="0"/>
              <a:t>.</a:t>
            </a:r>
          </a:p>
          <a:p>
            <a:pPr algn="just"/>
            <a:r>
              <a:rPr lang="en-IN" dirty="0" err="1"/>
              <a:t>Thalassemia</a:t>
            </a:r>
            <a:r>
              <a:rPr lang="en-IN" dirty="0"/>
              <a:t> is an </a:t>
            </a:r>
            <a:r>
              <a:rPr lang="en-IN" dirty="0" err="1"/>
              <a:t>autosome</a:t>
            </a:r>
            <a:r>
              <a:rPr lang="en-IN" dirty="0"/>
              <a:t> linked recessive disease.</a:t>
            </a:r>
          </a:p>
          <a:p>
            <a:pPr algn="just"/>
            <a:r>
              <a:rPr lang="en-IN" dirty="0"/>
              <a:t>It occurs due to mutation resulting in reduced rate of synthesis of one of </a:t>
            </a:r>
            <a:r>
              <a:rPr lang="en-IN" dirty="0" err="1"/>
              <a:t>globin</a:t>
            </a:r>
            <a:r>
              <a:rPr lang="en-IN" dirty="0"/>
              <a:t> chains of haemoglobin.</a:t>
            </a:r>
          </a:p>
          <a:p>
            <a:pPr algn="just"/>
            <a:r>
              <a:rPr lang="en-IN" dirty="0"/>
              <a:t>Anaemia (</a:t>
            </a:r>
            <a:r>
              <a:rPr lang="en-IN" i="1" dirty="0"/>
              <a:t>Low RBC count</a:t>
            </a:r>
            <a:r>
              <a:rPr lang="en-IN" dirty="0"/>
              <a:t>) is the characteristic of this disease.</a:t>
            </a:r>
          </a:p>
          <a:p>
            <a:endParaRPr lang="en-US" dirty="0"/>
          </a:p>
          <a:p>
            <a:endParaRPr lang="en-US" dirty="0"/>
          </a:p>
          <a:p>
            <a:pPr algn="just"/>
            <a:r>
              <a:rPr lang="en-IN" dirty="0" err="1"/>
              <a:t>Thalassemia</a:t>
            </a:r>
            <a:r>
              <a:rPr lang="en-IN" dirty="0"/>
              <a:t> is classified into two types:</a:t>
            </a:r>
          </a:p>
          <a:p>
            <a:pPr marL="914400" lvl="1" indent="-514350" algn="just">
              <a:buFont typeface="+mj-lt"/>
              <a:buAutoNum type="arabicParenR"/>
            </a:pPr>
            <a:r>
              <a:rPr lang="el-GR" b="1" dirty="0">
                <a:latin typeface="Times New Roman"/>
                <a:cs typeface="Times New Roman"/>
              </a:rPr>
              <a:t>α</a:t>
            </a:r>
            <a:r>
              <a:rPr lang="en-IN" b="1" dirty="0"/>
              <a:t>-</a:t>
            </a:r>
            <a:r>
              <a:rPr lang="en-IN" b="1" dirty="0" err="1"/>
              <a:t>thalassemia</a:t>
            </a:r>
            <a:r>
              <a:rPr lang="en-IN" dirty="0"/>
              <a:t>: Production of </a:t>
            </a:r>
            <a:r>
              <a:rPr lang="el-GR" dirty="0">
                <a:latin typeface="Times New Roman"/>
                <a:cs typeface="Times New Roman"/>
              </a:rPr>
              <a:t>α</a:t>
            </a:r>
            <a:r>
              <a:rPr lang="en-IN" dirty="0"/>
              <a:t>-</a:t>
            </a:r>
            <a:r>
              <a:rPr lang="en-IN" dirty="0" err="1"/>
              <a:t>globin</a:t>
            </a:r>
            <a:r>
              <a:rPr lang="en-IN" dirty="0"/>
              <a:t> chain is affected. It is controlled by the closely linked genes HBA1 and HBA2 on chromosome 16. It occurs due to mutation</a:t>
            </a:r>
            <a:br>
              <a:rPr lang="en-IN" dirty="0"/>
            </a:br>
            <a:r>
              <a:rPr lang="en-IN" dirty="0"/>
              <a:t>or deletion of one or more of the four genes.</a:t>
            </a:r>
          </a:p>
          <a:p>
            <a:pPr marL="914400" lvl="1" indent="-514350" algn="just">
              <a:buFont typeface="+mj-lt"/>
              <a:buAutoNum type="arabicParenR"/>
            </a:pPr>
            <a:r>
              <a:rPr lang="el-GR" b="1" dirty="0">
                <a:latin typeface="Times New Roman"/>
                <a:cs typeface="Times New Roman"/>
              </a:rPr>
              <a:t>β</a:t>
            </a:r>
            <a:r>
              <a:rPr lang="en-IN" b="1" dirty="0"/>
              <a:t>-</a:t>
            </a:r>
            <a:r>
              <a:rPr lang="en-IN" b="1" dirty="0" err="1"/>
              <a:t>thalassemia</a:t>
            </a:r>
            <a:r>
              <a:rPr lang="en-IN" dirty="0"/>
              <a:t>: Production of </a:t>
            </a:r>
            <a:r>
              <a:rPr lang="el-GR" dirty="0">
                <a:latin typeface="Times New Roman"/>
                <a:cs typeface="Times New Roman"/>
              </a:rPr>
              <a:t>β</a:t>
            </a:r>
            <a:r>
              <a:rPr lang="en-IN" dirty="0"/>
              <a:t>-</a:t>
            </a:r>
            <a:r>
              <a:rPr lang="en-IN" dirty="0" err="1"/>
              <a:t>globin</a:t>
            </a:r>
            <a:r>
              <a:rPr lang="en-IN" dirty="0"/>
              <a:t> chain is affected. It occurs due to mutation</a:t>
            </a:r>
            <a:br>
              <a:rPr lang="en-IN" dirty="0"/>
            </a:br>
            <a:r>
              <a:rPr lang="en-IN" dirty="0"/>
              <a:t>of one or both HBB genes on chromosome 11.</a:t>
            </a:r>
          </a:p>
          <a:p>
            <a:pPr algn="just"/>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69</a:t>
            </a:fld>
            <a:endParaRPr lang="en-IN"/>
          </a:p>
        </p:txBody>
      </p:sp>
    </p:spTree>
    <p:extLst>
      <p:ext uri="{BB962C8B-B14F-4D97-AF65-F5344CB8AC3E}">
        <p14:creationId xmlns:p14="http://schemas.microsoft.com/office/powerpoint/2010/main" val="1302667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85000" lnSpcReduction="20000"/>
          </a:bodyPr>
          <a:lstStyle/>
          <a:p>
            <a:pPr algn="just"/>
            <a:r>
              <a:rPr lang="en-IN" dirty="0"/>
              <a:t>Colour blindness is a sex-linked recessive disorder i.e. </a:t>
            </a:r>
            <a:r>
              <a:rPr lang="en-IN" i="1" dirty="0"/>
              <a:t>gene for colour blindness is present on X chromosome.</a:t>
            </a:r>
          </a:p>
          <a:p>
            <a:pPr algn="just"/>
            <a:r>
              <a:rPr lang="en-IN" dirty="0"/>
              <a:t>It results in defect in either red or green cone of eye resulting in inability to distinguish between red and green colour. </a:t>
            </a:r>
          </a:p>
          <a:p>
            <a:pPr algn="just"/>
            <a:r>
              <a:rPr lang="en-IN" dirty="0"/>
              <a:t>It is observed more in males (X</a:t>
            </a:r>
            <a:r>
              <a:rPr lang="en-IN" baseline="30000" dirty="0"/>
              <a:t>C</a:t>
            </a:r>
            <a:r>
              <a:rPr lang="en-IN" dirty="0"/>
              <a:t>Y) because of presence of only one X chromosome as compared to two chromosomes of females.</a:t>
            </a:r>
          </a:p>
          <a:p>
            <a:pPr algn="just"/>
            <a:endParaRPr lang="en-US" dirty="0"/>
          </a:p>
          <a:p>
            <a:pPr fontAlgn="base"/>
            <a:r>
              <a:rPr lang="en-IN" sz="1200" b="0" i="0" kern="1200" dirty="0">
                <a:solidFill>
                  <a:schemeClr val="tx1"/>
                </a:solidFill>
                <a:latin typeface="+mn-lt"/>
                <a:ea typeface="+mn-ea"/>
                <a:cs typeface="+mn-cs"/>
              </a:rPr>
              <a:t>Sex-linked diseases are passed down through families through one of the X or Y chromosomes. X and Y are sex chromosomes.</a:t>
            </a:r>
          </a:p>
          <a:p>
            <a:pPr fontAlgn="base"/>
            <a:r>
              <a:rPr lang="en-IN" sz="1200" b="0" i="0" kern="1200" dirty="0">
                <a:solidFill>
                  <a:schemeClr val="tx1"/>
                </a:solidFill>
                <a:latin typeface="+mn-lt"/>
                <a:ea typeface="+mn-ea"/>
                <a:cs typeface="+mn-cs"/>
              </a:rPr>
              <a:t>Dominant inheritance occurs when an abnormal gene from one parent causes disease even though the matching gene from the other parent is normal. The abnormal gene dominates.</a:t>
            </a:r>
          </a:p>
          <a:p>
            <a:pPr fontAlgn="base"/>
            <a:r>
              <a:rPr lang="en-IN" sz="1200" b="0" i="0" kern="1200" dirty="0">
                <a:solidFill>
                  <a:schemeClr val="tx1"/>
                </a:solidFill>
                <a:latin typeface="+mn-lt"/>
                <a:ea typeface="+mn-ea"/>
                <a:cs typeface="+mn-cs"/>
              </a:rPr>
              <a:t>But in recessive inheritance, both matching genes must be abnormal to cause disease. If only one gene in the pair is abnormal, the disease does not occur or it is mild. Someone who has one abnormal gene (but no symptoms) is called a carrier. Carriers can pass abnormal genes to their children.</a:t>
            </a:r>
          </a:p>
          <a:p>
            <a:pPr fontAlgn="base"/>
            <a:r>
              <a:rPr lang="en-IN" sz="1200" b="0" i="0" kern="1200" dirty="0">
                <a:solidFill>
                  <a:schemeClr val="tx1"/>
                </a:solidFill>
                <a:latin typeface="+mn-lt"/>
                <a:ea typeface="+mn-ea"/>
                <a:cs typeface="+mn-cs"/>
              </a:rPr>
              <a:t>The term "sex-linked recessive" usually refers to X-linked recessive.</a:t>
            </a:r>
          </a:p>
          <a:p>
            <a:pPr fontAlgn="base"/>
            <a:r>
              <a:rPr lang="en-IN" sz="1200" b="1" kern="1200" dirty="0">
                <a:solidFill>
                  <a:schemeClr val="tx1"/>
                </a:solidFill>
                <a:latin typeface="+mn-lt"/>
                <a:ea typeface="+mn-ea"/>
                <a:cs typeface="+mn-cs"/>
              </a:rPr>
              <a:t>Information</a:t>
            </a:r>
          </a:p>
          <a:p>
            <a:pPr fontAlgn="base"/>
            <a:r>
              <a:rPr lang="en-IN" sz="1200" kern="1200" dirty="0">
                <a:solidFill>
                  <a:schemeClr val="tx1"/>
                </a:solidFill>
                <a:latin typeface="+mn-lt"/>
                <a:ea typeface="+mn-ea"/>
                <a:cs typeface="+mn-cs"/>
              </a:rPr>
              <a:t>X-linked recessive diseases usually occur in males. Males have only one X chromosome. A single recessive gene on that X chromosome will cause the disease.</a:t>
            </a:r>
          </a:p>
          <a:p>
            <a:pPr fontAlgn="base"/>
            <a:r>
              <a:rPr lang="en-IN" sz="1200" kern="1200" dirty="0">
                <a:solidFill>
                  <a:schemeClr val="tx1"/>
                </a:solidFill>
                <a:latin typeface="+mn-lt"/>
                <a:ea typeface="+mn-ea"/>
                <a:cs typeface="+mn-cs"/>
              </a:rPr>
              <a:t>The Y chromosome is the other half of the XY gene pair in the male. However, the Y chromosome doesn't contain most of the genes of the X chromosome. Because of that, it doesn't protect the male. Diseases such as </a:t>
            </a:r>
            <a:r>
              <a:rPr lang="en-IN" sz="1200" u="none" strike="noStrike" kern="1200" dirty="0" err="1">
                <a:solidFill>
                  <a:schemeClr val="tx1"/>
                </a:solidFill>
                <a:latin typeface="+mn-lt"/>
                <a:ea typeface="+mn-ea"/>
                <a:cs typeface="+mn-cs"/>
                <a:hlinkClick r:id="rId3"/>
              </a:rPr>
              <a:t>hemophilia</a:t>
            </a:r>
            <a:r>
              <a:rPr lang="en-IN" sz="1200" kern="1200" dirty="0">
                <a:solidFill>
                  <a:schemeClr val="tx1"/>
                </a:solidFill>
                <a:latin typeface="+mn-lt"/>
                <a:ea typeface="+mn-ea"/>
                <a:cs typeface="+mn-cs"/>
              </a:rPr>
              <a:t> and </a:t>
            </a:r>
            <a:r>
              <a:rPr lang="en-IN" sz="1200" kern="1200" dirty="0" err="1">
                <a:solidFill>
                  <a:schemeClr val="tx1"/>
                </a:solidFill>
                <a:latin typeface="+mn-lt"/>
                <a:ea typeface="+mn-ea"/>
                <a:cs typeface="+mn-cs"/>
              </a:rPr>
              <a:t>Duchenne</a:t>
            </a:r>
            <a:r>
              <a:rPr lang="en-IN" sz="1200" kern="1200" dirty="0">
                <a:solidFill>
                  <a:schemeClr val="tx1"/>
                </a:solidFill>
                <a:latin typeface="+mn-lt"/>
                <a:ea typeface="+mn-ea"/>
                <a:cs typeface="+mn-cs"/>
              </a:rPr>
              <a:t> </a:t>
            </a:r>
            <a:r>
              <a:rPr lang="en-IN" sz="1200" u="none" strike="noStrike" kern="1200" dirty="0">
                <a:solidFill>
                  <a:schemeClr val="tx1"/>
                </a:solidFill>
                <a:latin typeface="+mn-lt"/>
                <a:ea typeface="+mn-ea"/>
                <a:cs typeface="+mn-cs"/>
                <a:hlinkClick r:id="rId4"/>
              </a:rPr>
              <a:t>muscular </a:t>
            </a:r>
            <a:r>
              <a:rPr lang="en-IN" sz="1200" u="none" strike="noStrike" kern="1200" dirty="0" err="1">
                <a:solidFill>
                  <a:schemeClr val="tx1"/>
                </a:solidFill>
                <a:latin typeface="+mn-lt"/>
                <a:ea typeface="+mn-ea"/>
                <a:cs typeface="+mn-cs"/>
                <a:hlinkClick r:id="rId4"/>
              </a:rPr>
              <a:t>dystrophy</a:t>
            </a:r>
            <a:r>
              <a:rPr lang="en-IN" sz="1200" kern="1200" dirty="0" err="1">
                <a:solidFill>
                  <a:schemeClr val="tx1"/>
                </a:solidFill>
                <a:latin typeface="+mn-lt"/>
                <a:ea typeface="+mn-ea"/>
                <a:cs typeface="+mn-cs"/>
              </a:rPr>
              <a:t>occur</a:t>
            </a:r>
            <a:r>
              <a:rPr lang="en-IN" sz="1200" kern="1200" dirty="0">
                <a:solidFill>
                  <a:schemeClr val="tx1"/>
                </a:solidFill>
                <a:latin typeface="+mn-lt"/>
                <a:ea typeface="+mn-ea"/>
                <a:cs typeface="+mn-cs"/>
              </a:rPr>
              <a:t> from a recessive gene on the X chromosome.</a:t>
            </a:r>
          </a:p>
          <a:p>
            <a:pPr algn="just"/>
            <a:endParaRPr lang="en-IN" dirty="0"/>
          </a:p>
          <a:p>
            <a:pPr algn="just"/>
            <a:endParaRPr lang="en-IN" dirty="0"/>
          </a:p>
          <a:p>
            <a:endParaRPr lang="en-IN" sz="1200" b="0" i="0" kern="1200" dirty="0">
              <a:solidFill>
                <a:schemeClr val="tx1"/>
              </a:solidFill>
              <a:latin typeface="+mn-lt"/>
              <a:ea typeface="+mn-ea"/>
              <a:cs typeface="+mn-cs"/>
            </a:endParaRPr>
          </a:p>
          <a:p>
            <a:endParaRPr lang="en-IN" sz="1200" b="0" i="0" kern="1200" dirty="0">
              <a:solidFill>
                <a:schemeClr val="tx1"/>
              </a:solidFill>
              <a:latin typeface="+mn-lt"/>
              <a:ea typeface="+mn-ea"/>
              <a:cs typeface="+mn-cs"/>
            </a:endParaRPr>
          </a:p>
          <a:p>
            <a:endParaRPr lang="en-IN" sz="1200" b="0" i="0" kern="1200" dirty="0">
              <a:solidFill>
                <a:schemeClr val="tx1"/>
              </a:solidFill>
              <a:latin typeface="+mn-lt"/>
              <a:ea typeface="+mn-ea"/>
              <a:cs typeface="+mn-cs"/>
            </a:endParaRPr>
          </a:p>
          <a:p>
            <a:r>
              <a:rPr lang="en-IN" sz="1200" b="0" i="0" kern="1200" dirty="0">
                <a:solidFill>
                  <a:schemeClr val="tx1"/>
                </a:solidFill>
                <a:latin typeface="+mn-lt"/>
                <a:ea typeface="+mn-ea"/>
                <a:cs typeface="+mn-cs"/>
              </a:rPr>
              <a:t>The </a:t>
            </a:r>
            <a:r>
              <a:rPr lang="en-IN" sz="1200" b="0" i="0" kern="1200" dirty="0">
                <a:solidFill>
                  <a:schemeClr val="tx1"/>
                </a:solidFill>
                <a:latin typeface="+mn-lt"/>
                <a:ea typeface="+mn-ea"/>
                <a:cs typeface="+mn-cs"/>
                <a:hlinkClick r:id="rId5"/>
              </a:rPr>
              <a:t>retina</a:t>
            </a:r>
            <a:r>
              <a:rPr lang="en-IN" sz="1200" b="0" i="0" kern="1200" dirty="0">
                <a:solidFill>
                  <a:schemeClr val="tx1"/>
                </a:solidFill>
                <a:latin typeface="+mn-lt"/>
                <a:ea typeface="+mn-ea"/>
                <a:cs typeface="+mn-cs"/>
              </a:rPr>
              <a:t> contains two types of photoreceptors, rods and cones. The rods are more numerous, some 120 million, and are more sensitive than the cones. However, they are not sensitive to </a:t>
            </a:r>
            <a:r>
              <a:rPr lang="en-IN" sz="1200" b="0" i="0" kern="1200" dirty="0" err="1">
                <a:solidFill>
                  <a:schemeClr val="tx1"/>
                </a:solidFill>
                <a:latin typeface="+mn-lt"/>
                <a:ea typeface="+mn-ea"/>
                <a:cs typeface="+mn-cs"/>
              </a:rPr>
              <a:t>color</a:t>
            </a:r>
            <a:r>
              <a:rPr lang="en-IN" sz="1200" b="0" i="0" kern="1200" dirty="0">
                <a:solidFill>
                  <a:schemeClr val="tx1"/>
                </a:solidFill>
                <a:latin typeface="+mn-lt"/>
                <a:ea typeface="+mn-ea"/>
                <a:cs typeface="+mn-cs"/>
              </a:rPr>
              <a:t>. The 6 to 7 million cones provide the eye's </a:t>
            </a:r>
            <a:r>
              <a:rPr lang="en-IN" sz="1200" b="0" i="0" kern="1200" dirty="0" err="1">
                <a:solidFill>
                  <a:schemeClr val="tx1"/>
                </a:solidFill>
                <a:latin typeface="+mn-lt"/>
                <a:ea typeface="+mn-ea"/>
                <a:cs typeface="+mn-cs"/>
              </a:rPr>
              <a:t>color</a:t>
            </a:r>
            <a:r>
              <a:rPr lang="en-IN" sz="1200" b="0" i="0" kern="1200" dirty="0">
                <a:solidFill>
                  <a:schemeClr val="tx1"/>
                </a:solidFill>
                <a:latin typeface="+mn-lt"/>
                <a:ea typeface="+mn-ea"/>
                <a:cs typeface="+mn-cs"/>
              </a:rPr>
              <a:t> sensitivity and they are much more concentrated in the central yellow spot known as the macula. In the </a:t>
            </a:r>
            <a:r>
              <a:rPr lang="en-IN" sz="1200" b="0" i="0" kern="1200" dirty="0" err="1">
                <a:solidFill>
                  <a:schemeClr val="tx1"/>
                </a:solidFill>
                <a:latin typeface="+mn-lt"/>
                <a:ea typeface="+mn-ea"/>
                <a:cs typeface="+mn-cs"/>
              </a:rPr>
              <a:t>center</a:t>
            </a:r>
            <a:r>
              <a:rPr lang="en-IN" sz="1200" b="0" i="0" kern="1200" dirty="0">
                <a:solidFill>
                  <a:schemeClr val="tx1"/>
                </a:solidFill>
                <a:latin typeface="+mn-lt"/>
                <a:ea typeface="+mn-ea"/>
                <a:cs typeface="+mn-cs"/>
              </a:rPr>
              <a:t> of that region is the " </a:t>
            </a:r>
            <a:r>
              <a:rPr lang="en-IN" sz="1200" b="0" i="0" kern="1200" dirty="0">
                <a:solidFill>
                  <a:schemeClr val="tx1"/>
                </a:solidFill>
                <a:latin typeface="+mn-lt"/>
                <a:ea typeface="+mn-ea"/>
                <a:cs typeface="+mn-cs"/>
                <a:hlinkClick r:id="rId5"/>
              </a:rPr>
              <a:t>fovea </a:t>
            </a:r>
            <a:r>
              <a:rPr lang="en-IN" sz="1200" b="0" i="0" kern="1200" dirty="0" err="1">
                <a:solidFill>
                  <a:schemeClr val="tx1"/>
                </a:solidFill>
                <a:latin typeface="+mn-lt"/>
                <a:ea typeface="+mn-ea"/>
                <a:cs typeface="+mn-cs"/>
                <a:hlinkClick r:id="rId5"/>
              </a:rPr>
              <a:t>centralis</a:t>
            </a:r>
            <a:r>
              <a:rPr lang="en-IN" sz="1200" b="0" i="0" kern="1200" dirty="0">
                <a:solidFill>
                  <a:schemeClr val="tx1"/>
                </a:solidFill>
                <a:latin typeface="+mn-lt"/>
                <a:ea typeface="+mn-ea"/>
                <a:cs typeface="+mn-cs"/>
              </a:rPr>
              <a:t> ", a 0.3 mm diameter rod-free area with very thin, densely packed cones.</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73</a:t>
            </a:fld>
            <a:endParaRPr lang="en-IN"/>
          </a:p>
        </p:txBody>
      </p:sp>
    </p:spTree>
    <p:extLst>
      <p:ext uri="{BB962C8B-B14F-4D97-AF65-F5344CB8AC3E}">
        <p14:creationId xmlns:p14="http://schemas.microsoft.com/office/powerpoint/2010/main" val="607312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based on the fact that the alleles do not show any blending and that both the characters are recovered as such in the F</a:t>
            </a:r>
            <a:r>
              <a:rPr lang="en-IN" baseline="-25000" dirty="0"/>
              <a:t>2</a:t>
            </a:r>
            <a:r>
              <a:rPr lang="en-IN" dirty="0"/>
              <a:t> generation though one of these is not seen at the F</a:t>
            </a:r>
            <a:r>
              <a:rPr lang="en-IN" baseline="-25000" dirty="0"/>
              <a:t>1</a:t>
            </a:r>
            <a:r>
              <a:rPr lang="en-IN" dirty="0"/>
              <a:t> stage.</a:t>
            </a:r>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24</a:t>
            </a:fld>
            <a:endParaRPr lang="en-IN"/>
          </a:p>
        </p:txBody>
      </p:sp>
    </p:spTree>
    <p:extLst>
      <p:ext uri="{BB962C8B-B14F-4D97-AF65-F5344CB8AC3E}">
        <p14:creationId xmlns:p14="http://schemas.microsoft.com/office/powerpoint/2010/main" val="2841945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a:t>To</a:t>
            </a:r>
            <a:r>
              <a:rPr lang="en-US" baseline="0" dirty="0"/>
              <a:t> predict outcomes of a cross</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28</a:t>
            </a:fld>
            <a:endParaRPr lang="en-IN"/>
          </a:p>
        </p:txBody>
      </p:sp>
    </p:spTree>
    <p:extLst>
      <p:ext uri="{BB962C8B-B14F-4D97-AF65-F5344CB8AC3E}">
        <p14:creationId xmlns:p14="http://schemas.microsoft.com/office/powerpoint/2010/main" val="2286121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The genotypic ratios can be calculated using mathematical probability (</a:t>
            </a:r>
            <a:r>
              <a:rPr lang="en-IN" dirty="0" err="1"/>
              <a:t>Punnett</a:t>
            </a:r>
            <a:r>
              <a:rPr lang="en-IN" dirty="0"/>
              <a:t> square</a:t>
            </a:r>
            <a:r>
              <a:rPr lang="en-IN"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Can you tell the genotype</a:t>
            </a:r>
            <a:r>
              <a:rPr lang="en-IN" baseline="0" dirty="0"/>
              <a:t> by</a:t>
            </a:r>
            <a:r>
              <a:rPr lang="en-IN" dirty="0"/>
              <a:t> simply looking at the phenotype of a dominant trait, say a tall plant?</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No, we can’t tell,</a:t>
            </a:r>
            <a:r>
              <a:rPr lang="en-IN" baseline="0" dirty="0"/>
              <a:t> we can’t predict </a:t>
            </a:r>
            <a:r>
              <a:rPr lang="en-IN" dirty="0"/>
              <a:t>whether a tall plant from F1 or F2 has </a:t>
            </a:r>
            <a:r>
              <a:rPr lang="en-IN" b="1" i="1" dirty="0"/>
              <a:t>TT or </a:t>
            </a:r>
            <a:r>
              <a:rPr lang="en-IN" b="1" i="1" dirty="0" err="1"/>
              <a:t>Tt</a:t>
            </a:r>
            <a:r>
              <a:rPr lang="en-IN" b="1" i="1" dirty="0"/>
              <a:t> composition.</a:t>
            </a: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b="1" i="1" dirty="0"/>
          </a:p>
          <a:p>
            <a:pPr marL="0" marR="0" indent="0" algn="l" defTabSz="914400" rtl="0" eaLnBrk="1" fontAlgn="auto" latinLnBrk="0" hangingPunct="1">
              <a:lnSpc>
                <a:spcPct val="100000"/>
              </a:lnSpc>
              <a:spcBef>
                <a:spcPts val="0"/>
              </a:spcBef>
              <a:spcAft>
                <a:spcPts val="0"/>
              </a:spcAft>
              <a:buClrTx/>
              <a:buSzTx/>
              <a:buFontTx/>
              <a:buNone/>
              <a:tabLst/>
              <a:defRPr/>
            </a:pPr>
            <a:r>
              <a:rPr lang="en-IN" b="0" i="0" dirty="0"/>
              <a:t>Therefore, to</a:t>
            </a:r>
            <a:r>
              <a:rPr lang="en-IN" b="1" i="1" dirty="0"/>
              <a:t> </a:t>
            </a:r>
            <a:r>
              <a:rPr lang="en-IN" dirty="0"/>
              <a:t>determine the genotype of a tall plant at F2, Mendel crossed the tall plant from F2 with a true breeding line dwarf plant. This he called a </a:t>
            </a:r>
            <a:r>
              <a:rPr lang="en-IN" b="1" dirty="0"/>
              <a:t>test cross.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IN" sz="1200" kern="1200" baseline="0" dirty="0">
                <a:solidFill>
                  <a:schemeClr val="tx1"/>
                </a:solidFill>
                <a:latin typeface="+mn-lt"/>
                <a:ea typeface="+mn-ea"/>
                <a:cs typeface="+mn-cs"/>
              </a:rPr>
              <a:t>In a typical test cross, an organism (pea plants here) showing a dominant phenotype (whose genotype is to be determined) is crossed with the </a:t>
            </a:r>
            <a:r>
              <a:rPr lang="en-IN" sz="1200" b="1" kern="1200" baseline="0" dirty="0">
                <a:solidFill>
                  <a:schemeClr val="tx1"/>
                </a:solidFill>
                <a:latin typeface="+mn-lt"/>
                <a:ea typeface="+mn-ea"/>
                <a:cs typeface="+mn-cs"/>
              </a:rPr>
              <a:t>recessive parent</a:t>
            </a:r>
            <a:r>
              <a:rPr lang="en-IN" sz="1200" kern="1200" baseline="0" dirty="0">
                <a:solidFill>
                  <a:schemeClr val="tx1"/>
                </a:solidFill>
                <a:latin typeface="+mn-lt"/>
                <a:ea typeface="+mn-ea"/>
                <a:cs typeface="+mn-cs"/>
              </a:rPr>
              <a:t> instead of self-crossing. The </a:t>
            </a:r>
            <a:r>
              <a:rPr lang="en-IN" sz="1200" b="1" kern="1200" baseline="0" dirty="0">
                <a:solidFill>
                  <a:schemeClr val="tx1"/>
                </a:solidFill>
                <a:latin typeface="+mn-lt"/>
                <a:ea typeface="+mn-ea"/>
                <a:cs typeface="+mn-cs"/>
              </a:rPr>
              <a:t>progenies of such a cross </a:t>
            </a:r>
            <a:r>
              <a:rPr lang="en-IN" sz="1200" kern="1200" baseline="0" dirty="0">
                <a:solidFill>
                  <a:schemeClr val="tx1"/>
                </a:solidFill>
                <a:latin typeface="+mn-lt"/>
                <a:ea typeface="+mn-ea"/>
                <a:cs typeface="+mn-cs"/>
              </a:rPr>
              <a:t>can easily be analysed </a:t>
            </a:r>
            <a:r>
              <a:rPr lang="en-IN" sz="1200" b="1" kern="1200" baseline="0" dirty="0">
                <a:solidFill>
                  <a:schemeClr val="tx1"/>
                </a:solidFill>
                <a:latin typeface="+mn-lt"/>
                <a:ea typeface="+mn-ea"/>
                <a:cs typeface="+mn-cs"/>
              </a:rPr>
              <a:t>to predict the genotype of the test organism.</a:t>
            </a:r>
            <a:endParaRPr lang="en-IN" b="1"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29</a:t>
            </a:fld>
            <a:endParaRPr lang="en-IN"/>
          </a:p>
        </p:txBody>
      </p:sp>
    </p:spTree>
    <p:extLst>
      <p:ext uri="{BB962C8B-B14F-4D97-AF65-F5344CB8AC3E}">
        <p14:creationId xmlns:p14="http://schemas.microsoft.com/office/powerpoint/2010/main" val="371536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Mendel found that the seeds resulting from the crossing of the parents, had yellow coloured and round shaped seeds (F</a:t>
            </a:r>
            <a:r>
              <a:rPr lang="en-IN" baseline="-25000" dirty="0"/>
              <a:t>1</a:t>
            </a:r>
            <a:r>
              <a:rPr lang="en-IN" dirty="0"/>
              <a:t> generation).</a:t>
            </a:r>
          </a:p>
          <a:p>
            <a:r>
              <a:rPr lang="en-IN" dirty="0"/>
              <a:t>Thus, yellow colour was dominant over green and round shape dominant over wrinkled. </a:t>
            </a:r>
          </a:p>
          <a:p>
            <a:r>
              <a:rPr lang="en-IN" dirty="0"/>
              <a:t>These results were identical to those that he got when he made separate monohybrid crosses between yellow and green seeded plants and between round and wrinkled seeded plants.</a:t>
            </a:r>
          </a:p>
          <a:p>
            <a:endParaRPr lang="en-IN" sz="1200" kern="1200" baseline="0" dirty="0">
              <a:solidFill>
                <a:schemeClr val="tx1"/>
              </a:solidFill>
              <a:latin typeface="+mn-lt"/>
              <a:ea typeface="+mn-ea"/>
              <a:cs typeface="+mn-cs"/>
            </a:endParaRPr>
          </a:p>
          <a:p>
            <a:endParaRPr lang="en-IN" sz="1200" kern="1200" baseline="0" dirty="0">
              <a:solidFill>
                <a:schemeClr val="tx1"/>
              </a:solidFill>
              <a:latin typeface="+mn-lt"/>
              <a:ea typeface="+mn-ea"/>
              <a:cs typeface="+mn-cs"/>
            </a:endParaRPr>
          </a:p>
          <a:p>
            <a:r>
              <a:rPr lang="en-IN" sz="1200" kern="1200" baseline="0" dirty="0">
                <a:solidFill>
                  <a:schemeClr val="tx1"/>
                </a:solidFill>
                <a:latin typeface="+mn-lt"/>
                <a:ea typeface="+mn-ea"/>
                <a:cs typeface="+mn-cs"/>
              </a:rPr>
              <a:t>Let us use the genotypic symbols </a:t>
            </a:r>
            <a:r>
              <a:rPr lang="en-IN" sz="1200" b="1" kern="1200" baseline="0" dirty="0">
                <a:solidFill>
                  <a:schemeClr val="tx1"/>
                </a:solidFill>
                <a:latin typeface="+mn-lt"/>
                <a:ea typeface="+mn-ea"/>
                <a:cs typeface="+mn-cs"/>
              </a:rPr>
              <a:t>Y for dominant yellow seed colour </a:t>
            </a:r>
            <a:r>
              <a:rPr lang="en-IN" sz="1200" kern="1200" baseline="0" dirty="0">
                <a:solidFill>
                  <a:schemeClr val="tx1"/>
                </a:solidFill>
                <a:latin typeface="+mn-lt"/>
                <a:ea typeface="+mn-ea"/>
                <a:cs typeface="+mn-cs"/>
              </a:rPr>
              <a:t>and </a:t>
            </a:r>
            <a:r>
              <a:rPr lang="en-IN" sz="1200" b="1" kern="1200" baseline="0" dirty="0">
                <a:solidFill>
                  <a:schemeClr val="tx1"/>
                </a:solidFill>
                <a:latin typeface="+mn-lt"/>
                <a:ea typeface="+mn-ea"/>
                <a:cs typeface="+mn-cs"/>
              </a:rPr>
              <a:t>y for recessive green seed colour, R for round shaped seeds and r for </a:t>
            </a:r>
            <a:r>
              <a:rPr lang="en-IN" sz="1200" kern="1200" baseline="0" dirty="0">
                <a:solidFill>
                  <a:schemeClr val="tx1"/>
                </a:solidFill>
                <a:latin typeface="+mn-lt"/>
                <a:ea typeface="+mn-ea"/>
                <a:cs typeface="+mn-cs"/>
              </a:rPr>
              <a:t>wrinkled seed shape. The genotype of the parents can then be written as </a:t>
            </a:r>
            <a:r>
              <a:rPr lang="en-IN" sz="1200" b="1" kern="1200" baseline="0" dirty="0">
                <a:solidFill>
                  <a:schemeClr val="tx1"/>
                </a:solidFill>
                <a:latin typeface="+mn-lt"/>
                <a:ea typeface="+mn-ea"/>
                <a:cs typeface="+mn-cs"/>
              </a:rPr>
              <a:t>RRYY and </a:t>
            </a:r>
            <a:r>
              <a:rPr lang="en-IN" sz="1200" b="1" kern="1200" baseline="0" dirty="0" err="1">
                <a:solidFill>
                  <a:schemeClr val="tx1"/>
                </a:solidFill>
                <a:latin typeface="+mn-lt"/>
                <a:ea typeface="+mn-ea"/>
                <a:cs typeface="+mn-cs"/>
              </a:rPr>
              <a:t>rryy</a:t>
            </a:r>
            <a:r>
              <a:rPr lang="en-IN" sz="1200" b="1" kern="1200" baseline="0" dirty="0">
                <a:solidFill>
                  <a:schemeClr val="tx1"/>
                </a:solidFill>
                <a:latin typeface="+mn-lt"/>
                <a:ea typeface="+mn-ea"/>
                <a:cs typeface="+mn-cs"/>
              </a:rPr>
              <a:t>. The cross between the two plants can be written down </a:t>
            </a:r>
            <a:r>
              <a:rPr lang="en-IN" sz="1200" kern="1200" baseline="0" dirty="0">
                <a:solidFill>
                  <a:schemeClr val="tx1"/>
                </a:solidFill>
                <a:latin typeface="+mn-lt"/>
                <a:ea typeface="+mn-ea"/>
                <a:cs typeface="+mn-cs"/>
              </a:rPr>
              <a:t>as in Figure 5.7 showing the genotypes of the parent plants. The gametes </a:t>
            </a:r>
            <a:r>
              <a:rPr lang="en-IN" sz="1200" b="1" kern="1200" baseline="0" dirty="0">
                <a:solidFill>
                  <a:schemeClr val="tx1"/>
                </a:solidFill>
                <a:latin typeface="+mn-lt"/>
                <a:ea typeface="+mn-ea"/>
                <a:cs typeface="+mn-cs"/>
              </a:rPr>
              <a:t>RY and </a:t>
            </a:r>
            <a:r>
              <a:rPr lang="en-IN" sz="1200" b="1" kern="1200" baseline="0" dirty="0" err="1">
                <a:solidFill>
                  <a:schemeClr val="tx1"/>
                </a:solidFill>
                <a:latin typeface="+mn-lt"/>
                <a:ea typeface="+mn-ea"/>
                <a:cs typeface="+mn-cs"/>
              </a:rPr>
              <a:t>ry</a:t>
            </a:r>
            <a:r>
              <a:rPr lang="en-IN" sz="1200" b="1" kern="1200" baseline="0" dirty="0">
                <a:solidFill>
                  <a:schemeClr val="tx1"/>
                </a:solidFill>
                <a:latin typeface="+mn-lt"/>
                <a:ea typeface="+mn-ea"/>
                <a:cs typeface="+mn-cs"/>
              </a:rPr>
              <a:t> unite on fertilisation to produce the F1 hybrid </a:t>
            </a:r>
            <a:r>
              <a:rPr lang="en-IN" sz="1200" b="1" kern="1200" baseline="0" dirty="0" err="1">
                <a:solidFill>
                  <a:schemeClr val="tx1"/>
                </a:solidFill>
                <a:latin typeface="+mn-lt"/>
                <a:ea typeface="+mn-ea"/>
                <a:cs typeface="+mn-cs"/>
              </a:rPr>
              <a:t>RrYy</a:t>
            </a:r>
            <a:r>
              <a:rPr lang="en-IN" sz="1200" b="1" kern="1200" baseline="0" dirty="0">
                <a:solidFill>
                  <a:schemeClr val="tx1"/>
                </a:solidFill>
                <a:latin typeface="+mn-lt"/>
                <a:ea typeface="+mn-ea"/>
                <a:cs typeface="+mn-cs"/>
              </a:rPr>
              <a:t>. </a:t>
            </a:r>
          </a:p>
          <a:p>
            <a:r>
              <a:rPr lang="en-IN" sz="1200" b="1" kern="1200" baseline="0" dirty="0">
                <a:solidFill>
                  <a:schemeClr val="tx1"/>
                </a:solidFill>
                <a:latin typeface="+mn-lt"/>
                <a:ea typeface="+mn-ea"/>
                <a:cs typeface="+mn-cs"/>
              </a:rPr>
              <a:t>When </a:t>
            </a:r>
            <a:r>
              <a:rPr lang="en-IN" sz="1200" kern="1200" baseline="0" dirty="0">
                <a:solidFill>
                  <a:schemeClr val="tx1"/>
                </a:solidFill>
                <a:latin typeface="+mn-lt"/>
                <a:ea typeface="+mn-ea"/>
                <a:cs typeface="+mn-cs"/>
              </a:rPr>
              <a:t>Mendel self hybridised the F1 plants he found that 3/4th of F2 plants had yellow seeds and 1/4th had green. The yellow and green colour segregated in a 3:1 ratio. Round and wrinkled seed shape also segregated in a 3:1 ratio; just like in a monohybrid cross.</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32</a:t>
            </a:fld>
            <a:endParaRPr lang="en-IN"/>
          </a:p>
        </p:txBody>
      </p:sp>
    </p:spTree>
    <p:extLst>
      <p:ext uri="{BB962C8B-B14F-4D97-AF65-F5344CB8AC3E}">
        <p14:creationId xmlns:p14="http://schemas.microsoft.com/office/powerpoint/2010/main" val="371712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IN" dirty="0"/>
              <a:t>Mendel found that the seeds resulting from the crossing of the parents, had yellow coloured and round shaped seeds (F</a:t>
            </a:r>
            <a:r>
              <a:rPr lang="en-IN" baseline="-25000" dirty="0"/>
              <a:t>1</a:t>
            </a:r>
            <a:r>
              <a:rPr lang="en-IN" dirty="0"/>
              <a:t> generation).</a:t>
            </a:r>
          </a:p>
          <a:p>
            <a:r>
              <a:rPr lang="en-IN" dirty="0"/>
              <a:t>Thus, yellow colour was dominant over green and round shape dominant over wrinkled. </a:t>
            </a:r>
          </a:p>
          <a:p>
            <a:r>
              <a:rPr lang="en-IN" dirty="0"/>
              <a:t>These results were identical to those that he got when he made separate monohybrid crosses between yellow and green seeded plants and between round and wrinkled seeded plants.</a:t>
            </a:r>
          </a:p>
          <a:p>
            <a:endParaRPr lang="en-IN" sz="1200" kern="1200" baseline="0" dirty="0">
              <a:solidFill>
                <a:schemeClr val="tx1"/>
              </a:solidFill>
              <a:latin typeface="+mn-lt"/>
              <a:ea typeface="+mn-ea"/>
              <a:cs typeface="+mn-cs"/>
            </a:endParaRPr>
          </a:p>
          <a:p>
            <a:endParaRPr lang="en-IN" sz="1200" kern="1200" baseline="0" dirty="0">
              <a:solidFill>
                <a:schemeClr val="tx1"/>
              </a:solidFill>
              <a:latin typeface="+mn-lt"/>
              <a:ea typeface="+mn-ea"/>
              <a:cs typeface="+mn-cs"/>
            </a:endParaRPr>
          </a:p>
          <a:p>
            <a:r>
              <a:rPr lang="en-IN" sz="1200" kern="1200" baseline="0" dirty="0">
                <a:solidFill>
                  <a:schemeClr val="tx1"/>
                </a:solidFill>
                <a:latin typeface="+mn-lt"/>
                <a:ea typeface="+mn-ea"/>
                <a:cs typeface="+mn-cs"/>
              </a:rPr>
              <a:t>Let us use the genotypic symbols </a:t>
            </a:r>
            <a:r>
              <a:rPr lang="en-IN" sz="1200" b="1" kern="1200" baseline="0" dirty="0">
                <a:solidFill>
                  <a:schemeClr val="tx1"/>
                </a:solidFill>
                <a:latin typeface="+mn-lt"/>
                <a:ea typeface="+mn-ea"/>
                <a:cs typeface="+mn-cs"/>
              </a:rPr>
              <a:t>Y for dominant yellow seed colour </a:t>
            </a:r>
            <a:r>
              <a:rPr lang="en-IN" sz="1200" kern="1200" baseline="0" dirty="0">
                <a:solidFill>
                  <a:schemeClr val="tx1"/>
                </a:solidFill>
                <a:latin typeface="+mn-lt"/>
                <a:ea typeface="+mn-ea"/>
                <a:cs typeface="+mn-cs"/>
              </a:rPr>
              <a:t>and </a:t>
            </a:r>
            <a:r>
              <a:rPr lang="en-IN" sz="1200" b="1" kern="1200" baseline="0" dirty="0">
                <a:solidFill>
                  <a:schemeClr val="tx1"/>
                </a:solidFill>
                <a:latin typeface="+mn-lt"/>
                <a:ea typeface="+mn-ea"/>
                <a:cs typeface="+mn-cs"/>
              </a:rPr>
              <a:t>y for recessive green seed colour, R for round shaped seeds and r for </a:t>
            </a:r>
            <a:r>
              <a:rPr lang="en-IN" sz="1200" kern="1200" baseline="0" dirty="0">
                <a:solidFill>
                  <a:schemeClr val="tx1"/>
                </a:solidFill>
                <a:latin typeface="+mn-lt"/>
                <a:ea typeface="+mn-ea"/>
                <a:cs typeface="+mn-cs"/>
              </a:rPr>
              <a:t>wrinkled seed shape. The genotype of the parents can then be written as </a:t>
            </a:r>
            <a:r>
              <a:rPr lang="en-IN" sz="1200" b="1" kern="1200" baseline="0" dirty="0">
                <a:solidFill>
                  <a:schemeClr val="tx1"/>
                </a:solidFill>
                <a:latin typeface="+mn-lt"/>
                <a:ea typeface="+mn-ea"/>
                <a:cs typeface="+mn-cs"/>
              </a:rPr>
              <a:t>RRYY and </a:t>
            </a:r>
            <a:r>
              <a:rPr lang="en-IN" sz="1200" b="1" kern="1200" baseline="0" dirty="0" err="1">
                <a:solidFill>
                  <a:schemeClr val="tx1"/>
                </a:solidFill>
                <a:latin typeface="+mn-lt"/>
                <a:ea typeface="+mn-ea"/>
                <a:cs typeface="+mn-cs"/>
              </a:rPr>
              <a:t>rryy</a:t>
            </a:r>
            <a:r>
              <a:rPr lang="en-IN" sz="1200" b="1" kern="1200" baseline="0" dirty="0">
                <a:solidFill>
                  <a:schemeClr val="tx1"/>
                </a:solidFill>
                <a:latin typeface="+mn-lt"/>
                <a:ea typeface="+mn-ea"/>
                <a:cs typeface="+mn-cs"/>
              </a:rPr>
              <a:t>. The cross between the two plants can be written down </a:t>
            </a:r>
            <a:r>
              <a:rPr lang="en-IN" sz="1200" kern="1200" baseline="0" dirty="0">
                <a:solidFill>
                  <a:schemeClr val="tx1"/>
                </a:solidFill>
                <a:latin typeface="+mn-lt"/>
                <a:ea typeface="+mn-ea"/>
                <a:cs typeface="+mn-cs"/>
              </a:rPr>
              <a:t>as in Figure 5.7 showing the genotypes of the parent plants. The gametes </a:t>
            </a:r>
            <a:r>
              <a:rPr lang="en-IN" sz="1200" b="1" kern="1200" baseline="0" dirty="0">
                <a:solidFill>
                  <a:schemeClr val="tx1"/>
                </a:solidFill>
                <a:latin typeface="+mn-lt"/>
                <a:ea typeface="+mn-ea"/>
                <a:cs typeface="+mn-cs"/>
              </a:rPr>
              <a:t>RY and </a:t>
            </a:r>
            <a:r>
              <a:rPr lang="en-IN" sz="1200" b="1" kern="1200" baseline="0" dirty="0" err="1">
                <a:solidFill>
                  <a:schemeClr val="tx1"/>
                </a:solidFill>
                <a:latin typeface="+mn-lt"/>
                <a:ea typeface="+mn-ea"/>
                <a:cs typeface="+mn-cs"/>
              </a:rPr>
              <a:t>ry</a:t>
            </a:r>
            <a:r>
              <a:rPr lang="en-IN" sz="1200" b="1" kern="1200" baseline="0" dirty="0">
                <a:solidFill>
                  <a:schemeClr val="tx1"/>
                </a:solidFill>
                <a:latin typeface="+mn-lt"/>
                <a:ea typeface="+mn-ea"/>
                <a:cs typeface="+mn-cs"/>
              </a:rPr>
              <a:t> unite on fertilisation to produce the F1 hybrid </a:t>
            </a:r>
            <a:r>
              <a:rPr lang="en-IN" sz="1200" b="1" kern="1200" baseline="0" dirty="0" err="1">
                <a:solidFill>
                  <a:schemeClr val="tx1"/>
                </a:solidFill>
                <a:latin typeface="+mn-lt"/>
                <a:ea typeface="+mn-ea"/>
                <a:cs typeface="+mn-cs"/>
              </a:rPr>
              <a:t>RrYy</a:t>
            </a:r>
            <a:r>
              <a:rPr lang="en-IN" sz="1200" b="1" kern="1200" baseline="0" dirty="0">
                <a:solidFill>
                  <a:schemeClr val="tx1"/>
                </a:solidFill>
                <a:latin typeface="+mn-lt"/>
                <a:ea typeface="+mn-ea"/>
                <a:cs typeface="+mn-cs"/>
              </a:rPr>
              <a:t>. </a:t>
            </a:r>
          </a:p>
          <a:p>
            <a:r>
              <a:rPr lang="en-IN" sz="1200" b="1" kern="1200" baseline="0" dirty="0">
                <a:solidFill>
                  <a:schemeClr val="tx1"/>
                </a:solidFill>
                <a:latin typeface="+mn-lt"/>
                <a:ea typeface="+mn-ea"/>
                <a:cs typeface="+mn-cs"/>
              </a:rPr>
              <a:t>When </a:t>
            </a:r>
            <a:r>
              <a:rPr lang="en-IN" sz="1200" kern="1200" baseline="0" dirty="0">
                <a:solidFill>
                  <a:schemeClr val="tx1"/>
                </a:solidFill>
                <a:latin typeface="+mn-lt"/>
                <a:ea typeface="+mn-ea"/>
                <a:cs typeface="+mn-cs"/>
              </a:rPr>
              <a:t>Mendel self hybridised the F1 plants he found that 3/4th of F2 plants had yellow seeds and 1/4th had green. The yellow and green colour segregated in a 3:1 ratio. Round and wrinkled seed shape also segregated in a 3:1 ratio; just like in a monohybrid cross.</a:t>
            </a:r>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33</a:t>
            </a:fld>
            <a:endParaRPr lang="en-IN"/>
          </a:p>
        </p:txBody>
      </p:sp>
    </p:spTree>
    <p:extLst>
      <p:ext uri="{BB962C8B-B14F-4D97-AF65-F5344CB8AC3E}">
        <p14:creationId xmlns:p14="http://schemas.microsoft.com/office/powerpoint/2010/main" val="142809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algn="just"/>
            <a:r>
              <a:rPr lang="en-IN" dirty="0"/>
              <a:t>Based upon Mendel’s observations on </a:t>
            </a:r>
            <a:r>
              <a:rPr lang="en-IN" b="1" dirty="0" err="1"/>
              <a:t>dihybrid</a:t>
            </a:r>
            <a:r>
              <a:rPr lang="en-IN" b="1" dirty="0"/>
              <a:t> crosses </a:t>
            </a:r>
            <a:r>
              <a:rPr lang="en-IN" i="1" dirty="0"/>
              <a:t>(crosses between plants differing in two traits), </a:t>
            </a:r>
            <a:r>
              <a:rPr lang="en-IN" dirty="0"/>
              <a:t>he proposed a second set of generalisations called </a:t>
            </a:r>
            <a:r>
              <a:rPr lang="en-IN" b="1" dirty="0"/>
              <a:t>Mendel’s Law of Independent Assortment</a:t>
            </a:r>
            <a:r>
              <a:rPr lang="en-IN" dirty="0"/>
              <a:t>. </a:t>
            </a:r>
          </a:p>
          <a:p>
            <a:pPr algn="just"/>
            <a:r>
              <a:rPr lang="en-IN" dirty="0"/>
              <a:t>The law states that </a:t>
            </a:r>
          </a:p>
          <a:p>
            <a:pPr lvl="1" algn="just">
              <a:buNone/>
            </a:pPr>
            <a:r>
              <a:rPr lang="en-IN" dirty="0"/>
              <a:t>   ‘when two pairs of traits are combined in a hybrid, segregation of one pair of characters is independent of the other pair of characters’.</a:t>
            </a:r>
          </a:p>
          <a:p>
            <a:pPr lvl="1" algn="just">
              <a:buNone/>
            </a:pPr>
            <a:endParaRPr lang="en-US" dirty="0"/>
          </a:p>
          <a:p>
            <a:pPr lvl="1" algn="just">
              <a:buNone/>
            </a:pPr>
            <a:r>
              <a:rPr lang="en-IN" sz="1200" b="0" i="0" kern="1200" dirty="0">
                <a:solidFill>
                  <a:schemeClr val="tx1"/>
                </a:solidFill>
                <a:latin typeface="+mn-lt"/>
                <a:ea typeface="+mn-ea"/>
                <a:cs typeface="+mn-cs"/>
              </a:rPr>
              <a:t>when two or more characteristics are inherited, individual hereditary factors assort </a:t>
            </a:r>
            <a:r>
              <a:rPr lang="en-IN" sz="1200" b="1" i="0" kern="1200" dirty="0">
                <a:solidFill>
                  <a:schemeClr val="tx1"/>
                </a:solidFill>
                <a:latin typeface="+mn-lt"/>
                <a:ea typeface="+mn-ea"/>
                <a:cs typeface="+mn-cs"/>
              </a:rPr>
              <a:t>independently</a:t>
            </a:r>
            <a:r>
              <a:rPr lang="en-IN" sz="1200" b="0" i="0" kern="1200" dirty="0">
                <a:solidFill>
                  <a:schemeClr val="tx1"/>
                </a:solidFill>
                <a:latin typeface="+mn-lt"/>
                <a:ea typeface="+mn-ea"/>
                <a:cs typeface="+mn-cs"/>
              </a:rPr>
              <a:t> during gamete production, giving different traits an equal opportunity of occurring together.</a:t>
            </a:r>
            <a:endParaRPr lang="en-IN" dirty="0"/>
          </a:p>
          <a:p>
            <a:endParaRPr lang="en-IN" dirty="0"/>
          </a:p>
        </p:txBody>
      </p:sp>
      <p:sp>
        <p:nvSpPr>
          <p:cNvPr id="4" name="Slide Number Placeholder 3"/>
          <p:cNvSpPr>
            <a:spLocks noGrp="1"/>
          </p:cNvSpPr>
          <p:nvPr>
            <p:ph type="sldNum" sz="quarter" idx="10"/>
          </p:nvPr>
        </p:nvSpPr>
        <p:spPr/>
        <p:txBody>
          <a:bodyPr/>
          <a:lstStyle/>
          <a:p>
            <a:fld id="{435C7F9D-A9F4-4281-B936-2FFE7AA075E9}" type="slidenum">
              <a:rPr lang="en-IN" smtClean="0"/>
              <a:pPr/>
              <a:t>34</a:t>
            </a:fld>
            <a:endParaRPr lang="en-IN"/>
          </a:p>
        </p:txBody>
      </p:sp>
    </p:spTree>
    <p:extLst>
      <p:ext uri="{BB962C8B-B14F-4D97-AF65-F5344CB8AC3E}">
        <p14:creationId xmlns:p14="http://schemas.microsoft.com/office/powerpoint/2010/main" val="63106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6"/>
            <a:ext cx="7772400" cy="1225021"/>
          </a:xfrm>
        </p:spPr>
        <p:txBody>
          <a:bodyPr/>
          <a:lstStyle/>
          <a:p>
            <a:r>
              <a:rPr lang="en-US"/>
              <a:t>Click to edit Master title style</a:t>
            </a:r>
            <a:endParaRPr lang="en-IN"/>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380970" indent="0" algn="ctr">
              <a:buNone/>
              <a:defRPr>
                <a:solidFill>
                  <a:schemeClr val="tx1">
                    <a:tint val="75000"/>
                  </a:schemeClr>
                </a:solidFill>
              </a:defRPr>
            </a:lvl2pPr>
            <a:lvl3pPr marL="761940" indent="0" algn="ctr">
              <a:buNone/>
              <a:defRPr>
                <a:solidFill>
                  <a:schemeClr val="tx1">
                    <a:tint val="75000"/>
                  </a:schemeClr>
                </a:solidFill>
              </a:defRPr>
            </a:lvl3pPr>
            <a:lvl4pPr marL="1142908" indent="0" algn="ctr">
              <a:buNone/>
              <a:defRPr>
                <a:solidFill>
                  <a:schemeClr val="tx1">
                    <a:tint val="75000"/>
                  </a:schemeClr>
                </a:solidFill>
              </a:defRPr>
            </a:lvl4pPr>
            <a:lvl5pPr marL="1523878" indent="0" algn="ctr">
              <a:buNone/>
              <a:defRPr>
                <a:solidFill>
                  <a:schemeClr val="tx1">
                    <a:tint val="75000"/>
                  </a:schemeClr>
                </a:solidFill>
              </a:defRPr>
            </a:lvl5pPr>
            <a:lvl6pPr marL="1904848" indent="0" algn="ctr">
              <a:buNone/>
              <a:defRPr>
                <a:solidFill>
                  <a:schemeClr val="tx1">
                    <a:tint val="75000"/>
                  </a:schemeClr>
                </a:solidFill>
              </a:defRPr>
            </a:lvl6pPr>
            <a:lvl7pPr marL="2285818" indent="0" algn="ctr">
              <a:buNone/>
              <a:defRPr>
                <a:solidFill>
                  <a:schemeClr val="tx1">
                    <a:tint val="75000"/>
                  </a:schemeClr>
                </a:solidFill>
              </a:defRPr>
            </a:lvl7pPr>
            <a:lvl8pPr marL="2666787" indent="0" algn="ctr">
              <a:buNone/>
              <a:defRPr>
                <a:solidFill>
                  <a:schemeClr val="tx1">
                    <a:tint val="75000"/>
                  </a:schemeClr>
                </a:solidFill>
              </a:defRPr>
            </a:lvl8pPr>
            <a:lvl9pPr marL="3047756"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23/07/22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23/07/22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23/07/22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F93EE3-0FD7-476F-B006-1246A057C440}" type="datetimeFigureOut">
              <a:rPr lang="en-IN" smtClean="0"/>
              <a:pPr/>
              <a:t>23/07/22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3"/>
          </a:xfrm>
        </p:spPr>
        <p:txBody>
          <a:bodyPr anchor="t"/>
          <a:lstStyle>
            <a:lvl1pPr algn="l">
              <a:defRPr sz="3333" b="1" cap="all"/>
            </a:lvl1pPr>
          </a:lstStyle>
          <a:p>
            <a:r>
              <a:rPr lang="en-US"/>
              <a:t>Click to edit Master title style</a:t>
            </a:r>
            <a:endParaRPr lang="en-IN"/>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1667">
                <a:solidFill>
                  <a:schemeClr val="tx1">
                    <a:tint val="75000"/>
                  </a:schemeClr>
                </a:solidFill>
              </a:defRPr>
            </a:lvl1pPr>
            <a:lvl2pPr marL="380970" indent="0">
              <a:buNone/>
              <a:defRPr sz="1500">
                <a:solidFill>
                  <a:schemeClr val="tx1">
                    <a:tint val="75000"/>
                  </a:schemeClr>
                </a:solidFill>
              </a:defRPr>
            </a:lvl2pPr>
            <a:lvl3pPr marL="761940" indent="0">
              <a:buNone/>
              <a:defRPr sz="1333">
                <a:solidFill>
                  <a:schemeClr val="tx1">
                    <a:tint val="75000"/>
                  </a:schemeClr>
                </a:solidFill>
              </a:defRPr>
            </a:lvl3pPr>
            <a:lvl4pPr marL="1142908" indent="0">
              <a:buNone/>
              <a:defRPr sz="1167">
                <a:solidFill>
                  <a:schemeClr val="tx1">
                    <a:tint val="75000"/>
                  </a:schemeClr>
                </a:solidFill>
              </a:defRPr>
            </a:lvl4pPr>
            <a:lvl5pPr marL="1523878" indent="0">
              <a:buNone/>
              <a:defRPr sz="1167">
                <a:solidFill>
                  <a:schemeClr val="tx1">
                    <a:tint val="75000"/>
                  </a:schemeClr>
                </a:solidFill>
              </a:defRPr>
            </a:lvl5pPr>
            <a:lvl6pPr marL="1904848" indent="0">
              <a:buNone/>
              <a:defRPr sz="1167">
                <a:solidFill>
                  <a:schemeClr val="tx1">
                    <a:tint val="75000"/>
                  </a:schemeClr>
                </a:solidFill>
              </a:defRPr>
            </a:lvl6pPr>
            <a:lvl7pPr marL="2285818" indent="0">
              <a:buNone/>
              <a:defRPr sz="1167">
                <a:solidFill>
                  <a:schemeClr val="tx1">
                    <a:tint val="75000"/>
                  </a:schemeClr>
                </a:solidFill>
              </a:defRPr>
            </a:lvl7pPr>
            <a:lvl8pPr marL="2666787" indent="0">
              <a:buNone/>
              <a:defRPr sz="1167">
                <a:solidFill>
                  <a:schemeClr val="tx1">
                    <a:tint val="75000"/>
                  </a:schemeClr>
                </a:solidFill>
              </a:defRPr>
            </a:lvl8pPr>
            <a:lvl9pPr marL="3047756" indent="0">
              <a:buNone/>
              <a:defRPr sz="11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93EE3-0FD7-476F-B006-1246A057C440}" type="datetimeFigureOut">
              <a:rPr lang="en-IN" smtClean="0"/>
              <a:pPr/>
              <a:t>23/07/22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333500"/>
            <a:ext cx="4038600" cy="3771636"/>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33500"/>
            <a:ext cx="4038600" cy="3771636"/>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CF93EE3-0FD7-476F-B006-1246A057C440}" type="datetimeFigureOut">
              <a:rPr lang="en-IN" smtClean="0"/>
              <a:pPr/>
              <a:t>23/07/22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279262"/>
            <a:ext cx="4040188" cy="533135"/>
          </a:xfrm>
        </p:spPr>
        <p:txBody>
          <a:bodyPr anchor="b"/>
          <a:lstStyle>
            <a:lvl1pPr marL="0" indent="0">
              <a:buNone/>
              <a:defRPr sz="2000" b="1"/>
            </a:lvl1pPr>
            <a:lvl2pPr marL="380970" indent="0">
              <a:buNone/>
              <a:defRPr sz="1667" b="1"/>
            </a:lvl2pPr>
            <a:lvl3pPr marL="761940" indent="0">
              <a:buNone/>
              <a:defRPr sz="1500" b="1"/>
            </a:lvl3pPr>
            <a:lvl4pPr marL="1142908" indent="0">
              <a:buNone/>
              <a:defRPr sz="1333" b="1"/>
            </a:lvl4pPr>
            <a:lvl5pPr marL="1523878" indent="0">
              <a:buNone/>
              <a:defRPr sz="1333" b="1"/>
            </a:lvl5pPr>
            <a:lvl6pPr marL="1904848" indent="0">
              <a:buNone/>
              <a:defRPr sz="1333" b="1"/>
            </a:lvl6pPr>
            <a:lvl7pPr marL="2285818" indent="0">
              <a:buNone/>
              <a:defRPr sz="1333" b="1"/>
            </a:lvl7pPr>
            <a:lvl8pPr marL="2666787" indent="0">
              <a:buNone/>
              <a:defRPr sz="1333" b="1"/>
            </a:lvl8pPr>
            <a:lvl9pPr marL="3047756" indent="0">
              <a:buNone/>
              <a:defRPr sz="1333"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8" y="1279262"/>
            <a:ext cx="4041775" cy="533135"/>
          </a:xfrm>
        </p:spPr>
        <p:txBody>
          <a:bodyPr anchor="b"/>
          <a:lstStyle>
            <a:lvl1pPr marL="0" indent="0">
              <a:buNone/>
              <a:defRPr sz="2000" b="1"/>
            </a:lvl1pPr>
            <a:lvl2pPr marL="380970" indent="0">
              <a:buNone/>
              <a:defRPr sz="1667" b="1"/>
            </a:lvl2pPr>
            <a:lvl3pPr marL="761940" indent="0">
              <a:buNone/>
              <a:defRPr sz="1500" b="1"/>
            </a:lvl3pPr>
            <a:lvl4pPr marL="1142908" indent="0">
              <a:buNone/>
              <a:defRPr sz="1333" b="1"/>
            </a:lvl4pPr>
            <a:lvl5pPr marL="1523878" indent="0">
              <a:buNone/>
              <a:defRPr sz="1333" b="1"/>
            </a:lvl5pPr>
            <a:lvl6pPr marL="1904848" indent="0">
              <a:buNone/>
              <a:defRPr sz="1333" b="1"/>
            </a:lvl6pPr>
            <a:lvl7pPr marL="2285818" indent="0">
              <a:buNone/>
              <a:defRPr sz="1333" b="1"/>
            </a:lvl7pPr>
            <a:lvl8pPr marL="2666787" indent="0">
              <a:buNone/>
              <a:defRPr sz="1333" b="1"/>
            </a:lvl8pPr>
            <a:lvl9pPr marL="3047756" indent="0">
              <a:buNone/>
              <a:defRPr sz="1333" b="1"/>
            </a:lvl9pPr>
          </a:lstStyle>
          <a:p>
            <a:pPr lvl="0"/>
            <a:r>
              <a:rPr lang="en-US"/>
              <a:t>Click to edit Master text styles</a:t>
            </a:r>
          </a:p>
        </p:txBody>
      </p:sp>
      <p:sp>
        <p:nvSpPr>
          <p:cNvPr id="6" name="Content Placeholder 5"/>
          <p:cNvSpPr>
            <a:spLocks noGrp="1"/>
          </p:cNvSpPr>
          <p:nvPr>
            <p:ph sz="quarter" idx="4"/>
          </p:nvPr>
        </p:nvSpPr>
        <p:spPr>
          <a:xfrm>
            <a:off x="4645028"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CF93EE3-0FD7-476F-B006-1246A057C440}" type="datetimeFigureOut">
              <a:rPr lang="en-IN" smtClean="0"/>
              <a:pPr/>
              <a:t>23/07/22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CF93EE3-0FD7-476F-B006-1246A057C440}" type="datetimeFigureOut">
              <a:rPr lang="en-IN" smtClean="0"/>
              <a:pPr/>
              <a:t>23/07/22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F93EE3-0FD7-476F-B006-1246A057C440}" type="datetimeFigureOut">
              <a:rPr lang="en-IN" smtClean="0"/>
              <a:pPr/>
              <a:t>23/07/22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27543"/>
            <a:ext cx="3008313" cy="968375"/>
          </a:xfrm>
        </p:spPr>
        <p:txBody>
          <a:bodyPr anchor="b"/>
          <a:lstStyle>
            <a:lvl1pPr algn="l">
              <a:defRPr sz="1667" b="1"/>
            </a:lvl1pPr>
          </a:lstStyle>
          <a:p>
            <a:r>
              <a:rPr lang="en-US"/>
              <a:t>Click to edit Master title style</a:t>
            </a:r>
            <a:endParaRPr lang="en-IN"/>
          </a:p>
        </p:txBody>
      </p:sp>
      <p:sp>
        <p:nvSpPr>
          <p:cNvPr id="3" name="Content Placeholder 2"/>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3" y="1195918"/>
            <a:ext cx="3008313" cy="3909219"/>
          </a:xfrm>
        </p:spPr>
        <p:txBody>
          <a:bodyPr/>
          <a:lstStyle>
            <a:lvl1pPr marL="0" indent="0">
              <a:buNone/>
              <a:defRPr sz="1167"/>
            </a:lvl1pPr>
            <a:lvl2pPr marL="380970" indent="0">
              <a:buNone/>
              <a:defRPr sz="1000"/>
            </a:lvl2pPr>
            <a:lvl3pPr marL="761940" indent="0">
              <a:buNone/>
              <a:defRPr sz="833"/>
            </a:lvl3pPr>
            <a:lvl4pPr marL="1142908" indent="0">
              <a:buNone/>
              <a:defRPr sz="750"/>
            </a:lvl4pPr>
            <a:lvl5pPr marL="1523878" indent="0">
              <a:buNone/>
              <a:defRPr sz="750"/>
            </a:lvl5pPr>
            <a:lvl6pPr marL="1904848" indent="0">
              <a:buNone/>
              <a:defRPr sz="750"/>
            </a:lvl6pPr>
            <a:lvl7pPr marL="2285818" indent="0">
              <a:buNone/>
              <a:defRPr sz="750"/>
            </a:lvl7pPr>
            <a:lvl8pPr marL="2666787" indent="0">
              <a:buNone/>
              <a:defRPr sz="750"/>
            </a:lvl8pPr>
            <a:lvl9pPr marL="3047756"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23/07/22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1667" b="1"/>
            </a:lvl1pPr>
          </a:lstStyle>
          <a:p>
            <a:r>
              <a:rPr lang="en-US"/>
              <a:t>Click to edit Master title style</a:t>
            </a:r>
            <a:endParaRPr lang="en-IN"/>
          </a:p>
        </p:txBody>
      </p:sp>
      <p:sp>
        <p:nvSpPr>
          <p:cNvPr id="3" name="Picture Placeholder 2"/>
          <p:cNvSpPr>
            <a:spLocks noGrp="1"/>
          </p:cNvSpPr>
          <p:nvPr>
            <p:ph type="pic" idx="1"/>
          </p:nvPr>
        </p:nvSpPr>
        <p:spPr>
          <a:xfrm>
            <a:off x="1792288" y="510646"/>
            <a:ext cx="5486400" cy="3429000"/>
          </a:xfrm>
        </p:spPr>
        <p:txBody>
          <a:bodyPr/>
          <a:lstStyle>
            <a:lvl1pPr marL="0" indent="0">
              <a:buNone/>
              <a:defRPr sz="2667"/>
            </a:lvl1pPr>
            <a:lvl2pPr marL="380970" indent="0">
              <a:buNone/>
              <a:defRPr sz="2333"/>
            </a:lvl2pPr>
            <a:lvl3pPr marL="761940" indent="0">
              <a:buNone/>
              <a:defRPr sz="2000"/>
            </a:lvl3pPr>
            <a:lvl4pPr marL="1142908" indent="0">
              <a:buNone/>
              <a:defRPr sz="1667"/>
            </a:lvl4pPr>
            <a:lvl5pPr marL="1523878" indent="0">
              <a:buNone/>
              <a:defRPr sz="1667"/>
            </a:lvl5pPr>
            <a:lvl6pPr marL="1904848" indent="0">
              <a:buNone/>
              <a:defRPr sz="1667"/>
            </a:lvl6pPr>
            <a:lvl7pPr marL="2285818" indent="0">
              <a:buNone/>
              <a:defRPr sz="1667"/>
            </a:lvl7pPr>
            <a:lvl8pPr marL="2666787" indent="0">
              <a:buNone/>
              <a:defRPr sz="1667"/>
            </a:lvl8pPr>
            <a:lvl9pPr marL="3047756" indent="0">
              <a:buNone/>
              <a:defRPr sz="1667"/>
            </a:lvl9pPr>
          </a:lstStyle>
          <a:p>
            <a:endParaRPr lang="en-IN"/>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167"/>
            </a:lvl1pPr>
            <a:lvl2pPr marL="380970" indent="0">
              <a:buNone/>
              <a:defRPr sz="1000"/>
            </a:lvl2pPr>
            <a:lvl3pPr marL="761940" indent="0">
              <a:buNone/>
              <a:defRPr sz="833"/>
            </a:lvl3pPr>
            <a:lvl4pPr marL="1142908" indent="0">
              <a:buNone/>
              <a:defRPr sz="750"/>
            </a:lvl4pPr>
            <a:lvl5pPr marL="1523878" indent="0">
              <a:buNone/>
              <a:defRPr sz="750"/>
            </a:lvl5pPr>
            <a:lvl6pPr marL="1904848" indent="0">
              <a:buNone/>
              <a:defRPr sz="750"/>
            </a:lvl6pPr>
            <a:lvl7pPr marL="2285818" indent="0">
              <a:buNone/>
              <a:defRPr sz="750"/>
            </a:lvl7pPr>
            <a:lvl8pPr marL="2666787" indent="0">
              <a:buNone/>
              <a:defRPr sz="750"/>
            </a:lvl8pPr>
            <a:lvl9pPr marL="3047756"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CF93EE3-0FD7-476F-B006-1246A057C440}" type="datetimeFigureOut">
              <a:rPr lang="en-IN" smtClean="0"/>
              <a:pPr/>
              <a:t>23/07/22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2446A-5FCF-4BBF-8B7B-4D9F9DE2475B}"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6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4CF93EE3-0FD7-476F-B006-1246A057C440}" type="datetimeFigureOut">
              <a:rPr lang="en-IN" smtClean="0"/>
              <a:pPr/>
              <a:t>23/07/22</a:t>
            </a:fld>
            <a:endParaRPr lang="en-IN"/>
          </a:p>
        </p:txBody>
      </p:sp>
      <p:sp>
        <p:nvSpPr>
          <p:cNvPr id="5" name="Footer Placeholder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93E2446A-5FCF-4BBF-8B7B-4D9F9DE2475B}"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761940" rtl="0" eaLnBrk="1" latinLnBrk="0" hangingPunct="1">
        <a:spcBef>
          <a:spcPct val="0"/>
        </a:spcBef>
        <a:buNone/>
        <a:defRPr sz="3667" kern="1200">
          <a:solidFill>
            <a:schemeClr val="tx1"/>
          </a:solidFill>
          <a:latin typeface="+mj-lt"/>
          <a:ea typeface="+mj-ea"/>
          <a:cs typeface="+mj-cs"/>
        </a:defRPr>
      </a:lvl1pPr>
    </p:titleStyle>
    <p:bodyStyle>
      <a:lvl1pPr marL="285728" indent="-285728" algn="l" defTabSz="76194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075" indent="-238105" algn="l" defTabSz="76194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24" indent="-190484" algn="l" defTabSz="76194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393"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362"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332"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302"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272"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240"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40" rtl="0" eaLnBrk="1" latinLnBrk="0" hangingPunct="1">
        <a:defRPr sz="1500" kern="1200">
          <a:solidFill>
            <a:schemeClr val="tx1"/>
          </a:solidFill>
          <a:latin typeface="+mn-lt"/>
          <a:ea typeface="+mn-ea"/>
          <a:cs typeface="+mn-cs"/>
        </a:defRPr>
      </a:lvl1pPr>
      <a:lvl2pPr marL="380970" algn="l" defTabSz="761940" rtl="0" eaLnBrk="1" latinLnBrk="0" hangingPunct="1">
        <a:defRPr sz="1500" kern="1200">
          <a:solidFill>
            <a:schemeClr val="tx1"/>
          </a:solidFill>
          <a:latin typeface="+mn-lt"/>
          <a:ea typeface="+mn-ea"/>
          <a:cs typeface="+mn-cs"/>
        </a:defRPr>
      </a:lvl2pPr>
      <a:lvl3pPr marL="761940" algn="l" defTabSz="761940" rtl="0" eaLnBrk="1" latinLnBrk="0" hangingPunct="1">
        <a:defRPr sz="1500" kern="1200">
          <a:solidFill>
            <a:schemeClr val="tx1"/>
          </a:solidFill>
          <a:latin typeface="+mn-lt"/>
          <a:ea typeface="+mn-ea"/>
          <a:cs typeface="+mn-cs"/>
        </a:defRPr>
      </a:lvl3pPr>
      <a:lvl4pPr marL="1142908" algn="l" defTabSz="761940" rtl="0" eaLnBrk="1" latinLnBrk="0" hangingPunct="1">
        <a:defRPr sz="1500" kern="1200">
          <a:solidFill>
            <a:schemeClr val="tx1"/>
          </a:solidFill>
          <a:latin typeface="+mn-lt"/>
          <a:ea typeface="+mn-ea"/>
          <a:cs typeface="+mn-cs"/>
        </a:defRPr>
      </a:lvl4pPr>
      <a:lvl5pPr marL="1523878" algn="l" defTabSz="761940" rtl="0" eaLnBrk="1" latinLnBrk="0" hangingPunct="1">
        <a:defRPr sz="1500" kern="1200">
          <a:solidFill>
            <a:schemeClr val="tx1"/>
          </a:solidFill>
          <a:latin typeface="+mn-lt"/>
          <a:ea typeface="+mn-ea"/>
          <a:cs typeface="+mn-cs"/>
        </a:defRPr>
      </a:lvl5pPr>
      <a:lvl6pPr marL="1904848" algn="l" defTabSz="761940" rtl="0" eaLnBrk="1" latinLnBrk="0" hangingPunct="1">
        <a:defRPr sz="1500" kern="1200">
          <a:solidFill>
            <a:schemeClr val="tx1"/>
          </a:solidFill>
          <a:latin typeface="+mn-lt"/>
          <a:ea typeface="+mn-ea"/>
          <a:cs typeface="+mn-cs"/>
        </a:defRPr>
      </a:lvl6pPr>
      <a:lvl7pPr marL="2285818" algn="l" defTabSz="761940" rtl="0" eaLnBrk="1" latinLnBrk="0" hangingPunct="1">
        <a:defRPr sz="1500" kern="1200">
          <a:solidFill>
            <a:schemeClr val="tx1"/>
          </a:solidFill>
          <a:latin typeface="+mn-lt"/>
          <a:ea typeface="+mn-ea"/>
          <a:cs typeface="+mn-cs"/>
        </a:defRPr>
      </a:lvl7pPr>
      <a:lvl8pPr marL="2666787" algn="l" defTabSz="761940" rtl="0" eaLnBrk="1" latinLnBrk="0" hangingPunct="1">
        <a:defRPr sz="1500" kern="1200">
          <a:solidFill>
            <a:schemeClr val="tx1"/>
          </a:solidFill>
          <a:latin typeface="+mn-lt"/>
          <a:ea typeface="+mn-ea"/>
          <a:cs typeface="+mn-cs"/>
        </a:defRPr>
      </a:lvl8pPr>
      <a:lvl9pPr marL="3047756" algn="l" defTabSz="76194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microsoft.com/office/2007/relationships/hdphoto" Target="../media/hdphoto3.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10.png"/><Relationship Id="rId9" Type="http://schemas.microsoft.com/office/2007/relationships/hdphoto" Target="../media/hdphoto4.wdp"/></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9.gif"/></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2.xml"/><Relationship Id="rId4" Type="http://schemas.microsoft.com/office/2007/relationships/hdphoto" Target="../media/hdphoto7.wdp"/></Relationships>
</file>

<file path=ppt/slides/_rels/slide5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gif"/><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4.tiff"/><Relationship Id="rId5" Type="http://schemas.openxmlformats.org/officeDocument/2006/relationships/image" Target="../media/image63.tiff"/><Relationship Id="rId4" Type="http://schemas.openxmlformats.org/officeDocument/2006/relationships/image" Target="../media/image62.gi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endParaRPr lang="en-IN" dirty="0"/>
          </a:p>
        </p:txBody>
      </p:sp>
      <p:sp>
        <p:nvSpPr>
          <p:cNvPr id="3" name="Content Placeholder 2"/>
          <p:cNvSpPr>
            <a:spLocks noGrp="1"/>
          </p:cNvSpPr>
          <p:nvPr>
            <p:ph idx="1"/>
          </p:nvPr>
        </p:nvSpPr>
        <p:spPr>
          <a:xfrm>
            <a:off x="457200" y="1057300"/>
            <a:ext cx="8229600" cy="4047836"/>
          </a:xfrm>
        </p:spPr>
        <p:txBody>
          <a:bodyPr>
            <a:normAutofit lnSpcReduction="10000"/>
          </a:bodyPr>
          <a:lstStyle/>
          <a:p>
            <a:pPr algn="just"/>
            <a:r>
              <a:rPr lang="en-IN" b="1" dirty="0"/>
              <a:t>Why an elephant always gives birth only to a baby elephant and not some other animal?</a:t>
            </a:r>
          </a:p>
          <a:p>
            <a:pPr algn="just"/>
            <a:r>
              <a:rPr lang="en-IN" b="1" dirty="0">
                <a:solidFill>
                  <a:srgbClr val="FFFF00"/>
                </a:solidFill>
              </a:rPr>
              <a:t>Why a mango seed forms only a mango plant and not any other plant?</a:t>
            </a:r>
          </a:p>
          <a:p>
            <a:pPr algn="just"/>
            <a:r>
              <a:rPr lang="en-IN" b="1" dirty="0"/>
              <a:t>Why are the </a:t>
            </a:r>
            <a:r>
              <a:rPr lang="en-IN" b="1" dirty="0" err="1"/>
              <a:t>offsprings</a:t>
            </a:r>
            <a:r>
              <a:rPr lang="en-IN" b="1" dirty="0"/>
              <a:t> identical to their parents? </a:t>
            </a:r>
          </a:p>
          <a:p>
            <a:pPr algn="just"/>
            <a:r>
              <a:rPr lang="en-IN" b="1" dirty="0">
                <a:solidFill>
                  <a:srgbClr val="FFFF00"/>
                </a:solidFill>
              </a:rPr>
              <a:t>Why do the organisms show differences in some of their characteristics? </a:t>
            </a:r>
          </a:p>
          <a:p>
            <a:pPr algn="just"/>
            <a:r>
              <a:rPr lang="en-IN" b="1" dirty="0"/>
              <a:t>Why siblings sometimes look so similar to each other? </a:t>
            </a:r>
          </a:p>
          <a:p>
            <a:pPr algn="just"/>
            <a:r>
              <a:rPr lang="en-IN" b="1" dirty="0">
                <a:solidFill>
                  <a:srgbClr val="FFFF00"/>
                </a:solidFill>
              </a:rPr>
              <a:t>Why siblings sometimes look so different?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28" y="279848"/>
            <a:ext cx="9011344" cy="651971"/>
          </a:xfrm>
        </p:spPr>
        <p:txBody>
          <a:bodyPr>
            <a:noAutofit/>
          </a:bodyPr>
          <a:lstStyle/>
          <a:p>
            <a:r>
              <a:rPr lang="en-IN" sz="1800" b="1" dirty="0"/>
              <a:t>Seven Pairs Of Contrasting Traits (</a:t>
            </a:r>
            <a:r>
              <a:rPr lang="en-IN" sz="1800" b="1" dirty="0">
                <a:solidFill>
                  <a:srgbClr val="FFFF00"/>
                </a:solidFill>
              </a:rPr>
              <a:t>14 true-breeding pea plant varieties</a:t>
            </a:r>
            <a:r>
              <a:rPr lang="en-IN" sz="1800" b="1" dirty="0"/>
              <a:t>) Studied By  Mendel</a:t>
            </a:r>
            <a:endParaRPr lang="en-IN" sz="1800" dirty="0"/>
          </a:p>
        </p:txBody>
      </p:sp>
      <p:sp>
        <p:nvSpPr>
          <p:cNvPr id="3" name="Content Placeholder 2"/>
          <p:cNvSpPr>
            <a:spLocks noGrp="1"/>
          </p:cNvSpPr>
          <p:nvPr>
            <p:ph idx="1"/>
          </p:nvPr>
        </p:nvSpPr>
        <p:spPr/>
        <p:txBody>
          <a:bodyPr/>
          <a:lstStyle/>
          <a:p>
            <a:endParaRPr lang="en-IN"/>
          </a:p>
        </p:txBody>
      </p:sp>
      <p:pic>
        <p:nvPicPr>
          <p:cNvPr id="49154" name="Picture 2"/>
          <p:cNvPicPr>
            <a:picLocks noChangeAspect="1" noChangeArrowheads="1"/>
          </p:cNvPicPr>
          <p:nvPr/>
        </p:nvPicPr>
        <p:blipFill>
          <a:blip r:embed="rId2" cstate="print"/>
          <a:srcRect l="25131" r="48339" b="63086"/>
          <a:stretch>
            <a:fillRect/>
          </a:stretch>
        </p:blipFill>
        <p:spPr bwMode="auto">
          <a:xfrm>
            <a:off x="88234" y="931819"/>
            <a:ext cx="3835400" cy="3000333"/>
          </a:xfrm>
          <a:prstGeom prst="rect">
            <a:avLst/>
          </a:prstGeom>
          <a:noFill/>
          <a:ln w="9525">
            <a:noFill/>
            <a:miter lim="800000"/>
            <a:headEnd/>
            <a:tailEnd/>
          </a:ln>
        </p:spPr>
      </p:pic>
      <p:grpSp>
        <p:nvGrpSpPr>
          <p:cNvPr id="7" name="Group 6"/>
          <p:cNvGrpSpPr/>
          <p:nvPr/>
        </p:nvGrpSpPr>
        <p:grpSpPr>
          <a:xfrm>
            <a:off x="4139952" y="930193"/>
            <a:ext cx="3689987" cy="4200467"/>
            <a:chOff x="5364088" y="2564904"/>
            <a:chExt cx="3456384" cy="4293096"/>
          </a:xfrm>
        </p:grpSpPr>
        <p:pic>
          <p:nvPicPr>
            <p:cNvPr id="5" name="Picture 2"/>
            <p:cNvPicPr>
              <a:picLocks noChangeAspect="1" noChangeArrowheads="1"/>
            </p:cNvPicPr>
            <p:nvPr/>
          </p:nvPicPr>
          <p:blipFill>
            <a:blip r:embed="rId2" cstate="print"/>
            <a:srcRect l="25096" t="36914" r="48339" b="7180"/>
            <a:stretch>
              <a:fillRect/>
            </a:stretch>
          </p:blipFill>
          <p:spPr bwMode="auto">
            <a:xfrm>
              <a:off x="5364088" y="2768352"/>
              <a:ext cx="3456384" cy="4089648"/>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l="25096" r="48339" b="97047"/>
            <a:stretch>
              <a:fillRect/>
            </a:stretch>
          </p:blipFill>
          <p:spPr bwMode="auto">
            <a:xfrm>
              <a:off x="5364088" y="2564904"/>
              <a:ext cx="3456384" cy="216024"/>
            </a:xfrm>
            <a:prstGeom prst="rect">
              <a:avLst/>
            </a:prstGeom>
            <a:noFill/>
            <a:ln w="9525">
              <a:noFill/>
              <a:miter lim="800000"/>
              <a:headEnd/>
              <a:tailEnd/>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4" y="-22820"/>
            <a:ext cx="9144000" cy="952500"/>
          </a:xfrm>
        </p:spPr>
        <p:txBody>
          <a:bodyPr>
            <a:noAutofit/>
          </a:bodyPr>
          <a:lstStyle/>
          <a:p>
            <a:pPr algn="just"/>
            <a:r>
              <a:rPr lang="en-US" sz="2000" b="1" dirty="0"/>
              <a:t>Mendel’s approach of </a:t>
            </a:r>
            <a:r>
              <a:rPr lang="en-IN" sz="2000" b="1" dirty="0">
                <a:solidFill>
                  <a:srgbClr val="FFFF00"/>
                </a:solidFill>
              </a:rPr>
              <a:t>artificial cross pollination</a:t>
            </a:r>
            <a:r>
              <a:rPr lang="en-US" sz="2000" b="1" dirty="0"/>
              <a:t> of garden pea </a:t>
            </a:r>
            <a:r>
              <a:rPr lang="en-IN" sz="2000" dirty="0"/>
              <a:t>using </a:t>
            </a:r>
            <a:r>
              <a:rPr lang="en-IN" sz="2000" b="1" dirty="0">
                <a:solidFill>
                  <a:srgbClr val="FFFF00"/>
                </a:solidFill>
              </a:rPr>
              <a:t>true-breeding pea lines*</a:t>
            </a:r>
            <a:r>
              <a:rPr lang="en-US" sz="2000" b="1" dirty="0">
                <a:solidFill>
                  <a:srgbClr val="FFFF00"/>
                </a:solidFill>
              </a:rPr>
              <a:t> </a:t>
            </a:r>
            <a:r>
              <a:rPr lang="en-US" sz="2000" b="1" dirty="0"/>
              <a:t>to study inheritance</a:t>
            </a:r>
            <a:endParaRPr lang="en-IN" sz="2000" b="1" dirty="0"/>
          </a:p>
        </p:txBody>
      </p:sp>
      <p:pic>
        <p:nvPicPr>
          <p:cNvPr id="10" name="Picture 2"/>
          <p:cNvPicPr>
            <a:picLocks noChangeAspect="1" noChangeArrowheads="1"/>
          </p:cNvPicPr>
          <p:nvPr/>
        </p:nvPicPr>
        <p:blipFill rotWithShape="1">
          <a:blip r:embed="rId3" cstate="print"/>
          <a:srcRect l="47509" r="25096" b="16708"/>
          <a:stretch/>
        </p:blipFill>
        <p:spPr bwMode="auto">
          <a:xfrm>
            <a:off x="3733124" y="625252"/>
            <a:ext cx="3647188" cy="4955470"/>
          </a:xfrm>
          <a:prstGeom prst="rect">
            <a:avLst/>
          </a:prstGeom>
          <a:noFill/>
          <a:ln w="9525">
            <a:noFill/>
            <a:miter lim="800000"/>
            <a:headEnd/>
            <a:tailEnd/>
          </a:ln>
        </p:spPr>
      </p:pic>
      <p:sp>
        <p:nvSpPr>
          <p:cNvPr id="4" name="Rectangle 3">
            <a:extLst>
              <a:ext uri="{FF2B5EF4-FFF2-40B4-BE49-F238E27FC236}">
                <a16:creationId xmlns:a16="http://schemas.microsoft.com/office/drawing/2014/main" id="{D1A58038-35DA-E340-A731-66E11526E415}"/>
              </a:ext>
            </a:extLst>
          </p:cNvPr>
          <p:cNvSpPr/>
          <p:nvPr/>
        </p:nvSpPr>
        <p:spPr>
          <a:xfrm>
            <a:off x="39912" y="907838"/>
            <a:ext cx="3661116" cy="1323439"/>
          </a:xfrm>
          <a:prstGeom prst="rect">
            <a:avLst/>
          </a:prstGeom>
        </p:spPr>
        <p:txBody>
          <a:bodyPr wrap="square">
            <a:spAutoFit/>
          </a:bodyPr>
          <a:lstStyle/>
          <a:p>
            <a:pPr algn="just"/>
            <a:r>
              <a:rPr lang="en-IN" sz="1600" i="1" dirty="0">
                <a:solidFill>
                  <a:srgbClr val="FFFF00"/>
                </a:solidFill>
              </a:rPr>
              <a:t>*</a:t>
            </a:r>
            <a:r>
              <a:rPr lang="en-IN" sz="1600" i="1" dirty="0"/>
              <a:t>A </a:t>
            </a:r>
            <a:r>
              <a:rPr lang="en-IN" sz="1600" b="1" i="1" dirty="0"/>
              <a:t>true breeding line/plant</a:t>
            </a:r>
            <a:r>
              <a:rPr lang="en-IN" sz="1600" i="1" dirty="0"/>
              <a:t> is the plant that have </a:t>
            </a:r>
            <a:r>
              <a:rPr lang="en-IN" sz="1600" b="1" i="1" dirty="0">
                <a:solidFill>
                  <a:srgbClr val="FFFF00"/>
                </a:solidFill>
              </a:rPr>
              <a:t>undergone continuous self-pollination, </a:t>
            </a:r>
            <a:r>
              <a:rPr lang="en-IN" sz="1600" i="1" dirty="0"/>
              <a:t>and </a:t>
            </a:r>
            <a:r>
              <a:rPr lang="en-IN" sz="1600" b="1" i="1" dirty="0">
                <a:solidFill>
                  <a:srgbClr val="FFFF00"/>
                </a:solidFill>
              </a:rPr>
              <a:t>shows the stable trait inheritance </a:t>
            </a:r>
            <a:r>
              <a:rPr lang="en-IN" sz="1600" i="1" dirty="0"/>
              <a:t>and expression for several generations. </a:t>
            </a:r>
          </a:p>
        </p:txBody>
      </p:sp>
      <p:pic>
        <p:nvPicPr>
          <p:cNvPr id="27" name="Picture 6" descr="C:\Users\Lhakpa Wangyal\Desktop\Untitled-2.gif">
            <a:extLst>
              <a:ext uri="{FF2B5EF4-FFF2-40B4-BE49-F238E27FC236}">
                <a16:creationId xmlns:a16="http://schemas.microsoft.com/office/drawing/2014/main" id="{D9275AC6-ED9A-CA41-839B-7ECEAF34A253}"/>
              </a:ext>
            </a:extLst>
          </p:cNvPr>
          <p:cNvPicPr>
            <a:picLocks noChangeAspect="1" noChangeArrowheads="1"/>
          </p:cNvPicPr>
          <p:nvPr/>
        </p:nvPicPr>
        <p:blipFill>
          <a:blip r:embed="rId4" cstate="print"/>
          <a:srcRect/>
          <a:stretch>
            <a:fillRect/>
          </a:stretch>
        </p:blipFill>
        <p:spPr bwMode="auto">
          <a:xfrm flipH="1">
            <a:off x="1453720" y="2271606"/>
            <a:ext cx="309399" cy="570942"/>
          </a:xfrm>
          <a:prstGeom prst="rect">
            <a:avLst/>
          </a:prstGeom>
          <a:noFill/>
        </p:spPr>
      </p:pic>
      <p:sp>
        <p:nvSpPr>
          <p:cNvPr id="28" name="Multiply 27">
            <a:extLst>
              <a:ext uri="{FF2B5EF4-FFF2-40B4-BE49-F238E27FC236}">
                <a16:creationId xmlns:a16="http://schemas.microsoft.com/office/drawing/2014/main" id="{875C573A-31E4-D64C-B067-8109D79268CA}"/>
              </a:ext>
            </a:extLst>
          </p:cNvPr>
          <p:cNvSpPr/>
          <p:nvPr/>
        </p:nvSpPr>
        <p:spPr>
          <a:xfrm flipH="1">
            <a:off x="1763688" y="2395130"/>
            <a:ext cx="308174" cy="323893"/>
          </a:xfrm>
          <a:prstGeom prst="mathMultiply">
            <a:avLst>
              <a:gd name="adj1" fmla="val 124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9" name="Down Arrow 28">
            <a:extLst>
              <a:ext uri="{FF2B5EF4-FFF2-40B4-BE49-F238E27FC236}">
                <a16:creationId xmlns:a16="http://schemas.microsoft.com/office/drawing/2014/main" id="{DEDC0F22-26BB-3C43-BAC3-F79503283BB0}"/>
              </a:ext>
            </a:extLst>
          </p:cNvPr>
          <p:cNvSpPr/>
          <p:nvPr/>
        </p:nvSpPr>
        <p:spPr>
          <a:xfrm flipH="1">
            <a:off x="1861546" y="2847670"/>
            <a:ext cx="168807" cy="231355"/>
          </a:xfrm>
          <a:prstGeom prst="downArrow">
            <a:avLst>
              <a:gd name="adj1" fmla="val 41318"/>
              <a:gd name="adj2" fmla="val 30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0" name="Picture 6" descr="C:\Users\Lhakpa Wangyal\Desktop\Untitled-2.gif">
            <a:extLst>
              <a:ext uri="{FF2B5EF4-FFF2-40B4-BE49-F238E27FC236}">
                <a16:creationId xmlns:a16="http://schemas.microsoft.com/office/drawing/2014/main" id="{7B0B4733-5F89-3C4D-B119-DCE003FBEFAF}"/>
              </a:ext>
            </a:extLst>
          </p:cNvPr>
          <p:cNvPicPr>
            <a:picLocks noChangeAspect="1" noChangeArrowheads="1"/>
          </p:cNvPicPr>
          <p:nvPr/>
        </p:nvPicPr>
        <p:blipFill>
          <a:blip r:embed="rId4" cstate="print"/>
          <a:srcRect/>
          <a:stretch>
            <a:fillRect/>
          </a:stretch>
        </p:blipFill>
        <p:spPr bwMode="auto">
          <a:xfrm flipH="1">
            <a:off x="1187624" y="3144727"/>
            <a:ext cx="309399" cy="570942"/>
          </a:xfrm>
          <a:prstGeom prst="rect">
            <a:avLst/>
          </a:prstGeom>
          <a:noFill/>
        </p:spPr>
      </p:pic>
      <p:pic>
        <p:nvPicPr>
          <p:cNvPr id="31" name="Picture 6" descr="C:\Users\Lhakpa Wangyal\Desktop\Untitled-2.gif">
            <a:extLst>
              <a:ext uri="{FF2B5EF4-FFF2-40B4-BE49-F238E27FC236}">
                <a16:creationId xmlns:a16="http://schemas.microsoft.com/office/drawing/2014/main" id="{58AF72A2-5222-2444-BACF-53DFF290F4C8}"/>
              </a:ext>
            </a:extLst>
          </p:cNvPr>
          <p:cNvPicPr>
            <a:picLocks noChangeAspect="1" noChangeArrowheads="1"/>
          </p:cNvPicPr>
          <p:nvPr/>
        </p:nvPicPr>
        <p:blipFill>
          <a:blip r:embed="rId4" cstate="print"/>
          <a:srcRect/>
          <a:stretch>
            <a:fillRect/>
          </a:stretch>
        </p:blipFill>
        <p:spPr bwMode="auto">
          <a:xfrm flipH="1">
            <a:off x="1598305" y="3150654"/>
            <a:ext cx="309399" cy="570942"/>
          </a:xfrm>
          <a:prstGeom prst="rect">
            <a:avLst/>
          </a:prstGeom>
          <a:noFill/>
        </p:spPr>
      </p:pic>
      <p:pic>
        <p:nvPicPr>
          <p:cNvPr id="32" name="Picture 6" descr="C:\Users\Lhakpa Wangyal\Desktop\Untitled-2.gif">
            <a:extLst>
              <a:ext uri="{FF2B5EF4-FFF2-40B4-BE49-F238E27FC236}">
                <a16:creationId xmlns:a16="http://schemas.microsoft.com/office/drawing/2014/main" id="{894F8AB4-8F3E-8E4F-9389-BB2C73230C07}"/>
              </a:ext>
            </a:extLst>
          </p:cNvPr>
          <p:cNvPicPr>
            <a:picLocks noChangeAspect="1" noChangeArrowheads="1"/>
          </p:cNvPicPr>
          <p:nvPr/>
        </p:nvPicPr>
        <p:blipFill>
          <a:blip r:embed="rId4" cstate="print"/>
          <a:srcRect/>
          <a:stretch>
            <a:fillRect/>
          </a:stretch>
        </p:blipFill>
        <p:spPr bwMode="auto">
          <a:xfrm flipH="1">
            <a:off x="2030353" y="3144727"/>
            <a:ext cx="309399" cy="570942"/>
          </a:xfrm>
          <a:prstGeom prst="rect">
            <a:avLst/>
          </a:prstGeom>
          <a:noFill/>
        </p:spPr>
      </p:pic>
      <p:pic>
        <p:nvPicPr>
          <p:cNvPr id="33" name="Picture 6" descr="C:\Users\Lhakpa Wangyal\Desktop\Untitled-2.gif">
            <a:extLst>
              <a:ext uri="{FF2B5EF4-FFF2-40B4-BE49-F238E27FC236}">
                <a16:creationId xmlns:a16="http://schemas.microsoft.com/office/drawing/2014/main" id="{8C6F86C3-9351-1C46-A662-557B9F7977BD}"/>
              </a:ext>
            </a:extLst>
          </p:cNvPr>
          <p:cNvPicPr>
            <a:picLocks noChangeAspect="1" noChangeArrowheads="1"/>
          </p:cNvPicPr>
          <p:nvPr/>
        </p:nvPicPr>
        <p:blipFill>
          <a:blip r:embed="rId4" cstate="print"/>
          <a:srcRect/>
          <a:stretch>
            <a:fillRect/>
          </a:stretch>
        </p:blipFill>
        <p:spPr bwMode="auto">
          <a:xfrm flipH="1">
            <a:off x="2390393" y="3144727"/>
            <a:ext cx="309399" cy="570942"/>
          </a:xfrm>
          <a:prstGeom prst="rect">
            <a:avLst/>
          </a:prstGeom>
          <a:noFill/>
        </p:spPr>
      </p:pic>
      <p:pic>
        <p:nvPicPr>
          <p:cNvPr id="34" name="Picture 6" descr="C:\Users\Lhakpa Wangyal\Desktop\Untitled-2.gif">
            <a:extLst>
              <a:ext uri="{FF2B5EF4-FFF2-40B4-BE49-F238E27FC236}">
                <a16:creationId xmlns:a16="http://schemas.microsoft.com/office/drawing/2014/main" id="{0A8C9B6B-5422-B145-9983-52F0A1E63844}"/>
              </a:ext>
            </a:extLst>
          </p:cNvPr>
          <p:cNvPicPr>
            <a:picLocks noChangeAspect="1" noChangeArrowheads="1"/>
          </p:cNvPicPr>
          <p:nvPr/>
        </p:nvPicPr>
        <p:blipFill>
          <a:blip r:embed="rId4" cstate="print"/>
          <a:srcRect/>
          <a:stretch>
            <a:fillRect/>
          </a:stretch>
        </p:blipFill>
        <p:spPr bwMode="auto">
          <a:xfrm flipH="1">
            <a:off x="2123728" y="2271606"/>
            <a:ext cx="309399" cy="570942"/>
          </a:xfrm>
          <a:prstGeom prst="rect">
            <a:avLst/>
          </a:prstGeom>
          <a:noFill/>
        </p:spPr>
      </p:pic>
      <p:sp>
        <p:nvSpPr>
          <p:cNvPr id="35" name="Down Arrow 34">
            <a:extLst>
              <a:ext uri="{FF2B5EF4-FFF2-40B4-BE49-F238E27FC236}">
                <a16:creationId xmlns:a16="http://schemas.microsoft.com/office/drawing/2014/main" id="{ACBBF814-5EC2-0A45-B098-A4AAA400640A}"/>
              </a:ext>
            </a:extLst>
          </p:cNvPr>
          <p:cNvSpPr/>
          <p:nvPr/>
        </p:nvSpPr>
        <p:spPr>
          <a:xfrm flipH="1">
            <a:off x="1879597" y="3729899"/>
            <a:ext cx="194072" cy="231355"/>
          </a:xfrm>
          <a:prstGeom prst="downArrow">
            <a:avLst>
              <a:gd name="adj1" fmla="val 41318"/>
              <a:gd name="adj2" fmla="val 30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6" name="Picture 6" descr="C:\Users\Lhakpa Wangyal\Desktop\Untitled-2.gif">
            <a:extLst>
              <a:ext uri="{FF2B5EF4-FFF2-40B4-BE49-F238E27FC236}">
                <a16:creationId xmlns:a16="http://schemas.microsoft.com/office/drawing/2014/main" id="{3F5C1513-AD81-5E48-9526-7D8200B9325F}"/>
              </a:ext>
            </a:extLst>
          </p:cNvPr>
          <p:cNvPicPr>
            <a:picLocks noChangeAspect="1" noChangeArrowheads="1"/>
          </p:cNvPicPr>
          <p:nvPr/>
        </p:nvPicPr>
        <p:blipFill>
          <a:blip r:embed="rId4" cstate="print"/>
          <a:srcRect/>
          <a:stretch>
            <a:fillRect/>
          </a:stretch>
        </p:blipFill>
        <p:spPr bwMode="auto">
          <a:xfrm flipH="1">
            <a:off x="1525728" y="3927790"/>
            <a:ext cx="309399" cy="570942"/>
          </a:xfrm>
          <a:prstGeom prst="rect">
            <a:avLst/>
          </a:prstGeom>
          <a:noFill/>
        </p:spPr>
      </p:pic>
      <p:sp>
        <p:nvSpPr>
          <p:cNvPr id="37" name="Multiply 36">
            <a:extLst>
              <a:ext uri="{FF2B5EF4-FFF2-40B4-BE49-F238E27FC236}">
                <a16:creationId xmlns:a16="http://schemas.microsoft.com/office/drawing/2014/main" id="{8C9AB2F6-98AA-5C47-926B-4C75E4AABC97}"/>
              </a:ext>
            </a:extLst>
          </p:cNvPr>
          <p:cNvSpPr/>
          <p:nvPr/>
        </p:nvSpPr>
        <p:spPr>
          <a:xfrm flipH="1">
            <a:off x="1835696" y="4051314"/>
            <a:ext cx="308174" cy="323893"/>
          </a:xfrm>
          <a:prstGeom prst="mathMultiply">
            <a:avLst>
              <a:gd name="adj1" fmla="val 124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 name="Down Arrow 37">
            <a:extLst>
              <a:ext uri="{FF2B5EF4-FFF2-40B4-BE49-F238E27FC236}">
                <a16:creationId xmlns:a16="http://schemas.microsoft.com/office/drawing/2014/main" id="{73E78E1C-DFC8-CB46-BC4C-0B2CBF33B41F}"/>
              </a:ext>
            </a:extLst>
          </p:cNvPr>
          <p:cNvSpPr/>
          <p:nvPr/>
        </p:nvSpPr>
        <p:spPr>
          <a:xfrm flipH="1">
            <a:off x="1933554" y="4503854"/>
            <a:ext cx="168807" cy="231355"/>
          </a:xfrm>
          <a:prstGeom prst="downArrow">
            <a:avLst>
              <a:gd name="adj1" fmla="val 41318"/>
              <a:gd name="adj2" fmla="val 30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9" name="Picture 6" descr="C:\Users\Lhakpa Wangyal\Desktop\Untitled-2.gif">
            <a:extLst>
              <a:ext uri="{FF2B5EF4-FFF2-40B4-BE49-F238E27FC236}">
                <a16:creationId xmlns:a16="http://schemas.microsoft.com/office/drawing/2014/main" id="{0A3A0C51-2648-7143-ABD5-D2EE961E04F0}"/>
              </a:ext>
            </a:extLst>
          </p:cNvPr>
          <p:cNvPicPr>
            <a:picLocks noChangeAspect="1" noChangeArrowheads="1"/>
          </p:cNvPicPr>
          <p:nvPr/>
        </p:nvPicPr>
        <p:blipFill>
          <a:blip r:embed="rId4" cstate="print"/>
          <a:srcRect/>
          <a:stretch>
            <a:fillRect/>
          </a:stretch>
        </p:blipFill>
        <p:spPr bwMode="auto">
          <a:xfrm flipH="1">
            <a:off x="1259632" y="4800911"/>
            <a:ext cx="309399" cy="570942"/>
          </a:xfrm>
          <a:prstGeom prst="rect">
            <a:avLst/>
          </a:prstGeom>
          <a:noFill/>
        </p:spPr>
      </p:pic>
      <p:pic>
        <p:nvPicPr>
          <p:cNvPr id="40" name="Picture 6" descr="C:\Users\Lhakpa Wangyal\Desktop\Untitled-2.gif">
            <a:extLst>
              <a:ext uri="{FF2B5EF4-FFF2-40B4-BE49-F238E27FC236}">
                <a16:creationId xmlns:a16="http://schemas.microsoft.com/office/drawing/2014/main" id="{7038C5FC-CB64-AF45-87AA-3DE7CA43F55A}"/>
              </a:ext>
            </a:extLst>
          </p:cNvPr>
          <p:cNvPicPr>
            <a:picLocks noChangeAspect="1" noChangeArrowheads="1"/>
          </p:cNvPicPr>
          <p:nvPr/>
        </p:nvPicPr>
        <p:blipFill>
          <a:blip r:embed="rId4" cstate="print"/>
          <a:srcRect/>
          <a:stretch>
            <a:fillRect/>
          </a:stretch>
        </p:blipFill>
        <p:spPr bwMode="auto">
          <a:xfrm flipH="1">
            <a:off x="1670313" y="4806838"/>
            <a:ext cx="309399" cy="570942"/>
          </a:xfrm>
          <a:prstGeom prst="rect">
            <a:avLst/>
          </a:prstGeom>
          <a:noFill/>
        </p:spPr>
      </p:pic>
      <p:pic>
        <p:nvPicPr>
          <p:cNvPr id="41" name="Picture 6" descr="C:\Users\Lhakpa Wangyal\Desktop\Untitled-2.gif">
            <a:extLst>
              <a:ext uri="{FF2B5EF4-FFF2-40B4-BE49-F238E27FC236}">
                <a16:creationId xmlns:a16="http://schemas.microsoft.com/office/drawing/2014/main" id="{AB1D49C9-3B67-3049-A952-32F272BE2A6B}"/>
              </a:ext>
            </a:extLst>
          </p:cNvPr>
          <p:cNvPicPr>
            <a:picLocks noChangeAspect="1" noChangeArrowheads="1"/>
          </p:cNvPicPr>
          <p:nvPr/>
        </p:nvPicPr>
        <p:blipFill>
          <a:blip r:embed="rId4" cstate="print"/>
          <a:srcRect/>
          <a:stretch>
            <a:fillRect/>
          </a:stretch>
        </p:blipFill>
        <p:spPr bwMode="auto">
          <a:xfrm flipH="1">
            <a:off x="2102361" y="4800911"/>
            <a:ext cx="309399" cy="570942"/>
          </a:xfrm>
          <a:prstGeom prst="rect">
            <a:avLst/>
          </a:prstGeom>
          <a:noFill/>
        </p:spPr>
      </p:pic>
      <p:pic>
        <p:nvPicPr>
          <p:cNvPr id="42" name="Picture 6" descr="C:\Users\Lhakpa Wangyal\Desktop\Untitled-2.gif">
            <a:extLst>
              <a:ext uri="{FF2B5EF4-FFF2-40B4-BE49-F238E27FC236}">
                <a16:creationId xmlns:a16="http://schemas.microsoft.com/office/drawing/2014/main" id="{67B6A53B-21FE-5545-B853-BC031F948FC0}"/>
              </a:ext>
            </a:extLst>
          </p:cNvPr>
          <p:cNvPicPr>
            <a:picLocks noChangeAspect="1" noChangeArrowheads="1"/>
          </p:cNvPicPr>
          <p:nvPr/>
        </p:nvPicPr>
        <p:blipFill>
          <a:blip r:embed="rId4" cstate="print"/>
          <a:srcRect/>
          <a:stretch>
            <a:fillRect/>
          </a:stretch>
        </p:blipFill>
        <p:spPr bwMode="auto">
          <a:xfrm flipH="1">
            <a:off x="2462401" y="4800911"/>
            <a:ext cx="309399" cy="570942"/>
          </a:xfrm>
          <a:prstGeom prst="rect">
            <a:avLst/>
          </a:prstGeom>
          <a:noFill/>
        </p:spPr>
      </p:pic>
      <p:pic>
        <p:nvPicPr>
          <p:cNvPr id="43" name="Picture 6" descr="C:\Users\Lhakpa Wangyal\Desktop\Untitled-2.gif">
            <a:extLst>
              <a:ext uri="{FF2B5EF4-FFF2-40B4-BE49-F238E27FC236}">
                <a16:creationId xmlns:a16="http://schemas.microsoft.com/office/drawing/2014/main" id="{A14AC950-0162-3A46-AD13-FFCF1437D09D}"/>
              </a:ext>
            </a:extLst>
          </p:cNvPr>
          <p:cNvPicPr>
            <a:picLocks noChangeAspect="1" noChangeArrowheads="1"/>
          </p:cNvPicPr>
          <p:nvPr/>
        </p:nvPicPr>
        <p:blipFill>
          <a:blip r:embed="rId4" cstate="print"/>
          <a:srcRect/>
          <a:stretch>
            <a:fillRect/>
          </a:stretch>
        </p:blipFill>
        <p:spPr bwMode="auto">
          <a:xfrm flipH="1">
            <a:off x="2195736" y="3927790"/>
            <a:ext cx="309399" cy="570942"/>
          </a:xfrm>
          <a:prstGeom prst="rect">
            <a:avLst/>
          </a:prstGeom>
          <a:noFill/>
        </p:spPr>
      </p:pic>
      <p:sp>
        <p:nvSpPr>
          <p:cNvPr id="8" name="Freeform 7">
            <a:extLst>
              <a:ext uri="{FF2B5EF4-FFF2-40B4-BE49-F238E27FC236}">
                <a16:creationId xmlns:a16="http://schemas.microsoft.com/office/drawing/2014/main" id="{58A9B06E-4C59-504B-864A-8D9B6CCB0C15}"/>
              </a:ext>
            </a:extLst>
          </p:cNvPr>
          <p:cNvSpPr/>
          <p:nvPr/>
        </p:nvSpPr>
        <p:spPr>
          <a:xfrm>
            <a:off x="3737848" y="1670538"/>
            <a:ext cx="3354432" cy="1890347"/>
          </a:xfrm>
          <a:custGeom>
            <a:avLst/>
            <a:gdLst>
              <a:gd name="connsiteX0" fmla="*/ 837299 w 3354432"/>
              <a:gd name="connsiteY0" fmla="*/ 1863970 h 1890347"/>
              <a:gd name="connsiteX1" fmla="*/ 916430 w 3354432"/>
              <a:gd name="connsiteY1" fmla="*/ 1793631 h 1890347"/>
              <a:gd name="connsiteX2" fmla="*/ 942807 w 3354432"/>
              <a:gd name="connsiteY2" fmla="*/ 1767254 h 1890347"/>
              <a:gd name="connsiteX3" fmla="*/ 1013145 w 3354432"/>
              <a:gd name="connsiteY3" fmla="*/ 1714500 h 1890347"/>
              <a:gd name="connsiteX4" fmla="*/ 1030730 w 3354432"/>
              <a:gd name="connsiteY4" fmla="*/ 1688124 h 1890347"/>
              <a:gd name="connsiteX5" fmla="*/ 1057107 w 3354432"/>
              <a:gd name="connsiteY5" fmla="*/ 1661747 h 1890347"/>
              <a:gd name="connsiteX6" fmla="*/ 1083484 w 3354432"/>
              <a:gd name="connsiteY6" fmla="*/ 1617785 h 1890347"/>
              <a:gd name="connsiteX7" fmla="*/ 1145030 w 3354432"/>
              <a:gd name="connsiteY7" fmla="*/ 1547447 h 1890347"/>
              <a:gd name="connsiteX8" fmla="*/ 1136238 w 3354432"/>
              <a:gd name="connsiteY8" fmla="*/ 1380393 h 1890347"/>
              <a:gd name="connsiteX9" fmla="*/ 1188991 w 3354432"/>
              <a:gd name="connsiteY9" fmla="*/ 1257300 h 1890347"/>
              <a:gd name="connsiteX10" fmla="*/ 1364838 w 3354432"/>
              <a:gd name="connsiteY10" fmla="*/ 1099039 h 1890347"/>
              <a:gd name="connsiteX11" fmla="*/ 1531891 w 3354432"/>
              <a:gd name="connsiteY11" fmla="*/ 1019908 h 1890347"/>
              <a:gd name="connsiteX12" fmla="*/ 1751699 w 3354432"/>
              <a:gd name="connsiteY12" fmla="*/ 888024 h 1890347"/>
              <a:gd name="connsiteX13" fmla="*/ 1936338 w 3354432"/>
              <a:gd name="connsiteY13" fmla="*/ 791308 h 1890347"/>
              <a:gd name="connsiteX14" fmla="*/ 2068222 w 3354432"/>
              <a:gd name="connsiteY14" fmla="*/ 712177 h 1890347"/>
              <a:gd name="connsiteX15" fmla="*/ 2270445 w 3354432"/>
              <a:gd name="connsiteY15" fmla="*/ 703385 h 1890347"/>
              <a:gd name="connsiteX16" fmla="*/ 2358368 w 3354432"/>
              <a:gd name="connsiteY16" fmla="*/ 685800 h 1890347"/>
              <a:gd name="connsiteX17" fmla="*/ 2525422 w 3354432"/>
              <a:gd name="connsiteY17" fmla="*/ 668216 h 1890347"/>
              <a:gd name="connsiteX18" fmla="*/ 2797984 w 3354432"/>
              <a:gd name="connsiteY18" fmla="*/ 650631 h 1890347"/>
              <a:gd name="connsiteX19" fmla="*/ 2833153 w 3354432"/>
              <a:gd name="connsiteY19" fmla="*/ 641839 h 1890347"/>
              <a:gd name="connsiteX20" fmla="*/ 3149676 w 3354432"/>
              <a:gd name="connsiteY20" fmla="*/ 624254 h 1890347"/>
              <a:gd name="connsiteX21" fmla="*/ 3202430 w 3354432"/>
              <a:gd name="connsiteY21" fmla="*/ 589085 h 1890347"/>
              <a:gd name="connsiteX22" fmla="*/ 3220014 w 3354432"/>
              <a:gd name="connsiteY22" fmla="*/ 562708 h 1890347"/>
              <a:gd name="connsiteX23" fmla="*/ 3246391 w 3354432"/>
              <a:gd name="connsiteY23" fmla="*/ 553916 h 1890347"/>
              <a:gd name="connsiteX24" fmla="*/ 3325522 w 3354432"/>
              <a:gd name="connsiteY24" fmla="*/ 509954 h 1890347"/>
              <a:gd name="connsiteX25" fmla="*/ 3325522 w 3354432"/>
              <a:gd name="connsiteY25" fmla="*/ 413239 h 1890347"/>
              <a:gd name="connsiteX26" fmla="*/ 3272768 w 3354432"/>
              <a:gd name="connsiteY26" fmla="*/ 395654 h 1890347"/>
              <a:gd name="connsiteX27" fmla="*/ 3237599 w 3354432"/>
              <a:gd name="connsiteY27" fmla="*/ 369277 h 1890347"/>
              <a:gd name="connsiteX28" fmla="*/ 2877114 w 3354432"/>
              <a:gd name="connsiteY28" fmla="*/ 360485 h 1890347"/>
              <a:gd name="connsiteX29" fmla="*/ 2525422 w 3354432"/>
              <a:gd name="connsiteY29" fmla="*/ 351693 h 1890347"/>
              <a:gd name="connsiteX30" fmla="*/ 2446291 w 3354432"/>
              <a:gd name="connsiteY30" fmla="*/ 342900 h 1890347"/>
              <a:gd name="connsiteX31" fmla="*/ 2314407 w 3354432"/>
              <a:gd name="connsiteY31" fmla="*/ 334108 h 1890347"/>
              <a:gd name="connsiteX32" fmla="*/ 2261653 w 3354432"/>
              <a:gd name="connsiteY32" fmla="*/ 316524 h 1890347"/>
              <a:gd name="connsiteX33" fmla="*/ 2191314 w 3354432"/>
              <a:gd name="connsiteY33" fmla="*/ 237393 h 1890347"/>
              <a:gd name="connsiteX34" fmla="*/ 2156145 w 3354432"/>
              <a:gd name="connsiteY34" fmla="*/ 175847 h 1890347"/>
              <a:gd name="connsiteX35" fmla="*/ 2112184 w 3354432"/>
              <a:gd name="connsiteY35" fmla="*/ 149470 h 1890347"/>
              <a:gd name="connsiteX36" fmla="*/ 2024261 w 3354432"/>
              <a:gd name="connsiteY36" fmla="*/ 114300 h 1890347"/>
              <a:gd name="connsiteX37" fmla="*/ 1953922 w 3354432"/>
              <a:gd name="connsiteY37" fmla="*/ 158262 h 1890347"/>
              <a:gd name="connsiteX38" fmla="*/ 1927545 w 3354432"/>
              <a:gd name="connsiteY38" fmla="*/ 167054 h 1890347"/>
              <a:gd name="connsiteX39" fmla="*/ 1901168 w 3354432"/>
              <a:gd name="connsiteY39" fmla="*/ 114300 h 1890347"/>
              <a:gd name="connsiteX40" fmla="*/ 1830830 w 3354432"/>
              <a:gd name="connsiteY40" fmla="*/ 52754 h 1890347"/>
              <a:gd name="connsiteX41" fmla="*/ 1813245 w 3354432"/>
              <a:gd name="connsiteY41" fmla="*/ 26377 h 1890347"/>
              <a:gd name="connsiteX42" fmla="*/ 1760491 w 3354432"/>
              <a:gd name="connsiteY42" fmla="*/ 0 h 1890347"/>
              <a:gd name="connsiteX43" fmla="*/ 1646191 w 3354432"/>
              <a:gd name="connsiteY43" fmla="*/ 8793 h 1890347"/>
              <a:gd name="connsiteX44" fmla="*/ 1611022 w 3354432"/>
              <a:gd name="connsiteY44" fmla="*/ 35170 h 1890347"/>
              <a:gd name="connsiteX45" fmla="*/ 1602230 w 3354432"/>
              <a:gd name="connsiteY45" fmla="*/ 70339 h 1890347"/>
              <a:gd name="connsiteX46" fmla="*/ 1575853 w 3354432"/>
              <a:gd name="connsiteY46" fmla="*/ 140677 h 1890347"/>
              <a:gd name="connsiteX47" fmla="*/ 1558268 w 3354432"/>
              <a:gd name="connsiteY47" fmla="*/ 175847 h 1890347"/>
              <a:gd name="connsiteX48" fmla="*/ 1461553 w 3354432"/>
              <a:gd name="connsiteY48" fmla="*/ 158262 h 1890347"/>
              <a:gd name="connsiteX49" fmla="*/ 1382422 w 3354432"/>
              <a:gd name="connsiteY49" fmla="*/ 167054 h 1890347"/>
              <a:gd name="connsiteX50" fmla="*/ 1347253 w 3354432"/>
              <a:gd name="connsiteY50" fmla="*/ 184639 h 1890347"/>
              <a:gd name="connsiteX51" fmla="*/ 1188991 w 3354432"/>
              <a:gd name="connsiteY51" fmla="*/ 228600 h 1890347"/>
              <a:gd name="connsiteX52" fmla="*/ 1021938 w 3354432"/>
              <a:gd name="connsiteY52" fmla="*/ 237393 h 1890347"/>
              <a:gd name="connsiteX53" fmla="*/ 934014 w 3354432"/>
              <a:gd name="connsiteY53" fmla="*/ 325316 h 1890347"/>
              <a:gd name="connsiteX54" fmla="*/ 828507 w 3354432"/>
              <a:gd name="connsiteY54" fmla="*/ 501162 h 1890347"/>
              <a:gd name="connsiteX55" fmla="*/ 802130 w 3354432"/>
              <a:gd name="connsiteY55" fmla="*/ 677008 h 1890347"/>
              <a:gd name="connsiteX56" fmla="*/ 810922 w 3354432"/>
              <a:gd name="connsiteY56" fmla="*/ 791308 h 1890347"/>
              <a:gd name="connsiteX57" fmla="*/ 828507 w 3354432"/>
              <a:gd name="connsiteY57" fmla="*/ 817685 h 1890347"/>
              <a:gd name="connsiteX58" fmla="*/ 740584 w 3354432"/>
              <a:gd name="connsiteY58" fmla="*/ 720970 h 1890347"/>
              <a:gd name="connsiteX59" fmla="*/ 714207 w 3354432"/>
              <a:gd name="connsiteY59" fmla="*/ 694593 h 1890347"/>
              <a:gd name="connsiteX60" fmla="*/ 538361 w 3354432"/>
              <a:gd name="connsiteY60" fmla="*/ 439616 h 1890347"/>
              <a:gd name="connsiteX61" fmla="*/ 441645 w 3354432"/>
              <a:gd name="connsiteY61" fmla="*/ 448408 h 1890347"/>
              <a:gd name="connsiteX62" fmla="*/ 221838 w 3354432"/>
              <a:gd name="connsiteY62" fmla="*/ 580293 h 1890347"/>
              <a:gd name="connsiteX63" fmla="*/ 81161 w 3354432"/>
              <a:gd name="connsiteY63" fmla="*/ 677008 h 1890347"/>
              <a:gd name="connsiteX64" fmla="*/ 125122 w 3354432"/>
              <a:gd name="connsiteY64" fmla="*/ 826477 h 1890347"/>
              <a:gd name="connsiteX65" fmla="*/ 142707 w 3354432"/>
              <a:gd name="connsiteY65" fmla="*/ 852854 h 1890347"/>
              <a:gd name="connsiteX66" fmla="*/ 213045 w 3354432"/>
              <a:gd name="connsiteY66" fmla="*/ 1019908 h 1890347"/>
              <a:gd name="connsiteX67" fmla="*/ 213045 w 3354432"/>
              <a:gd name="connsiteY67" fmla="*/ 1274885 h 1890347"/>
              <a:gd name="connsiteX68" fmla="*/ 169084 w 3354432"/>
              <a:gd name="connsiteY68" fmla="*/ 1310054 h 1890347"/>
              <a:gd name="connsiteX69" fmla="*/ 133914 w 3354432"/>
              <a:gd name="connsiteY69" fmla="*/ 1362808 h 1890347"/>
              <a:gd name="connsiteX70" fmla="*/ 89953 w 3354432"/>
              <a:gd name="connsiteY70" fmla="*/ 1441939 h 1890347"/>
              <a:gd name="connsiteX71" fmla="*/ 89953 w 3354432"/>
              <a:gd name="connsiteY71" fmla="*/ 1441939 h 1890347"/>
              <a:gd name="connsiteX72" fmla="*/ 10822 w 3354432"/>
              <a:gd name="connsiteY72" fmla="*/ 1608993 h 1890347"/>
              <a:gd name="connsiteX73" fmla="*/ 2030 w 3354432"/>
              <a:gd name="connsiteY73" fmla="*/ 1644162 h 1890347"/>
              <a:gd name="connsiteX74" fmla="*/ 72368 w 3354432"/>
              <a:gd name="connsiteY74" fmla="*/ 1696916 h 1890347"/>
              <a:gd name="connsiteX75" fmla="*/ 160291 w 3354432"/>
              <a:gd name="connsiteY75" fmla="*/ 1767254 h 1890347"/>
              <a:gd name="connsiteX76" fmla="*/ 213045 w 3354432"/>
              <a:gd name="connsiteY76" fmla="*/ 1776047 h 1890347"/>
              <a:gd name="connsiteX77" fmla="*/ 292176 w 3354432"/>
              <a:gd name="connsiteY77" fmla="*/ 1767254 h 1890347"/>
              <a:gd name="connsiteX78" fmla="*/ 388891 w 3354432"/>
              <a:gd name="connsiteY78" fmla="*/ 1749670 h 1890347"/>
              <a:gd name="connsiteX79" fmla="*/ 485607 w 3354432"/>
              <a:gd name="connsiteY79" fmla="*/ 1758462 h 1890347"/>
              <a:gd name="connsiteX80" fmla="*/ 520776 w 3354432"/>
              <a:gd name="connsiteY80" fmla="*/ 1784839 h 1890347"/>
              <a:gd name="connsiteX81" fmla="*/ 643868 w 3354432"/>
              <a:gd name="connsiteY81" fmla="*/ 1820008 h 1890347"/>
              <a:gd name="connsiteX82" fmla="*/ 775753 w 3354432"/>
              <a:gd name="connsiteY82" fmla="*/ 1855177 h 1890347"/>
              <a:gd name="connsiteX83" fmla="*/ 837299 w 3354432"/>
              <a:gd name="connsiteY83" fmla="*/ 1890347 h 1890347"/>
              <a:gd name="connsiteX84" fmla="*/ 898845 w 3354432"/>
              <a:gd name="connsiteY84" fmla="*/ 1820008 h 1890347"/>
              <a:gd name="connsiteX85" fmla="*/ 898845 w 3354432"/>
              <a:gd name="connsiteY85" fmla="*/ 1802424 h 1890347"/>
              <a:gd name="connsiteX0" fmla="*/ 837299 w 3354432"/>
              <a:gd name="connsiteY0" fmla="*/ 1863970 h 1890347"/>
              <a:gd name="connsiteX1" fmla="*/ 916430 w 3354432"/>
              <a:gd name="connsiteY1" fmla="*/ 1793631 h 1890347"/>
              <a:gd name="connsiteX2" fmla="*/ 942807 w 3354432"/>
              <a:gd name="connsiteY2" fmla="*/ 1767254 h 1890347"/>
              <a:gd name="connsiteX3" fmla="*/ 1013145 w 3354432"/>
              <a:gd name="connsiteY3" fmla="*/ 1752745 h 1890347"/>
              <a:gd name="connsiteX4" fmla="*/ 1030730 w 3354432"/>
              <a:gd name="connsiteY4" fmla="*/ 1688124 h 1890347"/>
              <a:gd name="connsiteX5" fmla="*/ 1057107 w 3354432"/>
              <a:gd name="connsiteY5" fmla="*/ 1661747 h 1890347"/>
              <a:gd name="connsiteX6" fmla="*/ 1083484 w 3354432"/>
              <a:gd name="connsiteY6" fmla="*/ 1617785 h 1890347"/>
              <a:gd name="connsiteX7" fmla="*/ 1145030 w 3354432"/>
              <a:gd name="connsiteY7" fmla="*/ 1547447 h 1890347"/>
              <a:gd name="connsiteX8" fmla="*/ 1136238 w 3354432"/>
              <a:gd name="connsiteY8" fmla="*/ 1380393 h 1890347"/>
              <a:gd name="connsiteX9" fmla="*/ 1188991 w 3354432"/>
              <a:gd name="connsiteY9" fmla="*/ 1257300 h 1890347"/>
              <a:gd name="connsiteX10" fmla="*/ 1364838 w 3354432"/>
              <a:gd name="connsiteY10" fmla="*/ 1099039 h 1890347"/>
              <a:gd name="connsiteX11" fmla="*/ 1531891 w 3354432"/>
              <a:gd name="connsiteY11" fmla="*/ 1019908 h 1890347"/>
              <a:gd name="connsiteX12" fmla="*/ 1751699 w 3354432"/>
              <a:gd name="connsiteY12" fmla="*/ 888024 h 1890347"/>
              <a:gd name="connsiteX13" fmla="*/ 1936338 w 3354432"/>
              <a:gd name="connsiteY13" fmla="*/ 791308 h 1890347"/>
              <a:gd name="connsiteX14" fmla="*/ 2068222 w 3354432"/>
              <a:gd name="connsiteY14" fmla="*/ 712177 h 1890347"/>
              <a:gd name="connsiteX15" fmla="*/ 2270445 w 3354432"/>
              <a:gd name="connsiteY15" fmla="*/ 703385 h 1890347"/>
              <a:gd name="connsiteX16" fmla="*/ 2358368 w 3354432"/>
              <a:gd name="connsiteY16" fmla="*/ 685800 h 1890347"/>
              <a:gd name="connsiteX17" fmla="*/ 2525422 w 3354432"/>
              <a:gd name="connsiteY17" fmla="*/ 668216 h 1890347"/>
              <a:gd name="connsiteX18" fmla="*/ 2797984 w 3354432"/>
              <a:gd name="connsiteY18" fmla="*/ 650631 h 1890347"/>
              <a:gd name="connsiteX19" fmla="*/ 2833153 w 3354432"/>
              <a:gd name="connsiteY19" fmla="*/ 641839 h 1890347"/>
              <a:gd name="connsiteX20" fmla="*/ 3149676 w 3354432"/>
              <a:gd name="connsiteY20" fmla="*/ 624254 h 1890347"/>
              <a:gd name="connsiteX21" fmla="*/ 3202430 w 3354432"/>
              <a:gd name="connsiteY21" fmla="*/ 589085 h 1890347"/>
              <a:gd name="connsiteX22" fmla="*/ 3220014 w 3354432"/>
              <a:gd name="connsiteY22" fmla="*/ 562708 h 1890347"/>
              <a:gd name="connsiteX23" fmla="*/ 3246391 w 3354432"/>
              <a:gd name="connsiteY23" fmla="*/ 553916 h 1890347"/>
              <a:gd name="connsiteX24" fmla="*/ 3325522 w 3354432"/>
              <a:gd name="connsiteY24" fmla="*/ 509954 h 1890347"/>
              <a:gd name="connsiteX25" fmla="*/ 3325522 w 3354432"/>
              <a:gd name="connsiteY25" fmla="*/ 413239 h 1890347"/>
              <a:gd name="connsiteX26" fmla="*/ 3272768 w 3354432"/>
              <a:gd name="connsiteY26" fmla="*/ 395654 h 1890347"/>
              <a:gd name="connsiteX27" fmla="*/ 3237599 w 3354432"/>
              <a:gd name="connsiteY27" fmla="*/ 369277 h 1890347"/>
              <a:gd name="connsiteX28" fmla="*/ 2877114 w 3354432"/>
              <a:gd name="connsiteY28" fmla="*/ 360485 h 1890347"/>
              <a:gd name="connsiteX29" fmla="*/ 2525422 w 3354432"/>
              <a:gd name="connsiteY29" fmla="*/ 351693 h 1890347"/>
              <a:gd name="connsiteX30" fmla="*/ 2446291 w 3354432"/>
              <a:gd name="connsiteY30" fmla="*/ 342900 h 1890347"/>
              <a:gd name="connsiteX31" fmla="*/ 2314407 w 3354432"/>
              <a:gd name="connsiteY31" fmla="*/ 334108 h 1890347"/>
              <a:gd name="connsiteX32" fmla="*/ 2261653 w 3354432"/>
              <a:gd name="connsiteY32" fmla="*/ 316524 h 1890347"/>
              <a:gd name="connsiteX33" fmla="*/ 2191314 w 3354432"/>
              <a:gd name="connsiteY33" fmla="*/ 237393 h 1890347"/>
              <a:gd name="connsiteX34" fmla="*/ 2156145 w 3354432"/>
              <a:gd name="connsiteY34" fmla="*/ 175847 h 1890347"/>
              <a:gd name="connsiteX35" fmla="*/ 2112184 w 3354432"/>
              <a:gd name="connsiteY35" fmla="*/ 149470 h 1890347"/>
              <a:gd name="connsiteX36" fmla="*/ 2024261 w 3354432"/>
              <a:gd name="connsiteY36" fmla="*/ 114300 h 1890347"/>
              <a:gd name="connsiteX37" fmla="*/ 1953922 w 3354432"/>
              <a:gd name="connsiteY37" fmla="*/ 158262 h 1890347"/>
              <a:gd name="connsiteX38" fmla="*/ 1927545 w 3354432"/>
              <a:gd name="connsiteY38" fmla="*/ 167054 h 1890347"/>
              <a:gd name="connsiteX39" fmla="*/ 1901168 w 3354432"/>
              <a:gd name="connsiteY39" fmla="*/ 114300 h 1890347"/>
              <a:gd name="connsiteX40" fmla="*/ 1830830 w 3354432"/>
              <a:gd name="connsiteY40" fmla="*/ 52754 h 1890347"/>
              <a:gd name="connsiteX41" fmla="*/ 1813245 w 3354432"/>
              <a:gd name="connsiteY41" fmla="*/ 26377 h 1890347"/>
              <a:gd name="connsiteX42" fmla="*/ 1760491 w 3354432"/>
              <a:gd name="connsiteY42" fmla="*/ 0 h 1890347"/>
              <a:gd name="connsiteX43" fmla="*/ 1646191 w 3354432"/>
              <a:gd name="connsiteY43" fmla="*/ 8793 h 1890347"/>
              <a:gd name="connsiteX44" fmla="*/ 1611022 w 3354432"/>
              <a:gd name="connsiteY44" fmla="*/ 35170 h 1890347"/>
              <a:gd name="connsiteX45" fmla="*/ 1602230 w 3354432"/>
              <a:gd name="connsiteY45" fmla="*/ 70339 h 1890347"/>
              <a:gd name="connsiteX46" fmla="*/ 1575853 w 3354432"/>
              <a:gd name="connsiteY46" fmla="*/ 140677 h 1890347"/>
              <a:gd name="connsiteX47" fmla="*/ 1558268 w 3354432"/>
              <a:gd name="connsiteY47" fmla="*/ 175847 h 1890347"/>
              <a:gd name="connsiteX48" fmla="*/ 1461553 w 3354432"/>
              <a:gd name="connsiteY48" fmla="*/ 158262 h 1890347"/>
              <a:gd name="connsiteX49" fmla="*/ 1382422 w 3354432"/>
              <a:gd name="connsiteY49" fmla="*/ 167054 h 1890347"/>
              <a:gd name="connsiteX50" fmla="*/ 1347253 w 3354432"/>
              <a:gd name="connsiteY50" fmla="*/ 184639 h 1890347"/>
              <a:gd name="connsiteX51" fmla="*/ 1188991 w 3354432"/>
              <a:gd name="connsiteY51" fmla="*/ 228600 h 1890347"/>
              <a:gd name="connsiteX52" fmla="*/ 1021938 w 3354432"/>
              <a:gd name="connsiteY52" fmla="*/ 237393 h 1890347"/>
              <a:gd name="connsiteX53" fmla="*/ 934014 w 3354432"/>
              <a:gd name="connsiteY53" fmla="*/ 325316 h 1890347"/>
              <a:gd name="connsiteX54" fmla="*/ 828507 w 3354432"/>
              <a:gd name="connsiteY54" fmla="*/ 501162 h 1890347"/>
              <a:gd name="connsiteX55" fmla="*/ 802130 w 3354432"/>
              <a:gd name="connsiteY55" fmla="*/ 677008 h 1890347"/>
              <a:gd name="connsiteX56" fmla="*/ 810922 w 3354432"/>
              <a:gd name="connsiteY56" fmla="*/ 791308 h 1890347"/>
              <a:gd name="connsiteX57" fmla="*/ 828507 w 3354432"/>
              <a:gd name="connsiteY57" fmla="*/ 817685 h 1890347"/>
              <a:gd name="connsiteX58" fmla="*/ 740584 w 3354432"/>
              <a:gd name="connsiteY58" fmla="*/ 720970 h 1890347"/>
              <a:gd name="connsiteX59" fmla="*/ 714207 w 3354432"/>
              <a:gd name="connsiteY59" fmla="*/ 694593 h 1890347"/>
              <a:gd name="connsiteX60" fmla="*/ 538361 w 3354432"/>
              <a:gd name="connsiteY60" fmla="*/ 439616 h 1890347"/>
              <a:gd name="connsiteX61" fmla="*/ 441645 w 3354432"/>
              <a:gd name="connsiteY61" fmla="*/ 448408 h 1890347"/>
              <a:gd name="connsiteX62" fmla="*/ 221838 w 3354432"/>
              <a:gd name="connsiteY62" fmla="*/ 580293 h 1890347"/>
              <a:gd name="connsiteX63" fmla="*/ 81161 w 3354432"/>
              <a:gd name="connsiteY63" fmla="*/ 677008 h 1890347"/>
              <a:gd name="connsiteX64" fmla="*/ 125122 w 3354432"/>
              <a:gd name="connsiteY64" fmla="*/ 826477 h 1890347"/>
              <a:gd name="connsiteX65" fmla="*/ 142707 w 3354432"/>
              <a:gd name="connsiteY65" fmla="*/ 852854 h 1890347"/>
              <a:gd name="connsiteX66" fmla="*/ 213045 w 3354432"/>
              <a:gd name="connsiteY66" fmla="*/ 1019908 h 1890347"/>
              <a:gd name="connsiteX67" fmla="*/ 213045 w 3354432"/>
              <a:gd name="connsiteY67" fmla="*/ 1274885 h 1890347"/>
              <a:gd name="connsiteX68" fmla="*/ 169084 w 3354432"/>
              <a:gd name="connsiteY68" fmla="*/ 1310054 h 1890347"/>
              <a:gd name="connsiteX69" fmla="*/ 133914 w 3354432"/>
              <a:gd name="connsiteY69" fmla="*/ 1362808 h 1890347"/>
              <a:gd name="connsiteX70" fmla="*/ 89953 w 3354432"/>
              <a:gd name="connsiteY70" fmla="*/ 1441939 h 1890347"/>
              <a:gd name="connsiteX71" fmla="*/ 89953 w 3354432"/>
              <a:gd name="connsiteY71" fmla="*/ 1441939 h 1890347"/>
              <a:gd name="connsiteX72" fmla="*/ 10822 w 3354432"/>
              <a:gd name="connsiteY72" fmla="*/ 1608993 h 1890347"/>
              <a:gd name="connsiteX73" fmla="*/ 2030 w 3354432"/>
              <a:gd name="connsiteY73" fmla="*/ 1644162 h 1890347"/>
              <a:gd name="connsiteX74" fmla="*/ 72368 w 3354432"/>
              <a:gd name="connsiteY74" fmla="*/ 1696916 h 1890347"/>
              <a:gd name="connsiteX75" fmla="*/ 160291 w 3354432"/>
              <a:gd name="connsiteY75" fmla="*/ 1767254 h 1890347"/>
              <a:gd name="connsiteX76" fmla="*/ 213045 w 3354432"/>
              <a:gd name="connsiteY76" fmla="*/ 1776047 h 1890347"/>
              <a:gd name="connsiteX77" fmla="*/ 292176 w 3354432"/>
              <a:gd name="connsiteY77" fmla="*/ 1767254 h 1890347"/>
              <a:gd name="connsiteX78" fmla="*/ 388891 w 3354432"/>
              <a:gd name="connsiteY78" fmla="*/ 1749670 h 1890347"/>
              <a:gd name="connsiteX79" fmla="*/ 485607 w 3354432"/>
              <a:gd name="connsiteY79" fmla="*/ 1758462 h 1890347"/>
              <a:gd name="connsiteX80" fmla="*/ 520776 w 3354432"/>
              <a:gd name="connsiteY80" fmla="*/ 1784839 h 1890347"/>
              <a:gd name="connsiteX81" fmla="*/ 643868 w 3354432"/>
              <a:gd name="connsiteY81" fmla="*/ 1820008 h 1890347"/>
              <a:gd name="connsiteX82" fmla="*/ 775753 w 3354432"/>
              <a:gd name="connsiteY82" fmla="*/ 1855177 h 1890347"/>
              <a:gd name="connsiteX83" fmla="*/ 837299 w 3354432"/>
              <a:gd name="connsiteY83" fmla="*/ 1890347 h 1890347"/>
              <a:gd name="connsiteX84" fmla="*/ 898845 w 3354432"/>
              <a:gd name="connsiteY84" fmla="*/ 1820008 h 1890347"/>
              <a:gd name="connsiteX85" fmla="*/ 898845 w 3354432"/>
              <a:gd name="connsiteY85" fmla="*/ 1802424 h 189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354432" h="1890347">
                <a:moveTo>
                  <a:pt x="837299" y="1863970"/>
                </a:moveTo>
                <a:cubicBezTo>
                  <a:pt x="946511" y="1754758"/>
                  <a:pt x="825871" y="1871254"/>
                  <a:pt x="916430" y="1793631"/>
                </a:cubicBezTo>
                <a:cubicBezTo>
                  <a:pt x="925871" y="1785539"/>
                  <a:pt x="926688" y="1774068"/>
                  <a:pt x="942807" y="1767254"/>
                </a:cubicBezTo>
                <a:cubicBezTo>
                  <a:pt x="958926" y="1760440"/>
                  <a:pt x="996887" y="1777130"/>
                  <a:pt x="1013145" y="1752745"/>
                </a:cubicBezTo>
                <a:cubicBezTo>
                  <a:pt x="1019007" y="1743953"/>
                  <a:pt x="1023403" y="1703290"/>
                  <a:pt x="1030730" y="1688124"/>
                </a:cubicBezTo>
                <a:cubicBezTo>
                  <a:pt x="1038057" y="1672958"/>
                  <a:pt x="1049646" y="1671694"/>
                  <a:pt x="1057107" y="1661747"/>
                </a:cubicBezTo>
                <a:cubicBezTo>
                  <a:pt x="1067361" y="1648076"/>
                  <a:pt x="1072808" y="1631130"/>
                  <a:pt x="1083484" y="1617785"/>
                </a:cubicBezTo>
                <a:cubicBezTo>
                  <a:pt x="1186359" y="1489191"/>
                  <a:pt x="1089719" y="1630412"/>
                  <a:pt x="1145030" y="1547447"/>
                </a:cubicBezTo>
                <a:cubicBezTo>
                  <a:pt x="1181421" y="1438271"/>
                  <a:pt x="1090443" y="1723859"/>
                  <a:pt x="1136238" y="1380393"/>
                </a:cubicBezTo>
                <a:cubicBezTo>
                  <a:pt x="1142138" y="1336144"/>
                  <a:pt x="1160841" y="1291946"/>
                  <a:pt x="1188991" y="1257300"/>
                </a:cubicBezTo>
                <a:cubicBezTo>
                  <a:pt x="1238719" y="1196096"/>
                  <a:pt x="1302255" y="1147019"/>
                  <a:pt x="1364838" y="1099039"/>
                </a:cubicBezTo>
                <a:cubicBezTo>
                  <a:pt x="1400790" y="1071476"/>
                  <a:pt x="1491342" y="1042568"/>
                  <a:pt x="1531891" y="1019908"/>
                </a:cubicBezTo>
                <a:cubicBezTo>
                  <a:pt x="1606480" y="978226"/>
                  <a:pt x="1675274" y="926237"/>
                  <a:pt x="1751699" y="888024"/>
                </a:cubicBezTo>
                <a:cubicBezTo>
                  <a:pt x="1811552" y="858097"/>
                  <a:pt x="1878420" y="827507"/>
                  <a:pt x="1936338" y="791308"/>
                </a:cubicBezTo>
                <a:cubicBezTo>
                  <a:pt x="1942778" y="787283"/>
                  <a:pt x="2042340" y="715747"/>
                  <a:pt x="2068222" y="712177"/>
                </a:cubicBezTo>
                <a:cubicBezTo>
                  <a:pt x="2135061" y="702958"/>
                  <a:pt x="2203037" y="706316"/>
                  <a:pt x="2270445" y="703385"/>
                </a:cubicBezTo>
                <a:cubicBezTo>
                  <a:pt x="2299753" y="697523"/>
                  <a:pt x="2328887" y="690714"/>
                  <a:pt x="2358368" y="685800"/>
                </a:cubicBezTo>
                <a:cubicBezTo>
                  <a:pt x="2398046" y="679187"/>
                  <a:pt x="2491187" y="670661"/>
                  <a:pt x="2525422" y="668216"/>
                </a:cubicBezTo>
                <a:lnTo>
                  <a:pt x="2797984" y="650631"/>
                </a:lnTo>
                <a:cubicBezTo>
                  <a:pt x="2809707" y="647700"/>
                  <a:pt x="2821264" y="644001"/>
                  <a:pt x="2833153" y="641839"/>
                </a:cubicBezTo>
                <a:cubicBezTo>
                  <a:pt x="2940348" y="622350"/>
                  <a:pt x="3032138" y="628307"/>
                  <a:pt x="3149676" y="624254"/>
                </a:cubicBezTo>
                <a:cubicBezTo>
                  <a:pt x="3182185" y="613418"/>
                  <a:pt x="3177099" y="619482"/>
                  <a:pt x="3202430" y="589085"/>
                </a:cubicBezTo>
                <a:cubicBezTo>
                  <a:pt x="3209195" y="580967"/>
                  <a:pt x="3211763" y="569309"/>
                  <a:pt x="3220014" y="562708"/>
                </a:cubicBezTo>
                <a:cubicBezTo>
                  <a:pt x="3227251" y="556918"/>
                  <a:pt x="3237922" y="557680"/>
                  <a:pt x="3246391" y="553916"/>
                </a:cubicBezTo>
                <a:cubicBezTo>
                  <a:pt x="3293045" y="533181"/>
                  <a:pt x="3291145" y="532872"/>
                  <a:pt x="3325522" y="509954"/>
                </a:cubicBezTo>
                <a:cubicBezTo>
                  <a:pt x="3346836" y="446013"/>
                  <a:pt x="3378227" y="436664"/>
                  <a:pt x="3325522" y="413239"/>
                </a:cubicBezTo>
                <a:cubicBezTo>
                  <a:pt x="3308584" y="405711"/>
                  <a:pt x="3290353" y="401516"/>
                  <a:pt x="3272768" y="395654"/>
                </a:cubicBezTo>
                <a:cubicBezTo>
                  <a:pt x="3261045" y="386862"/>
                  <a:pt x="3249523" y="377794"/>
                  <a:pt x="3237599" y="369277"/>
                </a:cubicBezTo>
                <a:cubicBezTo>
                  <a:pt x="3126183" y="289695"/>
                  <a:pt x="3141033" y="353540"/>
                  <a:pt x="2877114" y="360485"/>
                </a:cubicBezTo>
                <a:lnTo>
                  <a:pt x="2525422" y="351693"/>
                </a:lnTo>
                <a:cubicBezTo>
                  <a:pt x="2498905" y="350611"/>
                  <a:pt x="2472739" y="345104"/>
                  <a:pt x="2446291" y="342900"/>
                </a:cubicBezTo>
                <a:cubicBezTo>
                  <a:pt x="2402384" y="339241"/>
                  <a:pt x="2358368" y="337039"/>
                  <a:pt x="2314407" y="334108"/>
                </a:cubicBezTo>
                <a:cubicBezTo>
                  <a:pt x="2296822" y="328247"/>
                  <a:pt x="2277291" y="326475"/>
                  <a:pt x="2261653" y="316524"/>
                </a:cubicBezTo>
                <a:cubicBezTo>
                  <a:pt x="2243019" y="304666"/>
                  <a:pt x="2204889" y="259114"/>
                  <a:pt x="2191314" y="237393"/>
                </a:cubicBezTo>
                <a:cubicBezTo>
                  <a:pt x="2183667" y="225158"/>
                  <a:pt x="2169179" y="187019"/>
                  <a:pt x="2156145" y="175847"/>
                </a:cubicBezTo>
                <a:cubicBezTo>
                  <a:pt x="2143170" y="164726"/>
                  <a:pt x="2127186" y="157653"/>
                  <a:pt x="2112184" y="149470"/>
                </a:cubicBezTo>
                <a:cubicBezTo>
                  <a:pt x="2058402" y="120134"/>
                  <a:pt x="2072492" y="126359"/>
                  <a:pt x="2024261" y="114300"/>
                </a:cubicBezTo>
                <a:cubicBezTo>
                  <a:pt x="1964908" y="134086"/>
                  <a:pt x="2035844" y="107062"/>
                  <a:pt x="1953922" y="158262"/>
                </a:cubicBezTo>
                <a:cubicBezTo>
                  <a:pt x="1946063" y="163174"/>
                  <a:pt x="1936337" y="164123"/>
                  <a:pt x="1927545" y="167054"/>
                </a:cubicBezTo>
                <a:cubicBezTo>
                  <a:pt x="1918753" y="149469"/>
                  <a:pt x="1912732" y="130200"/>
                  <a:pt x="1901168" y="114300"/>
                </a:cubicBezTo>
                <a:cubicBezTo>
                  <a:pt x="1876965" y="81021"/>
                  <a:pt x="1860565" y="72578"/>
                  <a:pt x="1830830" y="52754"/>
                </a:cubicBezTo>
                <a:cubicBezTo>
                  <a:pt x="1824968" y="43962"/>
                  <a:pt x="1820717" y="33849"/>
                  <a:pt x="1813245" y="26377"/>
                </a:cubicBezTo>
                <a:cubicBezTo>
                  <a:pt x="1796202" y="9334"/>
                  <a:pt x="1781942" y="7151"/>
                  <a:pt x="1760491" y="0"/>
                </a:cubicBezTo>
                <a:cubicBezTo>
                  <a:pt x="1722391" y="2931"/>
                  <a:pt x="1683388" y="41"/>
                  <a:pt x="1646191" y="8793"/>
                </a:cubicBezTo>
                <a:cubicBezTo>
                  <a:pt x="1631927" y="12149"/>
                  <a:pt x="1619539" y="23246"/>
                  <a:pt x="1611022" y="35170"/>
                </a:cubicBezTo>
                <a:cubicBezTo>
                  <a:pt x="1603998" y="45003"/>
                  <a:pt x="1605550" y="58720"/>
                  <a:pt x="1602230" y="70339"/>
                </a:cubicBezTo>
                <a:cubicBezTo>
                  <a:pt x="1596428" y="90645"/>
                  <a:pt x="1583289" y="123947"/>
                  <a:pt x="1575853" y="140677"/>
                </a:cubicBezTo>
                <a:cubicBezTo>
                  <a:pt x="1570530" y="152654"/>
                  <a:pt x="1564130" y="164124"/>
                  <a:pt x="1558268" y="175847"/>
                </a:cubicBezTo>
                <a:cubicBezTo>
                  <a:pt x="1527484" y="168150"/>
                  <a:pt x="1493062" y="158262"/>
                  <a:pt x="1461553" y="158262"/>
                </a:cubicBezTo>
                <a:cubicBezTo>
                  <a:pt x="1435014" y="158262"/>
                  <a:pt x="1408799" y="164123"/>
                  <a:pt x="1382422" y="167054"/>
                </a:cubicBezTo>
                <a:cubicBezTo>
                  <a:pt x="1370699" y="172916"/>
                  <a:pt x="1359422" y="179771"/>
                  <a:pt x="1347253" y="184639"/>
                </a:cubicBezTo>
                <a:cubicBezTo>
                  <a:pt x="1309734" y="199647"/>
                  <a:pt x="1215425" y="225189"/>
                  <a:pt x="1188991" y="228600"/>
                </a:cubicBezTo>
                <a:cubicBezTo>
                  <a:pt x="1133688" y="235736"/>
                  <a:pt x="1077622" y="234462"/>
                  <a:pt x="1021938" y="237393"/>
                </a:cubicBezTo>
                <a:cubicBezTo>
                  <a:pt x="966292" y="255941"/>
                  <a:pt x="992481" y="241793"/>
                  <a:pt x="934014" y="325316"/>
                </a:cubicBezTo>
                <a:cubicBezTo>
                  <a:pt x="886169" y="393666"/>
                  <a:pt x="867415" y="431127"/>
                  <a:pt x="828507" y="501162"/>
                </a:cubicBezTo>
                <a:cubicBezTo>
                  <a:pt x="819715" y="559777"/>
                  <a:pt x="805716" y="617845"/>
                  <a:pt x="802130" y="677008"/>
                </a:cubicBezTo>
                <a:cubicBezTo>
                  <a:pt x="799818" y="715151"/>
                  <a:pt x="803880" y="753750"/>
                  <a:pt x="810922" y="791308"/>
                </a:cubicBezTo>
                <a:cubicBezTo>
                  <a:pt x="812869" y="801694"/>
                  <a:pt x="836625" y="824450"/>
                  <a:pt x="828507" y="817685"/>
                </a:cubicBezTo>
                <a:cubicBezTo>
                  <a:pt x="693693" y="705342"/>
                  <a:pt x="794726" y="785942"/>
                  <a:pt x="740584" y="720970"/>
                </a:cubicBezTo>
                <a:cubicBezTo>
                  <a:pt x="732624" y="711418"/>
                  <a:pt x="721608" y="704585"/>
                  <a:pt x="714207" y="694593"/>
                </a:cubicBezTo>
                <a:cubicBezTo>
                  <a:pt x="585944" y="521437"/>
                  <a:pt x="602924" y="547219"/>
                  <a:pt x="538361" y="439616"/>
                </a:cubicBezTo>
                <a:cubicBezTo>
                  <a:pt x="506122" y="442547"/>
                  <a:pt x="471227" y="435261"/>
                  <a:pt x="441645" y="448408"/>
                </a:cubicBezTo>
                <a:cubicBezTo>
                  <a:pt x="363564" y="483111"/>
                  <a:pt x="294406" y="535183"/>
                  <a:pt x="221838" y="580293"/>
                </a:cubicBezTo>
                <a:cubicBezTo>
                  <a:pt x="145427" y="627792"/>
                  <a:pt x="135830" y="636006"/>
                  <a:pt x="81161" y="677008"/>
                </a:cubicBezTo>
                <a:cubicBezTo>
                  <a:pt x="96325" y="745249"/>
                  <a:pt x="96534" y="763584"/>
                  <a:pt x="125122" y="826477"/>
                </a:cubicBezTo>
                <a:cubicBezTo>
                  <a:pt x="129495" y="836097"/>
                  <a:pt x="138183" y="843304"/>
                  <a:pt x="142707" y="852854"/>
                </a:cubicBezTo>
                <a:cubicBezTo>
                  <a:pt x="195150" y="963566"/>
                  <a:pt x="190389" y="951937"/>
                  <a:pt x="213045" y="1019908"/>
                </a:cubicBezTo>
                <a:cubicBezTo>
                  <a:pt x="227596" y="1116916"/>
                  <a:pt x="265647" y="1189406"/>
                  <a:pt x="213045" y="1274885"/>
                </a:cubicBezTo>
                <a:cubicBezTo>
                  <a:pt x="203210" y="1290867"/>
                  <a:pt x="181638" y="1296105"/>
                  <a:pt x="169084" y="1310054"/>
                </a:cubicBezTo>
                <a:cubicBezTo>
                  <a:pt x="154946" y="1325763"/>
                  <a:pt x="133914" y="1362808"/>
                  <a:pt x="133914" y="1362808"/>
                </a:cubicBezTo>
                <a:cubicBezTo>
                  <a:pt x="118439" y="1409235"/>
                  <a:pt x="130263" y="1381474"/>
                  <a:pt x="89953" y="1441939"/>
                </a:cubicBezTo>
                <a:lnTo>
                  <a:pt x="89953" y="1441939"/>
                </a:lnTo>
                <a:cubicBezTo>
                  <a:pt x="36903" y="1569258"/>
                  <a:pt x="64894" y="1514367"/>
                  <a:pt x="10822" y="1608993"/>
                </a:cubicBezTo>
                <a:cubicBezTo>
                  <a:pt x="7891" y="1620716"/>
                  <a:pt x="-4900" y="1634263"/>
                  <a:pt x="2030" y="1644162"/>
                </a:cubicBezTo>
                <a:cubicBezTo>
                  <a:pt x="18837" y="1668172"/>
                  <a:pt x="51644" y="1676192"/>
                  <a:pt x="72368" y="1696916"/>
                </a:cubicBezTo>
                <a:cubicBezTo>
                  <a:pt x="103268" y="1727816"/>
                  <a:pt x="119281" y="1754951"/>
                  <a:pt x="160291" y="1767254"/>
                </a:cubicBezTo>
                <a:cubicBezTo>
                  <a:pt x="177366" y="1772377"/>
                  <a:pt x="195460" y="1773116"/>
                  <a:pt x="213045" y="1776047"/>
                </a:cubicBezTo>
                <a:cubicBezTo>
                  <a:pt x="239422" y="1773116"/>
                  <a:pt x="265930" y="1771191"/>
                  <a:pt x="292176" y="1767254"/>
                </a:cubicBezTo>
                <a:cubicBezTo>
                  <a:pt x="324580" y="1762393"/>
                  <a:pt x="356158" y="1751158"/>
                  <a:pt x="388891" y="1749670"/>
                </a:cubicBezTo>
                <a:cubicBezTo>
                  <a:pt x="421229" y="1748200"/>
                  <a:pt x="453368" y="1755531"/>
                  <a:pt x="485607" y="1758462"/>
                </a:cubicBezTo>
                <a:cubicBezTo>
                  <a:pt x="497330" y="1767254"/>
                  <a:pt x="507471" y="1778698"/>
                  <a:pt x="520776" y="1784839"/>
                </a:cubicBezTo>
                <a:cubicBezTo>
                  <a:pt x="579918" y="1812135"/>
                  <a:pt x="591007" y="1807809"/>
                  <a:pt x="643868" y="1820008"/>
                </a:cubicBezTo>
                <a:cubicBezTo>
                  <a:pt x="665399" y="1824977"/>
                  <a:pt x="752332" y="1846660"/>
                  <a:pt x="775753" y="1855177"/>
                </a:cubicBezTo>
                <a:cubicBezTo>
                  <a:pt x="800293" y="1864101"/>
                  <a:pt x="816206" y="1876285"/>
                  <a:pt x="837299" y="1890347"/>
                </a:cubicBezTo>
                <a:cubicBezTo>
                  <a:pt x="857980" y="1869666"/>
                  <a:pt x="884532" y="1845056"/>
                  <a:pt x="898845" y="1820008"/>
                </a:cubicBezTo>
                <a:cubicBezTo>
                  <a:pt x="901753" y="1814919"/>
                  <a:pt x="898845" y="1808285"/>
                  <a:pt x="898845" y="1802424"/>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D84BDFD8-9416-F940-BC16-66A9E3EBD819}"/>
              </a:ext>
            </a:extLst>
          </p:cNvPr>
          <p:cNvSpPr/>
          <p:nvPr/>
        </p:nvSpPr>
        <p:spPr>
          <a:xfrm>
            <a:off x="4923692" y="2303585"/>
            <a:ext cx="2417885" cy="1354399"/>
          </a:xfrm>
          <a:custGeom>
            <a:avLst/>
            <a:gdLst>
              <a:gd name="connsiteX0" fmla="*/ 2233246 w 2417885"/>
              <a:gd name="connsiteY0" fmla="*/ 70338 h 1354399"/>
              <a:gd name="connsiteX1" fmla="*/ 2189285 w 2417885"/>
              <a:gd name="connsiteY1" fmla="*/ 61546 h 1354399"/>
              <a:gd name="connsiteX2" fmla="*/ 2136531 w 2417885"/>
              <a:gd name="connsiteY2" fmla="*/ 26377 h 1354399"/>
              <a:gd name="connsiteX3" fmla="*/ 2110154 w 2417885"/>
              <a:gd name="connsiteY3" fmla="*/ 8792 h 1354399"/>
              <a:gd name="connsiteX4" fmla="*/ 2083777 w 2417885"/>
              <a:gd name="connsiteY4" fmla="*/ 0 h 1354399"/>
              <a:gd name="connsiteX5" fmla="*/ 1995854 w 2417885"/>
              <a:gd name="connsiteY5" fmla="*/ 8792 h 1354399"/>
              <a:gd name="connsiteX6" fmla="*/ 1978270 w 2417885"/>
              <a:gd name="connsiteY6" fmla="*/ 35169 h 1354399"/>
              <a:gd name="connsiteX7" fmla="*/ 1890346 w 2417885"/>
              <a:gd name="connsiteY7" fmla="*/ 43961 h 1354399"/>
              <a:gd name="connsiteX8" fmla="*/ 1837593 w 2417885"/>
              <a:gd name="connsiteY8" fmla="*/ 70338 h 1354399"/>
              <a:gd name="connsiteX9" fmla="*/ 1811216 w 2417885"/>
              <a:gd name="connsiteY9" fmla="*/ 79130 h 1354399"/>
              <a:gd name="connsiteX10" fmla="*/ 1784839 w 2417885"/>
              <a:gd name="connsiteY10" fmla="*/ 96715 h 1354399"/>
              <a:gd name="connsiteX11" fmla="*/ 1732085 w 2417885"/>
              <a:gd name="connsiteY11" fmla="*/ 114300 h 1354399"/>
              <a:gd name="connsiteX12" fmla="*/ 1714500 w 2417885"/>
              <a:gd name="connsiteY12" fmla="*/ 140677 h 1354399"/>
              <a:gd name="connsiteX13" fmla="*/ 1696916 w 2417885"/>
              <a:gd name="connsiteY13" fmla="*/ 193430 h 1354399"/>
              <a:gd name="connsiteX14" fmla="*/ 1688123 w 2417885"/>
              <a:gd name="connsiteY14" fmla="*/ 254977 h 1354399"/>
              <a:gd name="connsiteX15" fmla="*/ 1670539 w 2417885"/>
              <a:gd name="connsiteY15" fmla="*/ 307730 h 1354399"/>
              <a:gd name="connsiteX16" fmla="*/ 1661746 w 2417885"/>
              <a:gd name="connsiteY16" fmla="*/ 334107 h 1354399"/>
              <a:gd name="connsiteX17" fmla="*/ 1600200 w 2417885"/>
              <a:gd name="connsiteY17" fmla="*/ 395653 h 1354399"/>
              <a:gd name="connsiteX18" fmla="*/ 1433146 w 2417885"/>
              <a:gd name="connsiteY18" fmla="*/ 404446 h 1354399"/>
              <a:gd name="connsiteX19" fmla="*/ 1301262 w 2417885"/>
              <a:gd name="connsiteY19" fmla="*/ 430823 h 1354399"/>
              <a:gd name="connsiteX20" fmla="*/ 1274885 w 2417885"/>
              <a:gd name="connsiteY20" fmla="*/ 439615 h 1354399"/>
              <a:gd name="connsiteX21" fmla="*/ 1239716 w 2417885"/>
              <a:gd name="connsiteY21" fmla="*/ 492369 h 1354399"/>
              <a:gd name="connsiteX22" fmla="*/ 1222131 w 2417885"/>
              <a:gd name="connsiteY22" fmla="*/ 518746 h 1354399"/>
              <a:gd name="connsiteX23" fmla="*/ 1222131 w 2417885"/>
              <a:gd name="connsiteY23" fmla="*/ 703384 h 1354399"/>
              <a:gd name="connsiteX24" fmla="*/ 1213339 w 2417885"/>
              <a:gd name="connsiteY24" fmla="*/ 782515 h 1354399"/>
              <a:gd name="connsiteX25" fmla="*/ 1160585 w 2417885"/>
              <a:gd name="connsiteY25" fmla="*/ 729761 h 1354399"/>
              <a:gd name="connsiteX26" fmla="*/ 1081454 w 2417885"/>
              <a:gd name="connsiteY26" fmla="*/ 641838 h 1354399"/>
              <a:gd name="connsiteX27" fmla="*/ 1028700 w 2417885"/>
              <a:gd name="connsiteY27" fmla="*/ 606669 h 1354399"/>
              <a:gd name="connsiteX28" fmla="*/ 1002323 w 2417885"/>
              <a:gd name="connsiteY28" fmla="*/ 597877 h 1354399"/>
              <a:gd name="connsiteX29" fmla="*/ 835270 w 2417885"/>
              <a:gd name="connsiteY29" fmla="*/ 606669 h 1354399"/>
              <a:gd name="connsiteX30" fmla="*/ 756139 w 2417885"/>
              <a:gd name="connsiteY30" fmla="*/ 615461 h 1354399"/>
              <a:gd name="connsiteX31" fmla="*/ 465993 w 2417885"/>
              <a:gd name="connsiteY31" fmla="*/ 606669 h 1354399"/>
              <a:gd name="connsiteX32" fmla="*/ 457200 w 2417885"/>
              <a:gd name="connsiteY32" fmla="*/ 580292 h 1354399"/>
              <a:gd name="connsiteX33" fmla="*/ 386862 w 2417885"/>
              <a:gd name="connsiteY33" fmla="*/ 597877 h 1354399"/>
              <a:gd name="connsiteX34" fmla="*/ 307731 w 2417885"/>
              <a:gd name="connsiteY34" fmla="*/ 659423 h 1354399"/>
              <a:gd name="connsiteX35" fmla="*/ 281354 w 2417885"/>
              <a:gd name="connsiteY35" fmla="*/ 677007 h 1354399"/>
              <a:gd name="connsiteX36" fmla="*/ 254977 w 2417885"/>
              <a:gd name="connsiteY36" fmla="*/ 703384 h 1354399"/>
              <a:gd name="connsiteX37" fmla="*/ 202223 w 2417885"/>
              <a:gd name="connsiteY37" fmla="*/ 738553 h 1354399"/>
              <a:gd name="connsiteX38" fmla="*/ 184639 w 2417885"/>
              <a:gd name="connsiteY38" fmla="*/ 764930 h 1354399"/>
              <a:gd name="connsiteX39" fmla="*/ 175846 w 2417885"/>
              <a:gd name="connsiteY39" fmla="*/ 791307 h 1354399"/>
              <a:gd name="connsiteX40" fmla="*/ 140677 w 2417885"/>
              <a:gd name="connsiteY40" fmla="*/ 844061 h 1354399"/>
              <a:gd name="connsiteX41" fmla="*/ 123093 w 2417885"/>
              <a:gd name="connsiteY41" fmla="*/ 870438 h 1354399"/>
              <a:gd name="connsiteX42" fmla="*/ 105508 w 2417885"/>
              <a:gd name="connsiteY42" fmla="*/ 896815 h 1354399"/>
              <a:gd name="connsiteX43" fmla="*/ 79131 w 2417885"/>
              <a:gd name="connsiteY43" fmla="*/ 923192 h 1354399"/>
              <a:gd name="connsiteX44" fmla="*/ 35170 w 2417885"/>
              <a:gd name="connsiteY44" fmla="*/ 967153 h 1354399"/>
              <a:gd name="connsiteX45" fmla="*/ 8793 w 2417885"/>
              <a:gd name="connsiteY45" fmla="*/ 1019907 h 1354399"/>
              <a:gd name="connsiteX46" fmla="*/ 0 w 2417885"/>
              <a:gd name="connsiteY46" fmla="*/ 1046284 h 1354399"/>
              <a:gd name="connsiteX47" fmla="*/ 8793 w 2417885"/>
              <a:gd name="connsiteY47" fmla="*/ 1072661 h 1354399"/>
              <a:gd name="connsiteX48" fmla="*/ 87923 w 2417885"/>
              <a:gd name="connsiteY48" fmla="*/ 1107830 h 1354399"/>
              <a:gd name="connsiteX49" fmla="*/ 140677 w 2417885"/>
              <a:gd name="connsiteY49" fmla="*/ 1125415 h 1354399"/>
              <a:gd name="connsiteX50" fmla="*/ 184639 w 2417885"/>
              <a:gd name="connsiteY50" fmla="*/ 1134207 h 1354399"/>
              <a:gd name="connsiteX51" fmla="*/ 219808 w 2417885"/>
              <a:gd name="connsiteY51" fmla="*/ 1143000 h 1354399"/>
              <a:gd name="connsiteX52" fmla="*/ 272562 w 2417885"/>
              <a:gd name="connsiteY52" fmla="*/ 1160584 h 1354399"/>
              <a:gd name="connsiteX53" fmla="*/ 316523 w 2417885"/>
              <a:gd name="connsiteY53" fmla="*/ 1204546 h 1354399"/>
              <a:gd name="connsiteX54" fmla="*/ 395654 w 2417885"/>
              <a:gd name="connsiteY54" fmla="*/ 1239715 h 1354399"/>
              <a:gd name="connsiteX55" fmla="*/ 773723 w 2417885"/>
              <a:gd name="connsiteY55" fmla="*/ 1248507 h 1354399"/>
              <a:gd name="connsiteX56" fmla="*/ 826477 w 2417885"/>
              <a:gd name="connsiteY56" fmla="*/ 1257300 h 1354399"/>
              <a:gd name="connsiteX57" fmla="*/ 1063870 w 2417885"/>
              <a:gd name="connsiteY57" fmla="*/ 1239715 h 1354399"/>
              <a:gd name="connsiteX58" fmla="*/ 1116623 w 2417885"/>
              <a:gd name="connsiteY58" fmla="*/ 1204546 h 1354399"/>
              <a:gd name="connsiteX59" fmla="*/ 1143000 w 2417885"/>
              <a:gd name="connsiteY59" fmla="*/ 1186961 h 1354399"/>
              <a:gd name="connsiteX60" fmla="*/ 1160585 w 2417885"/>
              <a:gd name="connsiteY60" fmla="*/ 1160584 h 1354399"/>
              <a:gd name="connsiteX61" fmla="*/ 1186962 w 2417885"/>
              <a:gd name="connsiteY61" fmla="*/ 1151792 h 1354399"/>
              <a:gd name="connsiteX62" fmla="*/ 1257300 w 2417885"/>
              <a:gd name="connsiteY62" fmla="*/ 1143000 h 1354399"/>
              <a:gd name="connsiteX63" fmla="*/ 1354016 w 2417885"/>
              <a:gd name="connsiteY63" fmla="*/ 1151792 h 1354399"/>
              <a:gd name="connsiteX64" fmla="*/ 1380393 w 2417885"/>
              <a:gd name="connsiteY64" fmla="*/ 1178169 h 1354399"/>
              <a:gd name="connsiteX65" fmla="*/ 1406770 w 2417885"/>
              <a:gd name="connsiteY65" fmla="*/ 1195753 h 1354399"/>
              <a:gd name="connsiteX66" fmla="*/ 1477108 w 2417885"/>
              <a:gd name="connsiteY66" fmla="*/ 1257300 h 1354399"/>
              <a:gd name="connsiteX67" fmla="*/ 1529862 w 2417885"/>
              <a:gd name="connsiteY67" fmla="*/ 1292469 h 1354399"/>
              <a:gd name="connsiteX68" fmla="*/ 1556239 w 2417885"/>
              <a:gd name="connsiteY68" fmla="*/ 1310053 h 1354399"/>
              <a:gd name="connsiteX69" fmla="*/ 1582616 w 2417885"/>
              <a:gd name="connsiteY69" fmla="*/ 1318846 h 1354399"/>
              <a:gd name="connsiteX70" fmla="*/ 1608993 w 2417885"/>
              <a:gd name="connsiteY70" fmla="*/ 1345223 h 1354399"/>
              <a:gd name="connsiteX71" fmla="*/ 1705708 w 2417885"/>
              <a:gd name="connsiteY71" fmla="*/ 1345223 h 1354399"/>
              <a:gd name="connsiteX72" fmla="*/ 1732085 w 2417885"/>
              <a:gd name="connsiteY72" fmla="*/ 1336430 h 1354399"/>
              <a:gd name="connsiteX73" fmla="*/ 1802423 w 2417885"/>
              <a:gd name="connsiteY73" fmla="*/ 1292469 h 1354399"/>
              <a:gd name="connsiteX74" fmla="*/ 1828800 w 2417885"/>
              <a:gd name="connsiteY74" fmla="*/ 1274884 h 1354399"/>
              <a:gd name="connsiteX75" fmla="*/ 1855177 w 2417885"/>
              <a:gd name="connsiteY75" fmla="*/ 1266092 h 1354399"/>
              <a:gd name="connsiteX76" fmla="*/ 1890346 w 2417885"/>
              <a:gd name="connsiteY76" fmla="*/ 1248507 h 1354399"/>
              <a:gd name="connsiteX77" fmla="*/ 1987062 w 2417885"/>
              <a:gd name="connsiteY77" fmla="*/ 1230923 h 1354399"/>
              <a:gd name="connsiteX78" fmla="*/ 2083777 w 2417885"/>
              <a:gd name="connsiteY78" fmla="*/ 1213338 h 1354399"/>
              <a:gd name="connsiteX79" fmla="*/ 2259623 w 2417885"/>
              <a:gd name="connsiteY79" fmla="*/ 1222130 h 1354399"/>
              <a:gd name="connsiteX80" fmla="*/ 2286000 w 2417885"/>
              <a:gd name="connsiteY80" fmla="*/ 1230923 h 1354399"/>
              <a:gd name="connsiteX81" fmla="*/ 2347546 w 2417885"/>
              <a:gd name="connsiteY81" fmla="*/ 1266092 h 1354399"/>
              <a:gd name="connsiteX82" fmla="*/ 2400300 w 2417885"/>
              <a:gd name="connsiteY82" fmla="*/ 1283677 h 1354399"/>
              <a:gd name="connsiteX83" fmla="*/ 2417885 w 2417885"/>
              <a:gd name="connsiteY83" fmla="*/ 1222130 h 1354399"/>
              <a:gd name="connsiteX84" fmla="*/ 2409093 w 2417885"/>
              <a:gd name="connsiteY84" fmla="*/ 984738 h 1354399"/>
              <a:gd name="connsiteX85" fmla="*/ 2400300 w 2417885"/>
              <a:gd name="connsiteY85" fmla="*/ 940777 h 1354399"/>
              <a:gd name="connsiteX86" fmla="*/ 2391508 w 2417885"/>
              <a:gd name="connsiteY86" fmla="*/ 888023 h 1354399"/>
              <a:gd name="connsiteX87" fmla="*/ 2382716 w 2417885"/>
              <a:gd name="connsiteY87" fmla="*/ 852853 h 1354399"/>
              <a:gd name="connsiteX88" fmla="*/ 2356339 w 2417885"/>
              <a:gd name="connsiteY88" fmla="*/ 729761 h 1354399"/>
              <a:gd name="connsiteX89" fmla="*/ 2329962 w 2417885"/>
              <a:gd name="connsiteY89" fmla="*/ 677007 h 1354399"/>
              <a:gd name="connsiteX90" fmla="*/ 2277208 w 2417885"/>
              <a:gd name="connsiteY90" fmla="*/ 633046 h 1354399"/>
              <a:gd name="connsiteX91" fmla="*/ 2233246 w 2417885"/>
              <a:gd name="connsiteY91" fmla="*/ 553915 h 1354399"/>
              <a:gd name="connsiteX92" fmla="*/ 2242039 w 2417885"/>
              <a:gd name="connsiteY92" fmla="*/ 413238 h 1354399"/>
              <a:gd name="connsiteX93" fmla="*/ 2250831 w 2417885"/>
              <a:gd name="connsiteY93" fmla="*/ 378069 h 1354399"/>
              <a:gd name="connsiteX94" fmla="*/ 2259623 w 2417885"/>
              <a:gd name="connsiteY94" fmla="*/ 325315 h 1354399"/>
              <a:gd name="connsiteX95" fmla="*/ 2250831 w 2417885"/>
              <a:gd name="connsiteY95" fmla="*/ 167053 h 1354399"/>
              <a:gd name="connsiteX96" fmla="*/ 2233246 w 2417885"/>
              <a:gd name="connsiteY96" fmla="*/ 114300 h 1354399"/>
              <a:gd name="connsiteX97" fmla="*/ 2233246 w 2417885"/>
              <a:gd name="connsiteY97" fmla="*/ 70338 h 135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417885" h="1354399">
                <a:moveTo>
                  <a:pt x="2233246" y="70338"/>
                </a:moveTo>
                <a:cubicBezTo>
                  <a:pt x="2218592" y="67407"/>
                  <a:pt x="2202889" y="67730"/>
                  <a:pt x="2189285" y="61546"/>
                </a:cubicBezTo>
                <a:cubicBezTo>
                  <a:pt x="2170045" y="52801"/>
                  <a:pt x="2154116" y="38100"/>
                  <a:pt x="2136531" y="26377"/>
                </a:cubicBezTo>
                <a:cubicBezTo>
                  <a:pt x="2127739" y="20515"/>
                  <a:pt x="2120179" y="12134"/>
                  <a:pt x="2110154" y="8792"/>
                </a:cubicBezTo>
                <a:lnTo>
                  <a:pt x="2083777" y="0"/>
                </a:lnTo>
                <a:cubicBezTo>
                  <a:pt x="2054469" y="2931"/>
                  <a:pt x="2023796" y="-522"/>
                  <a:pt x="1995854" y="8792"/>
                </a:cubicBezTo>
                <a:cubicBezTo>
                  <a:pt x="1985829" y="12134"/>
                  <a:pt x="1988295" y="31827"/>
                  <a:pt x="1978270" y="35169"/>
                </a:cubicBezTo>
                <a:cubicBezTo>
                  <a:pt x="1950327" y="44483"/>
                  <a:pt x="1919654" y="41030"/>
                  <a:pt x="1890346" y="43961"/>
                </a:cubicBezTo>
                <a:cubicBezTo>
                  <a:pt x="1824047" y="66061"/>
                  <a:pt x="1905772" y="36249"/>
                  <a:pt x="1837593" y="70338"/>
                </a:cubicBezTo>
                <a:cubicBezTo>
                  <a:pt x="1829304" y="74483"/>
                  <a:pt x="1820008" y="76199"/>
                  <a:pt x="1811216" y="79130"/>
                </a:cubicBezTo>
                <a:cubicBezTo>
                  <a:pt x="1802424" y="84992"/>
                  <a:pt x="1794495" y="92423"/>
                  <a:pt x="1784839" y="96715"/>
                </a:cubicBezTo>
                <a:cubicBezTo>
                  <a:pt x="1767901" y="104243"/>
                  <a:pt x="1732085" y="114300"/>
                  <a:pt x="1732085" y="114300"/>
                </a:cubicBezTo>
                <a:cubicBezTo>
                  <a:pt x="1726223" y="123092"/>
                  <a:pt x="1718792" y="131021"/>
                  <a:pt x="1714500" y="140677"/>
                </a:cubicBezTo>
                <a:cubicBezTo>
                  <a:pt x="1706972" y="157615"/>
                  <a:pt x="1696916" y="193430"/>
                  <a:pt x="1696916" y="193430"/>
                </a:cubicBezTo>
                <a:cubicBezTo>
                  <a:pt x="1693985" y="213946"/>
                  <a:pt x="1692783" y="234784"/>
                  <a:pt x="1688123" y="254977"/>
                </a:cubicBezTo>
                <a:cubicBezTo>
                  <a:pt x="1683955" y="273038"/>
                  <a:pt x="1676400" y="290146"/>
                  <a:pt x="1670539" y="307730"/>
                </a:cubicBezTo>
                <a:lnTo>
                  <a:pt x="1661746" y="334107"/>
                </a:lnTo>
                <a:cubicBezTo>
                  <a:pt x="1651794" y="363962"/>
                  <a:pt x="1648070" y="393133"/>
                  <a:pt x="1600200" y="395653"/>
                </a:cubicBezTo>
                <a:lnTo>
                  <a:pt x="1433146" y="404446"/>
                </a:lnTo>
                <a:cubicBezTo>
                  <a:pt x="1388950" y="411812"/>
                  <a:pt x="1344438" y="418487"/>
                  <a:pt x="1301262" y="430823"/>
                </a:cubicBezTo>
                <a:cubicBezTo>
                  <a:pt x="1292351" y="433369"/>
                  <a:pt x="1283677" y="436684"/>
                  <a:pt x="1274885" y="439615"/>
                </a:cubicBezTo>
                <a:lnTo>
                  <a:pt x="1239716" y="492369"/>
                </a:lnTo>
                <a:lnTo>
                  <a:pt x="1222131" y="518746"/>
                </a:lnTo>
                <a:cubicBezTo>
                  <a:pt x="1197779" y="591805"/>
                  <a:pt x="1206285" y="555490"/>
                  <a:pt x="1222131" y="703384"/>
                </a:cubicBezTo>
                <a:cubicBezTo>
                  <a:pt x="1232191" y="797281"/>
                  <a:pt x="1270967" y="801724"/>
                  <a:pt x="1213339" y="782515"/>
                </a:cubicBezTo>
                <a:cubicBezTo>
                  <a:pt x="1195754" y="764930"/>
                  <a:pt x="1175506" y="749656"/>
                  <a:pt x="1160585" y="729761"/>
                </a:cubicBezTo>
                <a:cubicBezTo>
                  <a:pt x="1137883" y="699492"/>
                  <a:pt x="1113011" y="662876"/>
                  <a:pt x="1081454" y="641838"/>
                </a:cubicBezTo>
                <a:cubicBezTo>
                  <a:pt x="1063869" y="630115"/>
                  <a:pt x="1048750" y="613352"/>
                  <a:pt x="1028700" y="606669"/>
                </a:cubicBezTo>
                <a:lnTo>
                  <a:pt x="1002323" y="597877"/>
                </a:lnTo>
                <a:lnTo>
                  <a:pt x="835270" y="606669"/>
                </a:lnTo>
                <a:cubicBezTo>
                  <a:pt x="808798" y="608560"/>
                  <a:pt x="782678" y="615461"/>
                  <a:pt x="756139" y="615461"/>
                </a:cubicBezTo>
                <a:cubicBezTo>
                  <a:pt x="659379" y="615461"/>
                  <a:pt x="562708" y="609600"/>
                  <a:pt x="465993" y="606669"/>
                </a:cubicBezTo>
                <a:cubicBezTo>
                  <a:pt x="463062" y="597877"/>
                  <a:pt x="465992" y="583223"/>
                  <a:pt x="457200" y="580292"/>
                </a:cubicBezTo>
                <a:cubicBezTo>
                  <a:pt x="452326" y="578667"/>
                  <a:pt x="397538" y="591946"/>
                  <a:pt x="386862" y="597877"/>
                </a:cubicBezTo>
                <a:cubicBezTo>
                  <a:pt x="306856" y="642325"/>
                  <a:pt x="358999" y="616701"/>
                  <a:pt x="307731" y="659423"/>
                </a:cubicBezTo>
                <a:cubicBezTo>
                  <a:pt x="299613" y="666188"/>
                  <a:pt x="289472" y="670242"/>
                  <a:pt x="281354" y="677007"/>
                </a:cubicBezTo>
                <a:cubicBezTo>
                  <a:pt x="271802" y="684967"/>
                  <a:pt x="264792" y="695750"/>
                  <a:pt x="254977" y="703384"/>
                </a:cubicBezTo>
                <a:cubicBezTo>
                  <a:pt x="238295" y="716359"/>
                  <a:pt x="202223" y="738553"/>
                  <a:pt x="202223" y="738553"/>
                </a:cubicBezTo>
                <a:cubicBezTo>
                  <a:pt x="196362" y="747345"/>
                  <a:pt x="189365" y="755479"/>
                  <a:pt x="184639" y="764930"/>
                </a:cubicBezTo>
                <a:cubicBezTo>
                  <a:pt x="180494" y="773220"/>
                  <a:pt x="180347" y="783205"/>
                  <a:pt x="175846" y="791307"/>
                </a:cubicBezTo>
                <a:cubicBezTo>
                  <a:pt x="165582" y="809781"/>
                  <a:pt x="152400" y="826476"/>
                  <a:pt x="140677" y="844061"/>
                </a:cubicBezTo>
                <a:lnTo>
                  <a:pt x="123093" y="870438"/>
                </a:lnTo>
                <a:cubicBezTo>
                  <a:pt x="117231" y="879230"/>
                  <a:pt x="112980" y="889343"/>
                  <a:pt x="105508" y="896815"/>
                </a:cubicBezTo>
                <a:cubicBezTo>
                  <a:pt x="96716" y="905607"/>
                  <a:pt x="87091" y="913640"/>
                  <a:pt x="79131" y="923192"/>
                </a:cubicBezTo>
                <a:cubicBezTo>
                  <a:pt x="42497" y="967153"/>
                  <a:pt x="83526" y="934916"/>
                  <a:pt x="35170" y="967153"/>
                </a:cubicBezTo>
                <a:cubicBezTo>
                  <a:pt x="13068" y="1033453"/>
                  <a:pt x="42882" y="951730"/>
                  <a:pt x="8793" y="1019907"/>
                </a:cubicBezTo>
                <a:cubicBezTo>
                  <a:pt x="4648" y="1028197"/>
                  <a:pt x="2931" y="1037492"/>
                  <a:pt x="0" y="1046284"/>
                </a:cubicBezTo>
                <a:cubicBezTo>
                  <a:pt x="2931" y="1055076"/>
                  <a:pt x="3003" y="1065424"/>
                  <a:pt x="8793" y="1072661"/>
                </a:cubicBezTo>
                <a:cubicBezTo>
                  <a:pt x="23994" y="1091662"/>
                  <a:pt x="71801" y="1102456"/>
                  <a:pt x="87923" y="1107830"/>
                </a:cubicBezTo>
                <a:lnTo>
                  <a:pt x="140677" y="1125415"/>
                </a:lnTo>
                <a:cubicBezTo>
                  <a:pt x="155331" y="1128346"/>
                  <a:pt x="170051" y="1130965"/>
                  <a:pt x="184639" y="1134207"/>
                </a:cubicBezTo>
                <a:cubicBezTo>
                  <a:pt x="196435" y="1136828"/>
                  <a:pt x="208234" y="1139528"/>
                  <a:pt x="219808" y="1143000"/>
                </a:cubicBezTo>
                <a:cubicBezTo>
                  <a:pt x="237562" y="1148326"/>
                  <a:pt x="272562" y="1160584"/>
                  <a:pt x="272562" y="1160584"/>
                </a:cubicBezTo>
                <a:cubicBezTo>
                  <a:pt x="342905" y="1207480"/>
                  <a:pt x="257904" y="1145927"/>
                  <a:pt x="316523" y="1204546"/>
                </a:cubicBezTo>
                <a:cubicBezTo>
                  <a:pt x="332695" y="1220718"/>
                  <a:pt x="377830" y="1239301"/>
                  <a:pt x="395654" y="1239715"/>
                </a:cubicBezTo>
                <a:lnTo>
                  <a:pt x="773723" y="1248507"/>
                </a:lnTo>
                <a:cubicBezTo>
                  <a:pt x="791308" y="1251438"/>
                  <a:pt x="808650" y="1257300"/>
                  <a:pt x="826477" y="1257300"/>
                </a:cubicBezTo>
                <a:cubicBezTo>
                  <a:pt x="1019215" y="1257300"/>
                  <a:pt x="974331" y="1269560"/>
                  <a:pt x="1063870" y="1239715"/>
                </a:cubicBezTo>
                <a:lnTo>
                  <a:pt x="1116623" y="1204546"/>
                </a:lnTo>
                <a:lnTo>
                  <a:pt x="1143000" y="1186961"/>
                </a:lnTo>
                <a:cubicBezTo>
                  <a:pt x="1148862" y="1178169"/>
                  <a:pt x="1152333" y="1167185"/>
                  <a:pt x="1160585" y="1160584"/>
                </a:cubicBezTo>
                <a:cubicBezTo>
                  <a:pt x="1167822" y="1154794"/>
                  <a:pt x="1177844" y="1153450"/>
                  <a:pt x="1186962" y="1151792"/>
                </a:cubicBezTo>
                <a:cubicBezTo>
                  <a:pt x="1210209" y="1147565"/>
                  <a:pt x="1233854" y="1145931"/>
                  <a:pt x="1257300" y="1143000"/>
                </a:cubicBezTo>
                <a:cubicBezTo>
                  <a:pt x="1289539" y="1145931"/>
                  <a:pt x="1322890" y="1142899"/>
                  <a:pt x="1354016" y="1151792"/>
                </a:cubicBezTo>
                <a:cubicBezTo>
                  <a:pt x="1365972" y="1155208"/>
                  <a:pt x="1370841" y="1170209"/>
                  <a:pt x="1380393" y="1178169"/>
                </a:cubicBezTo>
                <a:cubicBezTo>
                  <a:pt x="1388511" y="1184934"/>
                  <a:pt x="1397978" y="1189892"/>
                  <a:pt x="1406770" y="1195753"/>
                </a:cubicBezTo>
                <a:cubicBezTo>
                  <a:pt x="1436076" y="1239714"/>
                  <a:pt x="1415563" y="1216270"/>
                  <a:pt x="1477108" y="1257300"/>
                </a:cubicBezTo>
                <a:lnTo>
                  <a:pt x="1529862" y="1292469"/>
                </a:lnTo>
                <a:cubicBezTo>
                  <a:pt x="1538654" y="1298330"/>
                  <a:pt x="1546214" y="1306711"/>
                  <a:pt x="1556239" y="1310053"/>
                </a:cubicBezTo>
                <a:lnTo>
                  <a:pt x="1582616" y="1318846"/>
                </a:lnTo>
                <a:cubicBezTo>
                  <a:pt x="1591408" y="1327638"/>
                  <a:pt x="1598647" y="1338326"/>
                  <a:pt x="1608993" y="1345223"/>
                </a:cubicBezTo>
                <a:cubicBezTo>
                  <a:pt x="1637241" y="1364055"/>
                  <a:pt x="1678553" y="1348617"/>
                  <a:pt x="1705708" y="1345223"/>
                </a:cubicBezTo>
                <a:cubicBezTo>
                  <a:pt x="1714500" y="1342292"/>
                  <a:pt x="1723949" y="1340868"/>
                  <a:pt x="1732085" y="1336430"/>
                </a:cubicBezTo>
                <a:cubicBezTo>
                  <a:pt x="1756358" y="1323190"/>
                  <a:pt x="1779418" y="1307806"/>
                  <a:pt x="1802423" y="1292469"/>
                </a:cubicBezTo>
                <a:cubicBezTo>
                  <a:pt x="1811215" y="1286607"/>
                  <a:pt x="1819348" y="1279610"/>
                  <a:pt x="1828800" y="1274884"/>
                </a:cubicBezTo>
                <a:cubicBezTo>
                  <a:pt x="1837089" y="1270739"/>
                  <a:pt x="1846658" y="1269743"/>
                  <a:pt x="1855177" y="1266092"/>
                </a:cubicBezTo>
                <a:cubicBezTo>
                  <a:pt x="1867224" y="1260929"/>
                  <a:pt x="1878299" y="1253670"/>
                  <a:pt x="1890346" y="1248507"/>
                </a:cubicBezTo>
                <a:cubicBezTo>
                  <a:pt x="1924278" y="1233964"/>
                  <a:pt x="1945415" y="1236476"/>
                  <a:pt x="1987062" y="1230923"/>
                </a:cubicBezTo>
                <a:cubicBezTo>
                  <a:pt x="2054563" y="1221923"/>
                  <a:pt x="2032006" y="1226280"/>
                  <a:pt x="2083777" y="1213338"/>
                </a:cubicBezTo>
                <a:cubicBezTo>
                  <a:pt x="2142392" y="1216269"/>
                  <a:pt x="2201155" y="1217046"/>
                  <a:pt x="2259623" y="1222130"/>
                </a:cubicBezTo>
                <a:cubicBezTo>
                  <a:pt x="2268856" y="1222933"/>
                  <a:pt x="2277710" y="1226778"/>
                  <a:pt x="2286000" y="1230923"/>
                </a:cubicBezTo>
                <a:cubicBezTo>
                  <a:pt x="2349438" y="1262642"/>
                  <a:pt x="2270484" y="1235267"/>
                  <a:pt x="2347546" y="1266092"/>
                </a:cubicBezTo>
                <a:cubicBezTo>
                  <a:pt x="2364756" y="1272976"/>
                  <a:pt x="2400300" y="1283677"/>
                  <a:pt x="2400300" y="1283677"/>
                </a:cubicBezTo>
                <a:cubicBezTo>
                  <a:pt x="2404448" y="1271235"/>
                  <a:pt x="2417885" y="1233175"/>
                  <a:pt x="2417885" y="1222130"/>
                </a:cubicBezTo>
                <a:cubicBezTo>
                  <a:pt x="2417885" y="1142945"/>
                  <a:pt x="2414033" y="1063769"/>
                  <a:pt x="2409093" y="984738"/>
                </a:cubicBezTo>
                <a:cubicBezTo>
                  <a:pt x="2408161" y="969823"/>
                  <a:pt x="2402973" y="955480"/>
                  <a:pt x="2400300" y="940777"/>
                </a:cubicBezTo>
                <a:cubicBezTo>
                  <a:pt x="2397111" y="923237"/>
                  <a:pt x="2395004" y="905504"/>
                  <a:pt x="2391508" y="888023"/>
                </a:cubicBezTo>
                <a:cubicBezTo>
                  <a:pt x="2389138" y="876174"/>
                  <a:pt x="2385086" y="864702"/>
                  <a:pt x="2382716" y="852853"/>
                </a:cubicBezTo>
                <a:cubicBezTo>
                  <a:pt x="2371652" y="797534"/>
                  <a:pt x="2375938" y="788555"/>
                  <a:pt x="2356339" y="729761"/>
                </a:cubicBezTo>
                <a:cubicBezTo>
                  <a:pt x="2347527" y="703327"/>
                  <a:pt x="2348898" y="699731"/>
                  <a:pt x="2329962" y="677007"/>
                </a:cubicBezTo>
                <a:cubicBezTo>
                  <a:pt x="2308807" y="651620"/>
                  <a:pt x="2303144" y="650336"/>
                  <a:pt x="2277208" y="633046"/>
                </a:cubicBezTo>
                <a:cubicBezTo>
                  <a:pt x="2236898" y="572581"/>
                  <a:pt x="2248723" y="600341"/>
                  <a:pt x="2233246" y="553915"/>
                </a:cubicBezTo>
                <a:cubicBezTo>
                  <a:pt x="2236177" y="507023"/>
                  <a:pt x="2237364" y="459989"/>
                  <a:pt x="2242039" y="413238"/>
                </a:cubicBezTo>
                <a:cubicBezTo>
                  <a:pt x="2243241" y="401214"/>
                  <a:pt x="2248461" y="389918"/>
                  <a:pt x="2250831" y="378069"/>
                </a:cubicBezTo>
                <a:cubicBezTo>
                  <a:pt x="2254327" y="360588"/>
                  <a:pt x="2256692" y="342900"/>
                  <a:pt x="2259623" y="325315"/>
                </a:cubicBezTo>
                <a:cubicBezTo>
                  <a:pt x="2256692" y="272561"/>
                  <a:pt x="2257384" y="219480"/>
                  <a:pt x="2250831" y="167053"/>
                </a:cubicBezTo>
                <a:cubicBezTo>
                  <a:pt x="2248532" y="148661"/>
                  <a:pt x="2246352" y="127407"/>
                  <a:pt x="2233246" y="114300"/>
                </a:cubicBezTo>
                <a:lnTo>
                  <a:pt x="2233246" y="7033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611B5C60-5630-EF49-88E5-47AF652091E6}"/>
              </a:ext>
            </a:extLst>
          </p:cNvPr>
          <p:cNvSpPr/>
          <p:nvPr/>
        </p:nvSpPr>
        <p:spPr>
          <a:xfrm>
            <a:off x="4519246" y="3393831"/>
            <a:ext cx="2010461" cy="754932"/>
          </a:xfrm>
          <a:custGeom>
            <a:avLst/>
            <a:gdLst>
              <a:gd name="connsiteX0" fmla="*/ 175846 w 2010461"/>
              <a:gd name="connsiteY0" fmla="*/ 228600 h 694290"/>
              <a:gd name="connsiteX1" fmla="*/ 175846 w 2010461"/>
              <a:gd name="connsiteY1" fmla="*/ 114300 h 694290"/>
              <a:gd name="connsiteX2" fmla="*/ 193431 w 2010461"/>
              <a:gd name="connsiteY2" fmla="*/ 87923 h 694290"/>
              <a:gd name="connsiteX3" fmla="*/ 211016 w 2010461"/>
              <a:gd name="connsiteY3" fmla="*/ 35169 h 694290"/>
              <a:gd name="connsiteX4" fmla="*/ 219808 w 2010461"/>
              <a:gd name="connsiteY4" fmla="*/ 8792 h 694290"/>
              <a:gd name="connsiteX5" fmla="*/ 246185 w 2010461"/>
              <a:gd name="connsiteY5" fmla="*/ 0 h 694290"/>
              <a:gd name="connsiteX6" fmla="*/ 272562 w 2010461"/>
              <a:gd name="connsiteY6" fmla="*/ 8792 h 694290"/>
              <a:gd name="connsiteX7" fmla="*/ 298939 w 2010461"/>
              <a:gd name="connsiteY7" fmla="*/ 26377 h 694290"/>
              <a:gd name="connsiteX8" fmla="*/ 351692 w 2010461"/>
              <a:gd name="connsiteY8" fmla="*/ 43961 h 694290"/>
              <a:gd name="connsiteX9" fmla="*/ 378069 w 2010461"/>
              <a:gd name="connsiteY9" fmla="*/ 52754 h 694290"/>
              <a:gd name="connsiteX10" fmla="*/ 404446 w 2010461"/>
              <a:gd name="connsiteY10" fmla="*/ 105507 h 694290"/>
              <a:gd name="connsiteX11" fmla="*/ 430823 w 2010461"/>
              <a:gd name="connsiteY11" fmla="*/ 114300 h 694290"/>
              <a:gd name="connsiteX12" fmla="*/ 501162 w 2010461"/>
              <a:gd name="connsiteY12" fmla="*/ 131884 h 694290"/>
              <a:gd name="connsiteX13" fmla="*/ 518746 w 2010461"/>
              <a:gd name="connsiteY13" fmla="*/ 158261 h 694290"/>
              <a:gd name="connsiteX14" fmla="*/ 545123 w 2010461"/>
              <a:gd name="connsiteY14" fmla="*/ 167054 h 694290"/>
              <a:gd name="connsiteX15" fmla="*/ 553916 w 2010461"/>
              <a:gd name="connsiteY15" fmla="*/ 193431 h 694290"/>
              <a:gd name="connsiteX16" fmla="*/ 571500 w 2010461"/>
              <a:gd name="connsiteY16" fmla="*/ 219807 h 694290"/>
              <a:gd name="connsiteX17" fmla="*/ 650631 w 2010461"/>
              <a:gd name="connsiteY17" fmla="*/ 254977 h 694290"/>
              <a:gd name="connsiteX18" fmla="*/ 685800 w 2010461"/>
              <a:gd name="connsiteY18" fmla="*/ 272561 h 694290"/>
              <a:gd name="connsiteX19" fmla="*/ 756139 w 2010461"/>
              <a:gd name="connsiteY19" fmla="*/ 290146 h 694290"/>
              <a:gd name="connsiteX20" fmla="*/ 782516 w 2010461"/>
              <a:gd name="connsiteY20" fmla="*/ 298938 h 694290"/>
              <a:gd name="connsiteX21" fmla="*/ 905608 w 2010461"/>
              <a:gd name="connsiteY21" fmla="*/ 290146 h 694290"/>
              <a:gd name="connsiteX22" fmla="*/ 940777 w 2010461"/>
              <a:gd name="connsiteY22" fmla="*/ 281354 h 694290"/>
              <a:gd name="connsiteX23" fmla="*/ 1310054 w 2010461"/>
              <a:gd name="connsiteY23" fmla="*/ 290146 h 694290"/>
              <a:gd name="connsiteX24" fmla="*/ 1371600 w 2010461"/>
              <a:gd name="connsiteY24" fmla="*/ 298938 h 694290"/>
              <a:gd name="connsiteX25" fmla="*/ 1441939 w 2010461"/>
              <a:gd name="connsiteY25" fmla="*/ 307731 h 694290"/>
              <a:gd name="connsiteX26" fmla="*/ 1477108 w 2010461"/>
              <a:gd name="connsiteY26" fmla="*/ 316523 h 694290"/>
              <a:gd name="connsiteX27" fmla="*/ 1670539 w 2010461"/>
              <a:gd name="connsiteY27" fmla="*/ 342900 h 694290"/>
              <a:gd name="connsiteX28" fmla="*/ 1784839 w 2010461"/>
              <a:gd name="connsiteY28" fmla="*/ 360484 h 694290"/>
              <a:gd name="connsiteX29" fmla="*/ 1863969 w 2010461"/>
              <a:gd name="connsiteY29" fmla="*/ 386861 h 694290"/>
              <a:gd name="connsiteX30" fmla="*/ 1890346 w 2010461"/>
              <a:gd name="connsiteY30" fmla="*/ 395654 h 694290"/>
              <a:gd name="connsiteX31" fmla="*/ 1943100 w 2010461"/>
              <a:gd name="connsiteY31" fmla="*/ 430823 h 694290"/>
              <a:gd name="connsiteX32" fmla="*/ 1969477 w 2010461"/>
              <a:gd name="connsiteY32" fmla="*/ 448407 h 694290"/>
              <a:gd name="connsiteX33" fmla="*/ 1995854 w 2010461"/>
              <a:gd name="connsiteY33" fmla="*/ 474784 h 694290"/>
              <a:gd name="connsiteX34" fmla="*/ 1995854 w 2010461"/>
              <a:gd name="connsiteY34" fmla="*/ 641838 h 694290"/>
              <a:gd name="connsiteX35" fmla="*/ 1969477 w 2010461"/>
              <a:gd name="connsiteY35" fmla="*/ 650631 h 694290"/>
              <a:gd name="connsiteX36" fmla="*/ 1934308 w 2010461"/>
              <a:gd name="connsiteY36" fmla="*/ 659423 h 694290"/>
              <a:gd name="connsiteX37" fmla="*/ 1872762 w 2010461"/>
              <a:gd name="connsiteY37" fmla="*/ 624254 h 694290"/>
              <a:gd name="connsiteX38" fmla="*/ 1846385 w 2010461"/>
              <a:gd name="connsiteY38" fmla="*/ 615461 h 694290"/>
              <a:gd name="connsiteX39" fmla="*/ 1820008 w 2010461"/>
              <a:gd name="connsiteY39" fmla="*/ 597877 h 694290"/>
              <a:gd name="connsiteX40" fmla="*/ 1714500 w 2010461"/>
              <a:gd name="connsiteY40" fmla="*/ 633046 h 694290"/>
              <a:gd name="connsiteX41" fmla="*/ 1688123 w 2010461"/>
              <a:gd name="connsiteY41" fmla="*/ 641838 h 694290"/>
              <a:gd name="connsiteX42" fmla="*/ 1661746 w 2010461"/>
              <a:gd name="connsiteY42" fmla="*/ 650631 h 694290"/>
              <a:gd name="connsiteX43" fmla="*/ 1433146 w 2010461"/>
              <a:gd name="connsiteY43" fmla="*/ 668215 h 694290"/>
              <a:gd name="connsiteX44" fmla="*/ 1406769 w 2010461"/>
              <a:gd name="connsiteY44" fmla="*/ 677007 h 694290"/>
              <a:gd name="connsiteX45" fmla="*/ 931985 w 2010461"/>
              <a:gd name="connsiteY45" fmla="*/ 677007 h 694290"/>
              <a:gd name="connsiteX46" fmla="*/ 852854 w 2010461"/>
              <a:gd name="connsiteY46" fmla="*/ 668215 h 694290"/>
              <a:gd name="connsiteX47" fmla="*/ 808892 w 2010461"/>
              <a:gd name="connsiteY47" fmla="*/ 659423 h 694290"/>
              <a:gd name="connsiteX48" fmla="*/ 782516 w 2010461"/>
              <a:gd name="connsiteY48" fmla="*/ 650631 h 694290"/>
              <a:gd name="connsiteX49" fmla="*/ 527539 w 2010461"/>
              <a:gd name="connsiteY49" fmla="*/ 641838 h 694290"/>
              <a:gd name="connsiteX50" fmla="*/ 483577 w 2010461"/>
              <a:gd name="connsiteY50" fmla="*/ 650631 h 694290"/>
              <a:gd name="connsiteX51" fmla="*/ 430823 w 2010461"/>
              <a:gd name="connsiteY51" fmla="*/ 668215 h 694290"/>
              <a:gd name="connsiteX52" fmla="*/ 351692 w 2010461"/>
              <a:gd name="connsiteY52" fmla="*/ 659423 h 694290"/>
              <a:gd name="connsiteX53" fmla="*/ 298939 w 2010461"/>
              <a:gd name="connsiteY53" fmla="*/ 624254 h 694290"/>
              <a:gd name="connsiteX54" fmla="*/ 202223 w 2010461"/>
              <a:gd name="connsiteY54" fmla="*/ 606669 h 694290"/>
              <a:gd name="connsiteX55" fmla="*/ 96716 w 2010461"/>
              <a:gd name="connsiteY55" fmla="*/ 624254 h 694290"/>
              <a:gd name="connsiteX56" fmla="*/ 43962 w 2010461"/>
              <a:gd name="connsiteY56" fmla="*/ 659423 h 694290"/>
              <a:gd name="connsiteX57" fmla="*/ 8792 w 2010461"/>
              <a:gd name="connsiteY57" fmla="*/ 650631 h 694290"/>
              <a:gd name="connsiteX58" fmla="*/ 0 w 2010461"/>
              <a:gd name="connsiteY58" fmla="*/ 624254 h 694290"/>
              <a:gd name="connsiteX59" fmla="*/ 26377 w 2010461"/>
              <a:gd name="connsiteY59" fmla="*/ 562707 h 694290"/>
              <a:gd name="connsiteX60" fmla="*/ 61546 w 2010461"/>
              <a:gd name="connsiteY60" fmla="*/ 509954 h 694290"/>
              <a:gd name="connsiteX61" fmla="*/ 70339 w 2010461"/>
              <a:gd name="connsiteY61" fmla="*/ 483577 h 694290"/>
              <a:gd name="connsiteX62" fmla="*/ 105508 w 2010461"/>
              <a:gd name="connsiteY62" fmla="*/ 430823 h 694290"/>
              <a:gd name="connsiteX63" fmla="*/ 123092 w 2010461"/>
              <a:gd name="connsiteY63" fmla="*/ 404446 h 694290"/>
              <a:gd name="connsiteX64" fmla="*/ 149469 w 2010461"/>
              <a:gd name="connsiteY64" fmla="*/ 351692 h 694290"/>
              <a:gd name="connsiteX65" fmla="*/ 158262 w 2010461"/>
              <a:gd name="connsiteY65" fmla="*/ 325315 h 694290"/>
              <a:gd name="connsiteX66" fmla="*/ 167054 w 2010461"/>
              <a:gd name="connsiteY66" fmla="*/ 272561 h 694290"/>
              <a:gd name="connsiteX67" fmla="*/ 175846 w 2010461"/>
              <a:gd name="connsiteY67" fmla="*/ 246184 h 694290"/>
              <a:gd name="connsiteX68" fmla="*/ 175846 w 2010461"/>
              <a:gd name="connsiteY68" fmla="*/ 158261 h 694290"/>
              <a:gd name="connsiteX0" fmla="*/ 175846 w 2010461"/>
              <a:gd name="connsiteY0" fmla="*/ 228600 h 754932"/>
              <a:gd name="connsiteX1" fmla="*/ 175846 w 2010461"/>
              <a:gd name="connsiteY1" fmla="*/ 114300 h 754932"/>
              <a:gd name="connsiteX2" fmla="*/ 193431 w 2010461"/>
              <a:gd name="connsiteY2" fmla="*/ 87923 h 754932"/>
              <a:gd name="connsiteX3" fmla="*/ 211016 w 2010461"/>
              <a:gd name="connsiteY3" fmla="*/ 35169 h 754932"/>
              <a:gd name="connsiteX4" fmla="*/ 219808 w 2010461"/>
              <a:gd name="connsiteY4" fmla="*/ 8792 h 754932"/>
              <a:gd name="connsiteX5" fmla="*/ 246185 w 2010461"/>
              <a:gd name="connsiteY5" fmla="*/ 0 h 754932"/>
              <a:gd name="connsiteX6" fmla="*/ 272562 w 2010461"/>
              <a:gd name="connsiteY6" fmla="*/ 8792 h 754932"/>
              <a:gd name="connsiteX7" fmla="*/ 298939 w 2010461"/>
              <a:gd name="connsiteY7" fmla="*/ 26377 h 754932"/>
              <a:gd name="connsiteX8" fmla="*/ 351692 w 2010461"/>
              <a:gd name="connsiteY8" fmla="*/ 43961 h 754932"/>
              <a:gd name="connsiteX9" fmla="*/ 378069 w 2010461"/>
              <a:gd name="connsiteY9" fmla="*/ 52754 h 754932"/>
              <a:gd name="connsiteX10" fmla="*/ 404446 w 2010461"/>
              <a:gd name="connsiteY10" fmla="*/ 105507 h 754932"/>
              <a:gd name="connsiteX11" fmla="*/ 430823 w 2010461"/>
              <a:gd name="connsiteY11" fmla="*/ 114300 h 754932"/>
              <a:gd name="connsiteX12" fmla="*/ 501162 w 2010461"/>
              <a:gd name="connsiteY12" fmla="*/ 131884 h 754932"/>
              <a:gd name="connsiteX13" fmla="*/ 518746 w 2010461"/>
              <a:gd name="connsiteY13" fmla="*/ 158261 h 754932"/>
              <a:gd name="connsiteX14" fmla="*/ 545123 w 2010461"/>
              <a:gd name="connsiteY14" fmla="*/ 167054 h 754932"/>
              <a:gd name="connsiteX15" fmla="*/ 553916 w 2010461"/>
              <a:gd name="connsiteY15" fmla="*/ 193431 h 754932"/>
              <a:gd name="connsiteX16" fmla="*/ 571500 w 2010461"/>
              <a:gd name="connsiteY16" fmla="*/ 219807 h 754932"/>
              <a:gd name="connsiteX17" fmla="*/ 650631 w 2010461"/>
              <a:gd name="connsiteY17" fmla="*/ 254977 h 754932"/>
              <a:gd name="connsiteX18" fmla="*/ 685800 w 2010461"/>
              <a:gd name="connsiteY18" fmla="*/ 272561 h 754932"/>
              <a:gd name="connsiteX19" fmla="*/ 756139 w 2010461"/>
              <a:gd name="connsiteY19" fmla="*/ 290146 h 754932"/>
              <a:gd name="connsiteX20" fmla="*/ 782516 w 2010461"/>
              <a:gd name="connsiteY20" fmla="*/ 298938 h 754932"/>
              <a:gd name="connsiteX21" fmla="*/ 905608 w 2010461"/>
              <a:gd name="connsiteY21" fmla="*/ 290146 h 754932"/>
              <a:gd name="connsiteX22" fmla="*/ 940777 w 2010461"/>
              <a:gd name="connsiteY22" fmla="*/ 281354 h 754932"/>
              <a:gd name="connsiteX23" fmla="*/ 1310054 w 2010461"/>
              <a:gd name="connsiteY23" fmla="*/ 290146 h 754932"/>
              <a:gd name="connsiteX24" fmla="*/ 1371600 w 2010461"/>
              <a:gd name="connsiteY24" fmla="*/ 298938 h 754932"/>
              <a:gd name="connsiteX25" fmla="*/ 1441939 w 2010461"/>
              <a:gd name="connsiteY25" fmla="*/ 307731 h 754932"/>
              <a:gd name="connsiteX26" fmla="*/ 1477108 w 2010461"/>
              <a:gd name="connsiteY26" fmla="*/ 316523 h 754932"/>
              <a:gd name="connsiteX27" fmla="*/ 1670539 w 2010461"/>
              <a:gd name="connsiteY27" fmla="*/ 342900 h 754932"/>
              <a:gd name="connsiteX28" fmla="*/ 1784839 w 2010461"/>
              <a:gd name="connsiteY28" fmla="*/ 360484 h 754932"/>
              <a:gd name="connsiteX29" fmla="*/ 1863969 w 2010461"/>
              <a:gd name="connsiteY29" fmla="*/ 386861 h 754932"/>
              <a:gd name="connsiteX30" fmla="*/ 1890346 w 2010461"/>
              <a:gd name="connsiteY30" fmla="*/ 395654 h 754932"/>
              <a:gd name="connsiteX31" fmla="*/ 1943100 w 2010461"/>
              <a:gd name="connsiteY31" fmla="*/ 430823 h 754932"/>
              <a:gd name="connsiteX32" fmla="*/ 1969477 w 2010461"/>
              <a:gd name="connsiteY32" fmla="*/ 448407 h 754932"/>
              <a:gd name="connsiteX33" fmla="*/ 1995854 w 2010461"/>
              <a:gd name="connsiteY33" fmla="*/ 474784 h 754932"/>
              <a:gd name="connsiteX34" fmla="*/ 1995854 w 2010461"/>
              <a:gd name="connsiteY34" fmla="*/ 641838 h 754932"/>
              <a:gd name="connsiteX35" fmla="*/ 1969477 w 2010461"/>
              <a:gd name="connsiteY35" fmla="*/ 650631 h 754932"/>
              <a:gd name="connsiteX36" fmla="*/ 1934308 w 2010461"/>
              <a:gd name="connsiteY36" fmla="*/ 659423 h 754932"/>
              <a:gd name="connsiteX37" fmla="*/ 1872762 w 2010461"/>
              <a:gd name="connsiteY37" fmla="*/ 624254 h 754932"/>
              <a:gd name="connsiteX38" fmla="*/ 1846385 w 2010461"/>
              <a:gd name="connsiteY38" fmla="*/ 615461 h 754932"/>
              <a:gd name="connsiteX39" fmla="*/ 1820008 w 2010461"/>
              <a:gd name="connsiteY39" fmla="*/ 597877 h 754932"/>
              <a:gd name="connsiteX40" fmla="*/ 1714500 w 2010461"/>
              <a:gd name="connsiteY40" fmla="*/ 633046 h 754932"/>
              <a:gd name="connsiteX41" fmla="*/ 1688123 w 2010461"/>
              <a:gd name="connsiteY41" fmla="*/ 641838 h 754932"/>
              <a:gd name="connsiteX42" fmla="*/ 1661746 w 2010461"/>
              <a:gd name="connsiteY42" fmla="*/ 650631 h 754932"/>
              <a:gd name="connsiteX43" fmla="*/ 1433146 w 2010461"/>
              <a:gd name="connsiteY43" fmla="*/ 668215 h 754932"/>
              <a:gd name="connsiteX44" fmla="*/ 1406769 w 2010461"/>
              <a:gd name="connsiteY44" fmla="*/ 677007 h 754932"/>
              <a:gd name="connsiteX45" fmla="*/ 1118683 w 2010461"/>
              <a:gd name="connsiteY45" fmla="*/ 754932 h 754932"/>
              <a:gd name="connsiteX46" fmla="*/ 931985 w 2010461"/>
              <a:gd name="connsiteY46" fmla="*/ 677007 h 754932"/>
              <a:gd name="connsiteX47" fmla="*/ 852854 w 2010461"/>
              <a:gd name="connsiteY47" fmla="*/ 668215 h 754932"/>
              <a:gd name="connsiteX48" fmla="*/ 808892 w 2010461"/>
              <a:gd name="connsiteY48" fmla="*/ 659423 h 754932"/>
              <a:gd name="connsiteX49" fmla="*/ 782516 w 2010461"/>
              <a:gd name="connsiteY49" fmla="*/ 650631 h 754932"/>
              <a:gd name="connsiteX50" fmla="*/ 527539 w 2010461"/>
              <a:gd name="connsiteY50" fmla="*/ 641838 h 754932"/>
              <a:gd name="connsiteX51" fmla="*/ 483577 w 2010461"/>
              <a:gd name="connsiteY51" fmla="*/ 650631 h 754932"/>
              <a:gd name="connsiteX52" fmla="*/ 430823 w 2010461"/>
              <a:gd name="connsiteY52" fmla="*/ 668215 h 754932"/>
              <a:gd name="connsiteX53" fmla="*/ 351692 w 2010461"/>
              <a:gd name="connsiteY53" fmla="*/ 659423 h 754932"/>
              <a:gd name="connsiteX54" fmla="*/ 298939 w 2010461"/>
              <a:gd name="connsiteY54" fmla="*/ 624254 h 754932"/>
              <a:gd name="connsiteX55" fmla="*/ 202223 w 2010461"/>
              <a:gd name="connsiteY55" fmla="*/ 606669 h 754932"/>
              <a:gd name="connsiteX56" fmla="*/ 96716 w 2010461"/>
              <a:gd name="connsiteY56" fmla="*/ 624254 h 754932"/>
              <a:gd name="connsiteX57" fmla="*/ 43962 w 2010461"/>
              <a:gd name="connsiteY57" fmla="*/ 659423 h 754932"/>
              <a:gd name="connsiteX58" fmla="*/ 8792 w 2010461"/>
              <a:gd name="connsiteY58" fmla="*/ 650631 h 754932"/>
              <a:gd name="connsiteX59" fmla="*/ 0 w 2010461"/>
              <a:gd name="connsiteY59" fmla="*/ 624254 h 754932"/>
              <a:gd name="connsiteX60" fmla="*/ 26377 w 2010461"/>
              <a:gd name="connsiteY60" fmla="*/ 562707 h 754932"/>
              <a:gd name="connsiteX61" fmla="*/ 61546 w 2010461"/>
              <a:gd name="connsiteY61" fmla="*/ 509954 h 754932"/>
              <a:gd name="connsiteX62" fmla="*/ 70339 w 2010461"/>
              <a:gd name="connsiteY62" fmla="*/ 483577 h 754932"/>
              <a:gd name="connsiteX63" fmla="*/ 105508 w 2010461"/>
              <a:gd name="connsiteY63" fmla="*/ 430823 h 754932"/>
              <a:gd name="connsiteX64" fmla="*/ 123092 w 2010461"/>
              <a:gd name="connsiteY64" fmla="*/ 404446 h 754932"/>
              <a:gd name="connsiteX65" fmla="*/ 149469 w 2010461"/>
              <a:gd name="connsiteY65" fmla="*/ 351692 h 754932"/>
              <a:gd name="connsiteX66" fmla="*/ 158262 w 2010461"/>
              <a:gd name="connsiteY66" fmla="*/ 325315 h 754932"/>
              <a:gd name="connsiteX67" fmla="*/ 167054 w 2010461"/>
              <a:gd name="connsiteY67" fmla="*/ 272561 h 754932"/>
              <a:gd name="connsiteX68" fmla="*/ 175846 w 2010461"/>
              <a:gd name="connsiteY68" fmla="*/ 246184 h 754932"/>
              <a:gd name="connsiteX69" fmla="*/ 175846 w 2010461"/>
              <a:gd name="connsiteY69" fmla="*/ 158261 h 754932"/>
              <a:gd name="connsiteX0" fmla="*/ 175846 w 2010461"/>
              <a:gd name="connsiteY0" fmla="*/ 228600 h 754932"/>
              <a:gd name="connsiteX1" fmla="*/ 175846 w 2010461"/>
              <a:gd name="connsiteY1" fmla="*/ 114300 h 754932"/>
              <a:gd name="connsiteX2" fmla="*/ 193431 w 2010461"/>
              <a:gd name="connsiteY2" fmla="*/ 87923 h 754932"/>
              <a:gd name="connsiteX3" fmla="*/ 211016 w 2010461"/>
              <a:gd name="connsiteY3" fmla="*/ 35169 h 754932"/>
              <a:gd name="connsiteX4" fmla="*/ 219808 w 2010461"/>
              <a:gd name="connsiteY4" fmla="*/ 8792 h 754932"/>
              <a:gd name="connsiteX5" fmla="*/ 246185 w 2010461"/>
              <a:gd name="connsiteY5" fmla="*/ 0 h 754932"/>
              <a:gd name="connsiteX6" fmla="*/ 272562 w 2010461"/>
              <a:gd name="connsiteY6" fmla="*/ 8792 h 754932"/>
              <a:gd name="connsiteX7" fmla="*/ 298939 w 2010461"/>
              <a:gd name="connsiteY7" fmla="*/ 26377 h 754932"/>
              <a:gd name="connsiteX8" fmla="*/ 351692 w 2010461"/>
              <a:gd name="connsiteY8" fmla="*/ 43961 h 754932"/>
              <a:gd name="connsiteX9" fmla="*/ 378069 w 2010461"/>
              <a:gd name="connsiteY9" fmla="*/ 52754 h 754932"/>
              <a:gd name="connsiteX10" fmla="*/ 404446 w 2010461"/>
              <a:gd name="connsiteY10" fmla="*/ 105507 h 754932"/>
              <a:gd name="connsiteX11" fmla="*/ 430823 w 2010461"/>
              <a:gd name="connsiteY11" fmla="*/ 114300 h 754932"/>
              <a:gd name="connsiteX12" fmla="*/ 501162 w 2010461"/>
              <a:gd name="connsiteY12" fmla="*/ 131884 h 754932"/>
              <a:gd name="connsiteX13" fmla="*/ 518746 w 2010461"/>
              <a:gd name="connsiteY13" fmla="*/ 158261 h 754932"/>
              <a:gd name="connsiteX14" fmla="*/ 545123 w 2010461"/>
              <a:gd name="connsiteY14" fmla="*/ 167054 h 754932"/>
              <a:gd name="connsiteX15" fmla="*/ 553916 w 2010461"/>
              <a:gd name="connsiteY15" fmla="*/ 193431 h 754932"/>
              <a:gd name="connsiteX16" fmla="*/ 571500 w 2010461"/>
              <a:gd name="connsiteY16" fmla="*/ 219807 h 754932"/>
              <a:gd name="connsiteX17" fmla="*/ 650631 w 2010461"/>
              <a:gd name="connsiteY17" fmla="*/ 254977 h 754932"/>
              <a:gd name="connsiteX18" fmla="*/ 685800 w 2010461"/>
              <a:gd name="connsiteY18" fmla="*/ 272561 h 754932"/>
              <a:gd name="connsiteX19" fmla="*/ 756139 w 2010461"/>
              <a:gd name="connsiteY19" fmla="*/ 290146 h 754932"/>
              <a:gd name="connsiteX20" fmla="*/ 782516 w 2010461"/>
              <a:gd name="connsiteY20" fmla="*/ 298938 h 754932"/>
              <a:gd name="connsiteX21" fmla="*/ 905608 w 2010461"/>
              <a:gd name="connsiteY21" fmla="*/ 290146 h 754932"/>
              <a:gd name="connsiteX22" fmla="*/ 940777 w 2010461"/>
              <a:gd name="connsiteY22" fmla="*/ 281354 h 754932"/>
              <a:gd name="connsiteX23" fmla="*/ 1310054 w 2010461"/>
              <a:gd name="connsiteY23" fmla="*/ 290146 h 754932"/>
              <a:gd name="connsiteX24" fmla="*/ 1371600 w 2010461"/>
              <a:gd name="connsiteY24" fmla="*/ 298938 h 754932"/>
              <a:gd name="connsiteX25" fmla="*/ 1441939 w 2010461"/>
              <a:gd name="connsiteY25" fmla="*/ 307731 h 754932"/>
              <a:gd name="connsiteX26" fmla="*/ 1477108 w 2010461"/>
              <a:gd name="connsiteY26" fmla="*/ 316523 h 754932"/>
              <a:gd name="connsiteX27" fmla="*/ 1670539 w 2010461"/>
              <a:gd name="connsiteY27" fmla="*/ 342900 h 754932"/>
              <a:gd name="connsiteX28" fmla="*/ 1784839 w 2010461"/>
              <a:gd name="connsiteY28" fmla="*/ 360484 h 754932"/>
              <a:gd name="connsiteX29" fmla="*/ 1863969 w 2010461"/>
              <a:gd name="connsiteY29" fmla="*/ 386861 h 754932"/>
              <a:gd name="connsiteX30" fmla="*/ 1890346 w 2010461"/>
              <a:gd name="connsiteY30" fmla="*/ 395654 h 754932"/>
              <a:gd name="connsiteX31" fmla="*/ 1943100 w 2010461"/>
              <a:gd name="connsiteY31" fmla="*/ 430823 h 754932"/>
              <a:gd name="connsiteX32" fmla="*/ 1969477 w 2010461"/>
              <a:gd name="connsiteY32" fmla="*/ 448407 h 754932"/>
              <a:gd name="connsiteX33" fmla="*/ 1995854 w 2010461"/>
              <a:gd name="connsiteY33" fmla="*/ 474784 h 754932"/>
              <a:gd name="connsiteX34" fmla="*/ 1995854 w 2010461"/>
              <a:gd name="connsiteY34" fmla="*/ 641838 h 754932"/>
              <a:gd name="connsiteX35" fmla="*/ 1969477 w 2010461"/>
              <a:gd name="connsiteY35" fmla="*/ 650631 h 754932"/>
              <a:gd name="connsiteX36" fmla="*/ 1934308 w 2010461"/>
              <a:gd name="connsiteY36" fmla="*/ 659423 h 754932"/>
              <a:gd name="connsiteX37" fmla="*/ 1872762 w 2010461"/>
              <a:gd name="connsiteY37" fmla="*/ 624254 h 754932"/>
              <a:gd name="connsiteX38" fmla="*/ 1846385 w 2010461"/>
              <a:gd name="connsiteY38" fmla="*/ 615461 h 754932"/>
              <a:gd name="connsiteX39" fmla="*/ 1820008 w 2010461"/>
              <a:gd name="connsiteY39" fmla="*/ 597877 h 754932"/>
              <a:gd name="connsiteX40" fmla="*/ 1714500 w 2010461"/>
              <a:gd name="connsiteY40" fmla="*/ 633046 h 754932"/>
              <a:gd name="connsiteX41" fmla="*/ 1688123 w 2010461"/>
              <a:gd name="connsiteY41" fmla="*/ 641838 h 754932"/>
              <a:gd name="connsiteX42" fmla="*/ 1661746 w 2010461"/>
              <a:gd name="connsiteY42" fmla="*/ 650631 h 754932"/>
              <a:gd name="connsiteX43" fmla="*/ 1433146 w 2010461"/>
              <a:gd name="connsiteY43" fmla="*/ 668215 h 754932"/>
              <a:gd name="connsiteX44" fmla="*/ 1406769 w 2010461"/>
              <a:gd name="connsiteY44" fmla="*/ 677007 h 754932"/>
              <a:gd name="connsiteX45" fmla="*/ 1118683 w 2010461"/>
              <a:gd name="connsiteY45" fmla="*/ 754932 h 754932"/>
              <a:gd name="connsiteX46" fmla="*/ 848383 w 2010461"/>
              <a:gd name="connsiteY46" fmla="*/ 739709 h 754932"/>
              <a:gd name="connsiteX47" fmla="*/ 852854 w 2010461"/>
              <a:gd name="connsiteY47" fmla="*/ 668215 h 754932"/>
              <a:gd name="connsiteX48" fmla="*/ 808892 w 2010461"/>
              <a:gd name="connsiteY48" fmla="*/ 659423 h 754932"/>
              <a:gd name="connsiteX49" fmla="*/ 782516 w 2010461"/>
              <a:gd name="connsiteY49" fmla="*/ 650631 h 754932"/>
              <a:gd name="connsiteX50" fmla="*/ 527539 w 2010461"/>
              <a:gd name="connsiteY50" fmla="*/ 641838 h 754932"/>
              <a:gd name="connsiteX51" fmla="*/ 483577 w 2010461"/>
              <a:gd name="connsiteY51" fmla="*/ 650631 h 754932"/>
              <a:gd name="connsiteX52" fmla="*/ 430823 w 2010461"/>
              <a:gd name="connsiteY52" fmla="*/ 668215 h 754932"/>
              <a:gd name="connsiteX53" fmla="*/ 351692 w 2010461"/>
              <a:gd name="connsiteY53" fmla="*/ 659423 h 754932"/>
              <a:gd name="connsiteX54" fmla="*/ 298939 w 2010461"/>
              <a:gd name="connsiteY54" fmla="*/ 624254 h 754932"/>
              <a:gd name="connsiteX55" fmla="*/ 202223 w 2010461"/>
              <a:gd name="connsiteY55" fmla="*/ 606669 h 754932"/>
              <a:gd name="connsiteX56" fmla="*/ 96716 w 2010461"/>
              <a:gd name="connsiteY56" fmla="*/ 624254 h 754932"/>
              <a:gd name="connsiteX57" fmla="*/ 43962 w 2010461"/>
              <a:gd name="connsiteY57" fmla="*/ 659423 h 754932"/>
              <a:gd name="connsiteX58" fmla="*/ 8792 w 2010461"/>
              <a:gd name="connsiteY58" fmla="*/ 650631 h 754932"/>
              <a:gd name="connsiteX59" fmla="*/ 0 w 2010461"/>
              <a:gd name="connsiteY59" fmla="*/ 624254 h 754932"/>
              <a:gd name="connsiteX60" fmla="*/ 26377 w 2010461"/>
              <a:gd name="connsiteY60" fmla="*/ 562707 h 754932"/>
              <a:gd name="connsiteX61" fmla="*/ 61546 w 2010461"/>
              <a:gd name="connsiteY61" fmla="*/ 509954 h 754932"/>
              <a:gd name="connsiteX62" fmla="*/ 70339 w 2010461"/>
              <a:gd name="connsiteY62" fmla="*/ 483577 h 754932"/>
              <a:gd name="connsiteX63" fmla="*/ 105508 w 2010461"/>
              <a:gd name="connsiteY63" fmla="*/ 430823 h 754932"/>
              <a:gd name="connsiteX64" fmla="*/ 123092 w 2010461"/>
              <a:gd name="connsiteY64" fmla="*/ 404446 h 754932"/>
              <a:gd name="connsiteX65" fmla="*/ 149469 w 2010461"/>
              <a:gd name="connsiteY65" fmla="*/ 351692 h 754932"/>
              <a:gd name="connsiteX66" fmla="*/ 158262 w 2010461"/>
              <a:gd name="connsiteY66" fmla="*/ 325315 h 754932"/>
              <a:gd name="connsiteX67" fmla="*/ 167054 w 2010461"/>
              <a:gd name="connsiteY67" fmla="*/ 272561 h 754932"/>
              <a:gd name="connsiteX68" fmla="*/ 175846 w 2010461"/>
              <a:gd name="connsiteY68" fmla="*/ 246184 h 754932"/>
              <a:gd name="connsiteX69" fmla="*/ 175846 w 2010461"/>
              <a:gd name="connsiteY69" fmla="*/ 158261 h 754932"/>
              <a:gd name="connsiteX0" fmla="*/ 175846 w 2010461"/>
              <a:gd name="connsiteY0" fmla="*/ 228600 h 754932"/>
              <a:gd name="connsiteX1" fmla="*/ 175846 w 2010461"/>
              <a:gd name="connsiteY1" fmla="*/ 114300 h 754932"/>
              <a:gd name="connsiteX2" fmla="*/ 193431 w 2010461"/>
              <a:gd name="connsiteY2" fmla="*/ 87923 h 754932"/>
              <a:gd name="connsiteX3" fmla="*/ 211016 w 2010461"/>
              <a:gd name="connsiteY3" fmla="*/ 35169 h 754932"/>
              <a:gd name="connsiteX4" fmla="*/ 219808 w 2010461"/>
              <a:gd name="connsiteY4" fmla="*/ 8792 h 754932"/>
              <a:gd name="connsiteX5" fmla="*/ 246185 w 2010461"/>
              <a:gd name="connsiteY5" fmla="*/ 0 h 754932"/>
              <a:gd name="connsiteX6" fmla="*/ 272562 w 2010461"/>
              <a:gd name="connsiteY6" fmla="*/ 8792 h 754932"/>
              <a:gd name="connsiteX7" fmla="*/ 298939 w 2010461"/>
              <a:gd name="connsiteY7" fmla="*/ 26377 h 754932"/>
              <a:gd name="connsiteX8" fmla="*/ 351692 w 2010461"/>
              <a:gd name="connsiteY8" fmla="*/ 43961 h 754932"/>
              <a:gd name="connsiteX9" fmla="*/ 378069 w 2010461"/>
              <a:gd name="connsiteY9" fmla="*/ 52754 h 754932"/>
              <a:gd name="connsiteX10" fmla="*/ 404446 w 2010461"/>
              <a:gd name="connsiteY10" fmla="*/ 105507 h 754932"/>
              <a:gd name="connsiteX11" fmla="*/ 430823 w 2010461"/>
              <a:gd name="connsiteY11" fmla="*/ 114300 h 754932"/>
              <a:gd name="connsiteX12" fmla="*/ 501162 w 2010461"/>
              <a:gd name="connsiteY12" fmla="*/ 131884 h 754932"/>
              <a:gd name="connsiteX13" fmla="*/ 518746 w 2010461"/>
              <a:gd name="connsiteY13" fmla="*/ 158261 h 754932"/>
              <a:gd name="connsiteX14" fmla="*/ 545123 w 2010461"/>
              <a:gd name="connsiteY14" fmla="*/ 167054 h 754932"/>
              <a:gd name="connsiteX15" fmla="*/ 553916 w 2010461"/>
              <a:gd name="connsiteY15" fmla="*/ 193431 h 754932"/>
              <a:gd name="connsiteX16" fmla="*/ 571500 w 2010461"/>
              <a:gd name="connsiteY16" fmla="*/ 219807 h 754932"/>
              <a:gd name="connsiteX17" fmla="*/ 650631 w 2010461"/>
              <a:gd name="connsiteY17" fmla="*/ 254977 h 754932"/>
              <a:gd name="connsiteX18" fmla="*/ 685800 w 2010461"/>
              <a:gd name="connsiteY18" fmla="*/ 272561 h 754932"/>
              <a:gd name="connsiteX19" fmla="*/ 756139 w 2010461"/>
              <a:gd name="connsiteY19" fmla="*/ 290146 h 754932"/>
              <a:gd name="connsiteX20" fmla="*/ 782516 w 2010461"/>
              <a:gd name="connsiteY20" fmla="*/ 298938 h 754932"/>
              <a:gd name="connsiteX21" fmla="*/ 905608 w 2010461"/>
              <a:gd name="connsiteY21" fmla="*/ 290146 h 754932"/>
              <a:gd name="connsiteX22" fmla="*/ 940777 w 2010461"/>
              <a:gd name="connsiteY22" fmla="*/ 281354 h 754932"/>
              <a:gd name="connsiteX23" fmla="*/ 1310054 w 2010461"/>
              <a:gd name="connsiteY23" fmla="*/ 290146 h 754932"/>
              <a:gd name="connsiteX24" fmla="*/ 1371600 w 2010461"/>
              <a:gd name="connsiteY24" fmla="*/ 298938 h 754932"/>
              <a:gd name="connsiteX25" fmla="*/ 1441939 w 2010461"/>
              <a:gd name="connsiteY25" fmla="*/ 307731 h 754932"/>
              <a:gd name="connsiteX26" fmla="*/ 1477108 w 2010461"/>
              <a:gd name="connsiteY26" fmla="*/ 316523 h 754932"/>
              <a:gd name="connsiteX27" fmla="*/ 1670539 w 2010461"/>
              <a:gd name="connsiteY27" fmla="*/ 342900 h 754932"/>
              <a:gd name="connsiteX28" fmla="*/ 1784839 w 2010461"/>
              <a:gd name="connsiteY28" fmla="*/ 360484 h 754932"/>
              <a:gd name="connsiteX29" fmla="*/ 1863969 w 2010461"/>
              <a:gd name="connsiteY29" fmla="*/ 386861 h 754932"/>
              <a:gd name="connsiteX30" fmla="*/ 1890346 w 2010461"/>
              <a:gd name="connsiteY30" fmla="*/ 395654 h 754932"/>
              <a:gd name="connsiteX31" fmla="*/ 1943100 w 2010461"/>
              <a:gd name="connsiteY31" fmla="*/ 430823 h 754932"/>
              <a:gd name="connsiteX32" fmla="*/ 1969477 w 2010461"/>
              <a:gd name="connsiteY32" fmla="*/ 448407 h 754932"/>
              <a:gd name="connsiteX33" fmla="*/ 1995854 w 2010461"/>
              <a:gd name="connsiteY33" fmla="*/ 474784 h 754932"/>
              <a:gd name="connsiteX34" fmla="*/ 1995854 w 2010461"/>
              <a:gd name="connsiteY34" fmla="*/ 641838 h 754932"/>
              <a:gd name="connsiteX35" fmla="*/ 1969477 w 2010461"/>
              <a:gd name="connsiteY35" fmla="*/ 650631 h 754932"/>
              <a:gd name="connsiteX36" fmla="*/ 1934308 w 2010461"/>
              <a:gd name="connsiteY36" fmla="*/ 659423 h 754932"/>
              <a:gd name="connsiteX37" fmla="*/ 1872762 w 2010461"/>
              <a:gd name="connsiteY37" fmla="*/ 624254 h 754932"/>
              <a:gd name="connsiteX38" fmla="*/ 1846385 w 2010461"/>
              <a:gd name="connsiteY38" fmla="*/ 615461 h 754932"/>
              <a:gd name="connsiteX39" fmla="*/ 1820008 w 2010461"/>
              <a:gd name="connsiteY39" fmla="*/ 597877 h 754932"/>
              <a:gd name="connsiteX40" fmla="*/ 1714500 w 2010461"/>
              <a:gd name="connsiteY40" fmla="*/ 633046 h 754932"/>
              <a:gd name="connsiteX41" fmla="*/ 1688123 w 2010461"/>
              <a:gd name="connsiteY41" fmla="*/ 641838 h 754932"/>
              <a:gd name="connsiteX42" fmla="*/ 1661746 w 2010461"/>
              <a:gd name="connsiteY42" fmla="*/ 650631 h 754932"/>
              <a:gd name="connsiteX43" fmla="*/ 1433146 w 2010461"/>
              <a:gd name="connsiteY43" fmla="*/ 668215 h 754932"/>
              <a:gd name="connsiteX44" fmla="*/ 1406769 w 2010461"/>
              <a:gd name="connsiteY44" fmla="*/ 677007 h 754932"/>
              <a:gd name="connsiteX45" fmla="*/ 1118683 w 2010461"/>
              <a:gd name="connsiteY45" fmla="*/ 754932 h 754932"/>
              <a:gd name="connsiteX46" fmla="*/ 848383 w 2010461"/>
              <a:gd name="connsiteY46" fmla="*/ 739709 h 754932"/>
              <a:gd name="connsiteX47" fmla="*/ 852854 w 2010461"/>
              <a:gd name="connsiteY47" fmla="*/ 668215 h 754932"/>
              <a:gd name="connsiteX48" fmla="*/ 808892 w 2010461"/>
              <a:gd name="connsiteY48" fmla="*/ 659423 h 754932"/>
              <a:gd name="connsiteX49" fmla="*/ 782516 w 2010461"/>
              <a:gd name="connsiteY49" fmla="*/ 650631 h 754932"/>
              <a:gd name="connsiteX50" fmla="*/ 527539 w 2010461"/>
              <a:gd name="connsiteY50" fmla="*/ 741116 h 754932"/>
              <a:gd name="connsiteX51" fmla="*/ 483577 w 2010461"/>
              <a:gd name="connsiteY51" fmla="*/ 650631 h 754932"/>
              <a:gd name="connsiteX52" fmla="*/ 430823 w 2010461"/>
              <a:gd name="connsiteY52" fmla="*/ 668215 h 754932"/>
              <a:gd name="connsiteX53" fmla="*/ 351692 w 2010461"/>
              <a:gd name="connsiteY53" fmla="*/ 659423 h 754932"/>
              <a:gd name="connsiteX54" fmla="*/ 298939 w 2010461"/>
              <a:gd name="connsiteY54" fmla="*/ 624254 h 754932"/>
              <a:gd name="connsiteX55" fmla="*/ 202223 w 2010461"/>
              <a:gd name="connsiteY55" fmla="*/ 606669 h 754932"/>
              <a:gd name="connsiteX56" fmla="*/ 96716 w 2010461"/>
              <a:gd name="connsiteY56" fmla="*/ 624254 h 754932"/>
              <a:gd name="connsiteX57" fmla="*/ 43962 w 2010461"/>
              <a:gd name="connsiteY57" fmla="*/ 659423 h 754932"/>
              <a:gd name="connsiteX58" fmla="*/ 8792 w 2010461"/>
              <a:gd name="connsiteY58" fmla="*/ 650631 h 754932"/>
              <a:gd name="connsiteX59" fmla="*/ 0 w 2010461"/>
              <a:gd name="connsiteY59" fmla="*/ 624254 h 754932"/>
              <a:gd name="connsiteX60" fmla="*/ 26377 w 2010461"/>
              <a:gd name="connsiteY60" fmla="*/ 562707 h 754932"/>
              <a:gd name="connsiteX61" fmla="*/ 61546 w 2010461"/>
              <a:gd name="connsiteY61" fmla="*/ 509954 h 754932"/>
              <a:gd name="connsiteX62" fmla="*/ 70339 w 2010461"/>
              <a:gd name="connsiteY62" fmla="*/ 483577 h 754932"/>
              <a:gd name="connsiteX63" fmla="*/ 105508 w 2010461"/>
              <a:gd name="connsiteY63" fmla="*/ 430823 h 754932"/>
              <a:gd name="connsiteX64" fmla="*/ 123092 w 2010461"/>
              <a:gd name="connsiteY64" fmla="*/ 404446 h 754932"/>
              <a:gd name="connsiteX65" fmla="*/ 149469 w 2010461"/>
              <a:gd name="connsiteY65" fmla="*/ 351692 h 754932"/>
              <a:gd name="connsiteX66" fmla="*/ 158262 w 2010461"/>
              <a:gd name="connsiteY66" fmla="*/ 325315 h 754932"/>
              <a:gd name="connsiteX67" fmla="*/ 167054 w 2010461"/>
              <a:gd name="connsiteY67" fmla="*/ 272561 h 754932"/>
              <a:gd name="connsiteX68" fmla="*/ 175846 w 2010461"/>
              <a:gd name="connsiteY68" fmla="*/ 246184 h 754932"/>
              <a:gd name="connsiteX69" fmla="*/ 175846 w 2010461"/>
              <a:gd name="connsiteY69" fmla="*/ 158261 h 754932"/>
              <a:gd name="connsiteX0" fmla="*/ 175846 w 2010461"/>
              <a:gd name="connsiteY0" fmla="*/ 228600 h 754932"/>
              <a:gd name="connsiteX1" fmla="*/ 175846 w 2010461"/>
              <a:gd name="connsiteY1" fmla="*/ 114300 h 754932"/>
              <a:gd name="connsiteX2" fmla="*/ 193431 w 2010461"/>
              <a:gd name="connsiteY2" fmla="*/ 87923 h 754932"/>
              <a:gd name="connsiteX3" fmla="*/ 211016 w 2010461"/>
              <a:gd name="connsiteY3" fmla="*/ 35169 h 754932"/>
              <a:gd name="connsiteX4" fmla="*/ 219808 w 2010461"/>
              <a:gd name="connsiteY4" fmla="*/ 8792 h 754932"/>
              <a:gd name="connsiteX5" fmla="*/ 246185 w 2010461"/>
              <a:gd name="connsiteY5" fmla="*/ 0 h 754932"/>
              <a:gd name="connsiteX6" fmla="*/ 272562 w 2010461"/>
              <a:gd name="connsiteY6" fmla="*/ 8792 h 754932"/>
              <a:gd name="connsiteX7" fmla="*/ 298939 w 2010461"/>
              <a:gd name="connsiteY7" fmla="*/ 26377 h 754932"/>
              <a:gd name="connsiteX8" fmla="*/ 351692 w 2010461"/>
              <a:gd name="connsiteY8" fmla="*/ 43961 h 754932"/>
              <a:gd name="connsiteX9" fmla="*/ 378069 w 2010461"/>
              <a:gd name="connsiteY9" fmla="*/ 52754 h 754932"/>
              <a:gd name="connsiteX10" fmla="*/ 404446 w 2010461"/>
              <a:gd name="connsiteY10" fmla="*/ 105507 h 754932"/>
              <a:gd name="connsiteX11" fmla="*/ 430823 w 2010461"/>
              <a:gd name="connsiteY11" fmla="*/ 114300 h 754932"/>
              <a:gd name="connsiteX12" fmla="*/ 501162 w 2010461"/>
              <a:gd name="connsiteY12" fmla="*/ 131884 h 754932"/>
              <a:gd name="connsiteX13" fmla="*/ 518746 w 2010461"/>
              <a:gd name="connsiteY13" fmla="*/ 158261 h 754932"/>
              <a:gd name="connsiteX14" fmla="*/ 545123 w 2010461"/>
              <a:gd name="connsiteY14" fmla="*/ 167054 h 754932"/>
              <a:gd name="connsiteX15" fmla="*/ 553916 w 2010461"/>
              <a:gd name="connsiteY15" fmla="*/ 193431 h 754932"/>
              <a:gd name="connsiteX16" fmla="*/ 571500 w 2010461"/>
              <a:gd name="connsiteY16" fmla="*/ 219807 h 754932"/>
              <a:gd name="connsiteX17" fmla="*/ 650631 w 2010461"/>
              <a:gd name="connsiteY17" fmla="*/ 254977 h 754932"/>
              <a:gd name="connsiteX18" fmla="*/ 685800 w 2010461"/>
              <a:gd name="connsiteY18" fmla="*/ 272561 h 754932"/>
              <a:gd name="connsiteX19" fmla="*/ 756139 w 2010461"/>
              <a:gd name="connsiteY19" fmla="*/ 290146 h 754932"/>
              <a:gd name="connsiteX20" fmla="*/ 782516 w 2010461"/>
              <a:gd name="connsiteY20" fmla="*/ 298938 h 754932"/>
              <a:gd name="connsiteX21" fmla="*/ 905608 w 2010461"/>
              <a:gd name="connsiteY21" fmla="*/ 290146 h 754932"/>
              <a:gd name="connsiteX22" fmla="*/ 940777 w 2010461"/>
              <a:gd name="connsiteY22" fmla="*/ 281354 h 754932"/>
              <a:gd name="connsiteX23" fmla="*/ 1310054 w 2010461"/>
              <a:gd name="connsiteY23" fmla="*/ 290146 h 754932"/>
              <a:gd name="connsiteX24" fmla="*/ 1371600 w 2010461"/>
              <a:gd name="connsiteY24" fmla="*/ 298938 h 754932"/>
              <a:gd name="connsiteX25" fmla="*/ 1441939 w 2010461"/>
              <a:gd name="connsiteY25" fmla="*/ 307731 h 754932"/>
              <a:gd name="connsiteX26" fmla="*/ 1477108 w 2010461"/>
              <a:gd name="connsiteY26" fmla="*/ 316523 h 754932"/>
              <a:gd name="connsiteX27" fmla="*/ 1670539 w 2010461"/>
              <a:gd name="connsiteY27" fmla="*/ 342900 h 754932"/>
              <a:gd name="connsiteX28" fmla="*/ 1784839 w 2010461"/>
              <a:gd name="connsiteY28" fmla="*/ 360484 h 754932"/>
              <a:gd name="connsiteX29" fmla="*/ 1863969 w 2010461"/>
              <a:gd name="connsiteY29" fmla="*/ 386861 h 754932"/>
              <a:gd name="connsiteX30" fmla="*/ 1890346 w 2010461"/>
              <a:gd name="connsiteY30" fmla="*/ 395654 h 754932"/>
              <a:gd name="connsiteX31" fmla="*/ 1943100 w 2010461"/>
              <a:gd name="connsiteY31" fmla="*/ 430823 h 754932"/>
              <a:gd name="connsiteX32" fmla="*/ 1969477 w 2010461"/>
              <a:gd name="connsiteY32" fmla="*/ 448407 h 754932"/>
              <a:gd name="connsiteX33" fmla="*/ 1995854 w 2010461"/>
              <a:gd name="connsiteY33" fmla="*/ 474784 h 754932"/>
              <a:gd name="connsiteX34" fmla="*/ 1995854 w 2010461"/>
              <a:gd name="connsiteY34" fmla="*/ 641838 h 754932"/>
              <a:gd name="connsiteX35" fmla="*/ 1969477 w 2010461"/>
              <a:gd name="connsiteY35" fmla="*/ 650631 h 754932"/>
              <a:gd name="connsiteX36" fmla="*/ 1934308 w 2010461"/>
              <a:gd name="connsiteY36" fmla="*/ 659423 h 754932"/>
              <a:gd name="connsiteX37" fmla="*/ 1872762 w 2010461"/>
              <a:gd name="connsiteY37" fmla="*/ 624254 h 754932"/>
              <a:gd name="connsiteX38" fmla="*/ 1846385 w 2010461"/>
              <a:gd name="connsiteY38" fmla="*/ 615461 h 754932"/>
              <a:gd name="connsiteX39" fmla="*/ 1820008 w 2010461"/>
              <a:gd name="connsiteY39" fmla="*/ 597877 h 754932"/>
              <a:gd name="connsiteX40" fmla="*/ 1714500 w 2010461"/>
              <a:gd name="connsiteY40" fmla="*/ 633046 h 754932"/>
              <a:gd name="connsiteX41" fmla="*/ 1688123 w 2010461"/>
              <a:gd name="connsiteY41" fmla="*/ 641838 h 754932"/>
              <a:gd name="connsiteX42" fmla="*/ 1661746 w 2010461"/>
              <a:gd name="connsiteY42" fmla="*/ 650631 h 754932"/>
              <a:gd name="connsiteX43" fmla="*/ 1433146 w 2010461"/>
              <a:gd name="connsiteY43" fmla="*/ 668215 h 754932"/>
              <a:gd name="connsiteX44" fmla="*/ 1406769 w 2010461"/>
              <a:gd name="connsiteY44" fmla="*/ 677007 h 754932"/>
              <a:gd name="connsiteX45" fmla="*/ 1118683 w 2010461"/>
              <a:gd name="connsiteY45" fmla="*/ 754932 h 754932"/>
              <a:gd name="connsiteX46" fmla="*/ 848383 w 2010461"/>
              <a:gd name="connsiteY46" fmla="*/ 739709 h 754932"/>
              <a:gd name="connsiteX47" fmla="*/ 852854 w 2010461"/>
              <a:gd name="connsiteY47" fmla="*/ 668215 h 754932"/>
              <a:gd name="connsiteX48" fmla="*/ 808892 w 2010461"/>
              <a:gd name="connsiteY48" fmla="*/ 659423 h 754932"/>
              <a:gd name="connsiteX49" fmla="*/ 782516 w 2010461"/>
              <a:gd name="connsiteY49" fmla="*/ 650631 h 754932"/>
              <a:gd name="connsiteX50" fmla="*/ 527539 w 2010461"/>
              <a:gd name="connsiteY50" fmla="*/ 741116 h 754932"/>
              <a:gd name="connsiteX51" fmla="*/ 483577 w 2010461"/>
              <a:gd name="connsiteY51" fmla="*/ 650631 h 754932"/>
              <a:gd name="connsiteX52" fmla="*/ 430823 w 2010461"/>
              <a:gd name="connsiteY52" fmla="*/ 668215 h 754932"/>
              <a:gd name="connsiteX53" fmla="*/ 351692 w 2010461"/>
              <a:gd name="connsiteY53" fmla="*/ 659423 h 754932"/>
              <a:gd name="connsiteX54" fmla="*/ 298939 w 2010461"/>
              <a:gd name="connsiteY54" fmla="*/ 624254 h 754932"/>
              <a:gd name="connsiteX55" fmla="*/ 202223 w 2010461"/>
              <a:gd name="connsiteY55" fmla="*/ 606669 h 754932"/>
              <a:gd name="connsiteX56" fmla="*/ 124530 w 2010461"/>
              <a:gd name="connsiteY56" fmla="*/ 683359 h 754932"/>
              <a:gd name="connsiteX57" fmla="*/ 43962 w 2010461"/>
              <a:gd name="connsiteY57" fmla="*/ 659423 h 754932"/>
              <a:gd name="connsiteX58" fmla="*/ 8792 w 2010461"/>
              <a:gd name="connsiteY58" fmla="*/ 650631 h 754932"/>
              <a:gd name="connsiteX59" fmla="*/ 0 w 2010461"/>
              <a:gd name="connsiteY59" fmla="*/ 624254 h 754932"/>
              <a:gd name="connsiteX60" fmla="*/ 26377 w 2010461"/>
              <a:gd name="connsiteY60" fmla="*/ 562707 h 754932"/>
              <a:gd name="connsiteX61" fmla="*/ 61546 w 2010461"/>
              <a:gd name="connsiteY61" fmla="*/ 509954 h 754932"/>
              <a:gd name="connsiteX62" fmla="*/ 70339 w 2010461"/>
              <a:gd name="connsiteY62" fmla="*/ 483577 h 754932"/>
              <a:gd name="connsiteX63" fmla="*/ 105508 w 2010461"/>
              <a:gd name="connsiteY63" fmla="*/ 430823 h 754932"/>
              <a:gd name="connsiteX64" fmla="*/ 123092 w 2010461"/>
              <a:gd name="connsiteY64" fmla="*/ 404446 h 754932"/>
              <a:gd name="connsiteX65" fmla="*/ 149469 w 2010461"/>
              <a:gd name="connsiteY65" fmla="*/ 351692 h 754932"/>
              <a:gd name="connsiteX66" fmla="*/ 158262 w 2010461"/>
              <a:gd name="connsiteY66" fmla="*/ 325315 h 754932"/>
              <a:gd name="connsiteX67" fmla="*/ 167054 w 2010461"/>
              <a:gd name="connsiteY67" fmla="*/ 272561 h 754932"/>
              <a:gd name="connsiteX68" fmla="*/ 175846 w 2010461"/>
              <a:gd name="connsiteY68" fmla="*/ 246184 h 754932"/>
              <a:gd name="connsiteX69" fmla="*/ 175846 w 2010461"/>
              <a:gd name="connsiteY69" fmla="*/ 158261 h 754932"/>
              <a:gd name="connsiteX0" fmla="*/ 175846 w 2010461"/>
              <a:gd name="connsiteY0" fmla="*/ 228600 h 754932"/>
              <a:gd name="connsiteX1" fmla="*/ 175846 w 2010461"/>
              <a:gd name="connsiteY1" fmla="*/ 114300 h 754932"/>
              <a:gd name="connsiteX2" fmla="*/ 193431 w 2010461"/>
              <a:gd name="connsiteY2" fmla="*/ 87923 h 754932"/>
              <a:gd name="connsiteX3" fmla="*/ 211016 w 2010461"/>
              <a:gd name="connsiteY3" fmla="*/ 35169 h 754932"/>
              <a:gd name="connsiteX4" fmla="*/ 219808 w 2010461"/>
              <a:gd name="connsiteY4" fmla="*/ 8792 h 754932"/>
              <a:gd name="connsiteX5" fmla="*/ 246185 w 2010461"/>
              <a:gd name="connsiteY5" fmla="*/ 0 h 754932"/>
              <a:gd name="connsiteX6" fmla="*/ 272562 w 2010461"/>
              <a:gd name="connsiteY6" fmla="*/ 8792 h 754932"/>
              <a:gd name="connsiteX7" fmla="*/ 298939 w 2010461"/>
              <a:gd name="connsiteY7" fmla="*/ 26377 h 754932"/>
              <a:gd name="connsiteX8" fmla="*/ 351692 w 2010461"/>
              <a:gd name="connsiteY8" fmla="*/ 43961 h 754932"/>
              <a:gd name="connsiteX9" fmla="*/ 378069 w 2010461"/>
              <a:gd name="connsiteY9" fmla="*/ 52754 h 754932"/>
              <a:gd name="connsiteX10" fmla="*/ 404446 w 2010461"/>
              <a:gd name="connsiteY10" fmla="*/ 105507 h 754932"/>
              <a:gd name="connsiteX11" fmla="*/ 430823 w 2010461"/>
              <a:gd name="connsiteY11" fmla="*/ 114300 h 754932"/>
              <a:gd name="connsiteX12" fmla="*/ 501162 w 2010461"/>
              <a:gd name="connsiteY12" fmla="*/ 131884 h 754932"/>
              <a:gd name="connsiteX13" fmla="*/ 518746 w 2010461"/>
              <a:gd name="connsiteY13" fmla="*/ 158261 h 754932"/>
              <a:gd name="connsiteX14" fmla="*/ 545123 w 2010461"/>
              <a:gd name="connsiteY14" fmla="*/ 167054 h 754932"/>
              <a:gd name="connsiteX15" fmla="*/ 553916 w 2010461"/>
              <a:gd name="connsiteY15" fmla="*/ 193431 h 754932"/>
              <a:gd name="connsiteX16" fmla="*/ 571500 w 2010461"/>
              <a:gd name="connsiteY16" fmla="*/ 219807 h 754932"/>
              <a:gd name="connsiteX17" fmla="*/ 650631 w 2010461"/>
              <a:gd name="connsiteY17" fmla="*/ 254977 h 754932"/>
              <a:gd name="connsiteX18" fmla="*/ 685800 w 2010461"/>
              <a:gd name="connsiteY18" fmla="*/ 272561 h 754932"/>
              <a:gd name="connsiteX19" fmla="*/ 756139 w 2010461"/>
              <a:gd name="connsiteY19" fmla="*/ 290146 h 754932"/>
              <a:gd name="connsiteX20" fmla="*/ 782516 w 2010461"/>
              <a:gd name="connsiteY20" fmla="*/ 298938 h 754932"/>
              <a:gd name="connsiteX21" fmla="*/ 905608 w 2010461"/>
              <a:gd name="connsiteY21" fmla="*/ 290146 h 754932"/>
              <a:gd name="connsiteX22" fmla="*/ 940777 w 2010461"/>
              <a:gd name="connsiteY22" fmla="*/ 281354 h 754932"/>
              <a:gd name="connsiteX23" fmla="*/ 1310054 w 2010461"/>
              <a:gd name="connsiteY23" fmla="*/ 290146 h 754932"/>
              <a:gd name="connsiteX24" fmla="*/ 1371600 w 2010461"/>
              <a:gd name="connsiteY24" fmla="*/ 298938 h 754932"/>
              <a:gd name="connsiteX25" fmla="*/ 1441939 w 2010461"/>
              <a:gd name="connsiteY25" fmla="*/ 307731 h 754932"/>
              <a:gd name="connsiteX26" fmla="*/ 1477108 w 2010461"/>
              <a:gd name="connsiteY26" fmla="*/ 316523 h 754932"/>
              <a:gd name="connsiteX27" fmla="*/ 1670539 w 2010461"/>
              <a:gd name="connsiteY27" fmla="*/ 342900 h 754932"/>
              <a:gd name="connsiteX28" fmla="*/ 1784839 w 2010461"/>
              <a:gd name="connsiteY28" fmla="*/ 360484 h 754932"/>
              <a:gd name="connsiteX29" fmla="*/ 1863969 w 2010461"/>
              <a:gd name="connsiteY29" fmla="*/ 386861 h 754932"/>
              <a:gd name="connsiteX30" fmla="*/ 1890346 w 2010461"/>
              <a:gd name="connsiteY30" fmla="*/ 395654 h 754932"/>
              <a:gd name="connsiteX31" fmla="*/ 1943100 w 2010461"/>
              <a:gd name="connsiteY31" fmla="*/ 430823 h 754932"/>
              <a:gd name="connsiteX32" fmla="*/ 1969477 w 2010461"/>
              <a:gd name="connsiteY32" fmla="*/ 448407 h 754932"/>
              <a:gd name="connsiteX33" fmla="*/ 1995854 w 2010461"/>
              <a:gd name="connsiteY33" fmla="*/ 474784 h 754932"/>
              <a:gd name="connsiteX34" fmla="*/ 1995854 w 2010461"/>
              <a:gd name="connsiteY34" fmla="*/ 641838 h 754932"/>
              <a:gd name="connsiteX35" fmla="*/ 1969477 w 2010461"/>
              <a:gd name="connsiteY35" fmla="*/ 650631 h 754932"/>
              <a:gd name="connsiteX36" fmla="*/ 1934308 w 2010461"/>
              <a:gd name="connsiteY36" fmla="*/ 659423 h 754932"/>
              <a:gd name="connsiteX37" fmla="*/ 1872762 w 2010461"/>
              <a:gd name="connsiteY37" fmla="*/ 624254 h 754932"/>
              <a:gd name="connsiteX38" fmla="*/ 1846385 w 2010461"/>
              <a:gd name="connsiteY38" fmla="*/ 615461 h 754932"/>
              <a:gd name="connsiteX39" fmla="*/ 1820008 w 2010461"/>
              <a:gd name="connsiteY39" fmla="*/ 597877 h 754932"/>
              <a:gd name="connsiteX40" fmla="*/ 1714500 w 2010461"/>
              <a:gd name="connsiteY40" fmla="*/ 633046 h 754932"/>
              <a:gd name="connsiteX41" fmla="*/ 1688123 w 2010461"/>
              <a:gd name="connsiteY41" fmla="*/ 641838 h 754932"/>
              <a:gd name="connsiteX42" fmla="*/ 1661746 w 2010461"/>
              <a:gd name="connsiteY42" fmla="*/ 650631 h 754932"/>
              <a:gd name="connsiteX43" fmla="*/ 1433146 w 2010461"/>
              <a:gd name="connsiteY43" fmla="*/ 668215 h 754932"/>
              <a:gd name="connsiteX44" fmla="*/ 1406769 w 2010461"/>
              <a:gd name="connsiteY44" fmla="*/ 677007 h 754932"/>
              <a:gd name="connsiteX45" fmla="*/ 1118683 w 2010461"/>
              <a:gd name="connsiteY45" fmla="*/ 754932 h 754932"/>
              <a:gd name="connsiteX46" fmla="*/ 848383 w 2010461"/>
              <a:gd name="connsiteY46" fmla="*/ 739709 h 754932"/>
              <a:gd name="connsiteX47" fmla="*/ 852854 w 2010461"/>
              <a:gd name="connsiteY47" fmla="*/ 668215 h 754932"/>
              <a:gd name="connsiteX48" fmla="*/ 808892 w 2010461"/>
              <a:gd name="connsiteY48" fmla="*/ 659423 h 754932"/>
              <a:gd name="connsiteX49" fmla="*/ 782516 w 2010461"/>
              <a:gd name="connsiteY49" fmla="*/ 650631 h 754932"/>
              <a:gd name="connsiteX50" fmla="*/ 527539 w 2010461"/>
              <a:gd name="connsiteY50" fmla="*/ 741116 h 754932"/>
              <a:gd name="connsiteX51" fmla="*/ 483577 w 2010461"/>
              <a:gd name="connsiteY51" fmla="*/ 650631 h 754932"/>
              <a:gd name="connsiteX52" fmla="*/ 430823 w 2010461"/>
              <a:gd name="connsiteY52" fmla="*/ 668215 h 754932"/>
              <a:gd name="connsiteX53" fmla="*/ 351692 w 2010461"/>
              <a:gd name="connsiteY53" fmla="*/ 659423 h 754932"/>
              <a:gd name="connsiteX54" fmla="*/ 298939 w 2010461"/>
              <a:gd name="connsiteY54" fmla="*/ 624254 h 754932"/>
              <a:gd name="connsiteX55" fmla="*/ 230037 w 2010461"/>
              <a:gd name="connsiteY55" fmla="*/ 658821 h 754932"/>
              <a:gd name="connsiteX56" fmla="*/ 124530 w 2010461"/>
              <a:gd name="connsiteY56" fmla="*/ 683359 h 754932"/>
              <a:gd name="connsiteX57" fmla="*/ 43962 w 2010461"/>
              <a:gd name="connsiteY57" fmla="*/ 659423 h 754932"/>
              <a:gd name="connsiteX58" fmla="*/ 8792 w 2010461"/>
              <a:gd name="connsiteY58" fmla="*/ 650631 h 754932"/>
              <a:gd name="connsiteX59" fmla="*/ 0 w 2010461"/>
              <a:gd name="connsiteY59" fmla="*/ 624254 h 754932"/>
              <a:gd name="connsiteX60" fmla="*/ 26377 w 2010461"/>
              <a:gd name="connsiteY60" fmla="*/ 562707 h 754932"/>
              <a:gd name="connsiteX61" fmla="*/ 61546 w 2010461"/>
              <a:gd name="connsiteY61" fmla="*/ 509954 h 754932"/>
              <a:gd name="connsiteX62" fmla="*/ 70339 w 2010461"/>
              <a:gd name="connsiteY62" fmla="*/ 483577 h 754932"/>
              <a:gd name="connsiteX63" fmla="*/ 105508 w 2010461"/>
              <a:gd name="connsiteY63" fmla="*/ 430823 h 754932"/>
              <a:gd name="connsiteX64" fmla="*/ 123092 w 2010461"/>
              <a:gd name="connsiteY64" fmla="*/ 404446 h 754932"/>
              <a:gd name="connsiteX65" fmla="*/ 149469 w 2010461"/>
              <a:gd name="connsiteY65" fmla="*/ 351692 h 754932"/>
              <a:gd name="connsiteX66" fmla="*/ 158262 w 2010461"/>
              <a:gd name="connsiteY66" fmla="*/ 325315 h 754932"/>
              <a:gd name="connsiteX67" fmla="*/ 167054 w 2010461"/>
              <a:gd name="connsiteY67" fmla="*/ 272561 h 754932"/>
              <a:gd name="connsiteX68" fmla="*/ 175846 w 2010461"/>
              <a:gd name="connsiteY68" fmla="*/ 246184 h 754932"/>
              <a:gd name="connsiteX69" fmla="*/ 175846 w 2010461"/>
              <a:gd name="connsiteY69" fmla="*/ 158261 h 754932"/>
              <a:gd name="connsiteX0" fmla="*/ 175846 w 2010461"/>
              <a:gd name="connsiteY0" fmla="*/ 228600 h 754932"/>
              <a:gd name="connsiteX1" fmla="*/ 175846 w 2010461"/>
              <a:gd name="connsiteY1" fmla="*/ 114300 h 754932"/>
              <a:gd name="connsiteX2" fmla="*/ 193431 w 2010461"/>
              <a:gd name="connsiteY2" fmla="*/ 87923 h 754932"/>
              <a:gd name="connsiteX3" fmla="*/ 211016 w 2010461"/>
              <a:gd name="connsiteY3" fmla="*/ 35169 h 754932"/>
              <a:gd name="connsiteX4" fmla="*/ 219808 w 2010461"/>
              <a:gd name="connsiteY4" fmla="*/ 8792 h 754932"/>
              <a:gd name="connsiteX5" fmla="*/ 246185 w 2010461"/>
              <a:gd name="connsiteY5" fmla="*/ 0 h 754932"/>
              <a:gd name="connsiteX6" fmla="*/ 272562 w 2010461"/>
              <a:gd name="connsiteY6" fmla="*/ 8792 h 754932"/>
              <a:gd name="connsiteX7" fmla="*/ 298939 w 2010461"/>
              <a:gd name="connsiteY7" fmla="*/ 26377 h 754932"/>
              <a:gd name="connsiteX8" fmla="*/ 351692 w 2010461"/>
              <a:gd name="connsiteY8" fmla="*/ 43961 h 754932"/>
              <a:gd name="connsiteX9" fmla="*/ 378069 w 2010461"/>
              <a:gd name="connsiteY9" fmla="*/ 52754 h 754932"/>
              <a:gd name="connsiteX10" fmla="*/ 404446 w 2010461"/>
              <a:gd name="connsiteY10" fmla="*/ 105507 h 754932"/>
              <a:gd name="connsiteX11" fmla="*/ 430823 w 2010461"/>
              <a:gd name="connsiteY11" fmla="*/ 114300 h 754932"/>
              <a:gd name="connsiteX12" fmla="*/ 501162 w 2010461"/>
              <a:gd name="connsiteY12" fmla="*/ 131884 h 754932"/>
              <a:gd name="connsiteX13" fmla="*/ 518746 w 2010461"/>
              <a:gd name="connsiteY13" fmla="*/ 158261 h 754932"/>
              <a:gd name="connsiteX14" fmla="*/ 545123 w 2010461"/>
              <a:gd name="connsiteY14" fmla="*/ 167054 h 754932"/>
              <a:gd name="connsiteX15" fmla="*/ 553916 w 2010461"/>
              <a:gd name="connsiteY15" fmla="*/ 193431 h 754932"/>
              <a:gd name="connsiteX16" fmla="*/ 571500 w 2010461"/>
              <a:gd name="connsiteY16" fmla="*/ 219807 h 754932"/>
              <a:gd name="connsiteX17" fmla="*/ 650631 w 2010461"/>
              <a:gd name="connsiteY17" fmla="*/ 254977 h 754932"/>
              <a:gd name="connsiteX18" fmla="*/ 685800 w 2010461"/>
              <a:gd name="connsiteY18" fmla="*/ 272561 h 754932"/>
              <a:gd name="connsiteX19" fmla="*/ 756139 w 2010461"/>
              <a:gd name="connsiteY19" fmla="*/ 290146 h 754932"/>
              <a:gd name="connsiteX20" fmla="*/ 782516 w 2010461"/>
              <a:gd name="connsiteY20" fmla="*/ 298938 h 754932"/>
              <a:gd name="connsiteX21" fmla="*/ 905608 w 2010461"/>
              <a:gd name="connsiteY21" fmla="*/ 290146 h 754932"/>
              <a:gd name="connsiteX22" fmla="*/ 940777 w 2010461"/>
              <a:gd name="connsiteY22" fmla="*/ 281354 h 754932"/>
              <a:gd name="connsiteX23" fmla="*/ 1310054 w 2010461"/>
              <a:gd name="connsiteY23" fmla="*/ 290146 h 754932"/>
              <a:gd name="connsiteX24" fmla="*/ 1371600 w 2010461"/>
              <a:gd name="connsiteY24" fmla="*/ 298938 h 754932"/>
              <a:gd name="connsiteX25" fmla="*/ 1441939 w 2010461"/>
              <a:gd name="connsiteY25" fmla="*/ 307731 h 754932"/>
              <a:gd name="connsiteX26" fmla="*/ 1477108 w 2010461"/>
              <a:gd name="connsiteY26" fmla="*/ 316523 h 754932"/>
              <a:gd name="connsiteX27" fmla="*/ 1670539 w 2010461"/>
              <a:gd name="connsiteY27" fmla="*/ 342900 h 754932"/>
              <a:gd name="connsiteX28" fmla="*/ 1784839 w 2010461"/>
              <a:gd name="connsiteY28" fmla="*/ 360484 h 754932"/>
              <a:gd name="connsiteX29" fmla="*/ 1863969 w 2010461"/>
              <a:gd name="connsiteY29" fmla="*/ 386861 h 754932"/>
              <a:gd name="connsiteX30" fmla="*/ 1890346 w 2010461"/>
              <a:gd name="connsiteY30" fmla="*/ 395654 h 754932"/>
              <a:gd name="connsiteX31" fmla="*/ 1943100 w 2010461"/>
              <a:gd name="connsiteY31" fmla="*/ 430823 h 754932"/>
              <a:gd name="connsiteX32" fmla="*/ 1969477 w 2010461"/>
              <a:gd name="connsiteY32" fmla="*/ 448407 h 754932"/>
              <a:gd name="connsiteX33" fmla="*/ 1995854 w 2010461"/>
              <a:gd name="connsiteY33" fmla="*/ 474784 h 754932"/>
              <a:gd name="connsiteX34" fmla="*/ 1995854 w 2010461"/>
              <a:gd name="connsiteY34" fmla="*/ 641838 h 754932"/>
              <a:gd name="connsiteX35" fmla="*/ 1969477 w 2010461"/>
              <a:gd name="connsiteY35" fmla="*/ 650631 h 754932"/>
              <a:gd name="connsiteX36" fmla="*/ 1934308 w 2010461"/>
              <a:gd name="connsiteY36" fmla="*/ 659423 h 754932"/>
              <a:gd name="connsiteX37" fmla="*/ 1872762 w 2010461"/>
              <a:gd name="connsiteY37" fmla="*/ 624254 h 754932"/>
              <a:gd name="connsiteX38" fmla="*/ 1846385 w 2010461"/>
              <a:gd name="connsiteY38" fmla="*/ 615461 h 754932"/>
              <a:gd name="connsiteX39" fmla="*/ 1820008 w 2010461"/>
              <a:gd name="connsiteY39" fmla="*/ 597877 h 754932"/>
              <a:gd name="connsiteX40" fmla="*/ 1714500 w 2010461"/>
              <a:gd name="connsiteY40" fmla="*/ 633046 h 754932"/>
              <a:gd name="connsiteX41" fmla="*/ 1688123 w 2010461"/>
              <a:gd name="connsiteY41" fmla="*/ 641838 h 754932"/>
              <a:gd name="connsiteX42" fmla="*/ 1661746 w 2010461"/>
              <a:gd name="connsiteY42" fmla="*/ 650631 h 754932"/>
              <a:gd name="connsiteX43" fmla="*/ 1433146 w 2010461"/>
              <a:gd name="connsiteY43" fmla="*/ 668215 h 754932"/>
              <a:gd name="connsiteX44" fmla="*/ 1406769 w 2010461"/>
              <a:gd name="connsiteY44" fmla="*/ 677007 h 754932"/>
              <a:gd name="connsiteX45" fmla="*/ 1118683 w 2010461"/>
              <a:gd name="connsiteY45" fmla="*/ 754932 h 754932"/>
              <a:gd name="connsiteX46" fmla="*/ 848383 w 2010461"/>
              <a:gd name="connsiteY46" fmla="*/ 739709 h 754932"/>
              <a:gd name="connsiteX47" fmla="*/ 852854 w 2010461"/>
              <a:gd name="connsiteY47" fmla="*/ 668215 h 754932"/>
              <a:gd name="connsiteX48" fmla="*/ 808892 w 2010461"/>
              <a:gd name="connsiteY48" fmla="*/ 659423 h 754932"/>
              <a:gd name="connsiteX49" fmla="*/ 782516 w 2010461"/>
              <a:gd name="connsiteY49" fmla="*/ 650631 h 754932"/>
              <a:gd name="connsiteX50" fmla="*/ 527539 w 2010461"/>
              <a:gd name="connsiteY50" fmla="*/ 741116 h 754932"/>
              <a:gd name="connsiteX51" fmla="*/ 483577 w 2010461"/>
              <a:gd name="connsiteY51" fmla="*/ 650631 h 754932"/>
              <a:gd name="connsiteX52" fmla="*/ 430823 w 2010461"/>
              <a:gd name="connsiteY52" fmla="*/ 668215 h 754932"/>
              <a:gd name="connsiteX53" fmla="*/ 351692 w 2010461"/>
              <a:gd name="connsiteY53" fmla="*/ 659423 h 754932"/>
              <a:gd name="connsiteX54" fmla="*/ 316323 w 2010461"/>
              <a:gd name="connsiteY54" fmla="*/ 697267 h 754932"/>
              <a:gd name="connsiteX55" fmla="*/ 230037 w 2010461"/>
              <a:gd name="connsiteY55" fmla="*/ 658821 h 754932"/>
              <a:gd name="connsiteX56" fmla="*/ 124530 w 2010461"/>
              <a:gd name="connsiteY56" fmla="*/ 683359 h 754932"/>
              <a:gd name="connsiteX57" fmla="*/ 43962 w 2010461"/>
              <a:gd name="connsiteY57" fmla="*/ 659423 h 754932"/>
              <a:gd name="connsiteX58" fmla="*/ 8792 w 2010461"/>
              <a:gd name="connsiteY58" fmla="*/ 650631 h 754932"/>
              <a:gd name="connsiteX59" fmla="*/ 0 w 2010461"/>
              <a:gd name="connsiteY59" fmla="*/ 624254 h 754932"/>
              <a:gd name="connsiteX60" fmla="*/ 26377 w 2010461"/>
              <a:gd name="connsiteY60" fmla="*/ 562707 h 754932"/>
              <a:gd name="connsiteX61" fmla="*/ 61546 w 2010461"/>
              <a:gd name="connsiteY61" fmla="*/ 509954 h 754932"/>
              <a:gd name="connsiteX62" fmla="*/ 70339 w 2010461"/>
              <a:gd name="connsiteY62" fmla="*/ 483577 h 754932"/>
              <a:gd name="connsiteX63" fmla="*/ 105508 w 2010461"/>
              <a:gd name="connsiteY63" fmla="*/ 430823 h 754932"/>
              <a:gd name="connsiteX64" fmla="*/ 123092 w 2010461"/>
              <a:gd name="connsiteY64" fmla="*/ 404446 h 754932"/>
              <a:gd name="connsiteX65" fmla="*/ 149469 w 2010461"/>
              <a:gd name="connsiteY65" fmla="*/ 351692 h 754932"/>
              <a:gd name="connsiteX66" fmla="*/ 158262 w 2010461"/>
              <a:gd name="connsiteY66" fmla="*/ 325315 h 754932"/>
              <a:gd name="connsiteX67" fmla="*/ 167054 w 2010461"/>
              <a:gd name="connsiteY67" fmla="*/ 272561 h 754932"/>
              <a:gd name="connsiteX68" fmla="*/ 175846 w 2010461"/>
              <a:gd name="connsiteY68" fmla="*/ 246184 h 754932"/>
              <a:gd name="connsiteX69" fmla="*/ 175846 w 2010461"/>
              <a:gd name="connsiteY69" fmla="*/ 158261 h 754932"/>
              <a:gd name="connsiteX0" fmla="*/ 175846 w 2010461"/>
              <a:gd name="connsiteY0" fmla="*/ 228600 h 754932"/>
              <a:gd name="connsiteX1" fmla="*/ 175846 w 2010461"/>
              <a:gd name="connsiteY1" fmla="*/ 114300 h 754932"/>
              <a:gd name="connsiteX2" fmla="*/ 193431 w 2010461"/>
              <a:gd name="connsiteY2" fmla="*/ 87923 h 754932"/>
              <a:gd name="connsiteX3" fmla="*/ 211016 w 2010461"/>
              <a:gd name="connsiteY3" fmla="*/ 35169 h 754932"/>
              <a:gd name="connsiteX4" fmla="*/ 219808 w 2010461"/>
              <a:gd name="connsiteY4" fmla="*/ 8792 h 754932"/>
              <a:gd name="connsiteX5" fmla="*/ 246185 w 2010461"/>
              <a:gd name="connsiteY5" fmla="*/ 0 h 754932"/>
              <a:gd name="connsiteX6" fmla="*/ 272562 w 2010461"/>
              <a:gd name="connsiteY6" fmla="*/ 8792 h 754932"/>
              <a:gd name="connsiteX7" fmla="*/ 298939 w 2010461"/>
              <a:gd name="connsiteY7" fmla="*/ 26377 h 754932"/>
              <a:gd name="connsiteX8" fmla="*/ 351692 w 2010461"/>
              <a:gd name="connsiteY8" fmla="*/ 43961 h 754932"/>
              <a:gd name="connsiteX9" fmla="*/ 378069 w 2010461"/>
              <a:gd name="connsiteY9" fmla="*/ 52754 h 754932"/>
              <a:gd name="connsiteX10" fmla="*/ 404446 w 2010461"/>
              <a:gd name="connsiteY10" fmla="*/ 105507 h 754932"/>
              <a:gd name="connsiteX11" fmla="*/ 430823 w 2010461"/>
              <a:gd name="connsiteY11" fmla="*/ 114300 h 754932"/>
              <a:gd name="connsiteX12" fmla="*/ 501162 w 2010461"/>
              <a:gd name="connsiteY12" fmla="*/ 131884 h 754932"/>
              <a:gd name="connsiteX13" fmla="*/ 518746 w 2010461"/>
              <a:gd name="connsiteY13" fmla="*/ 158261 h 754932"/>
              <a:gd name="connsiteX14" fmla="*/ 545123 w 2010461"/>
              <a:gd name="connsiteY14" fmla="*/ 167054 h 754932"/>
              <a:gd name="connsiteX15" fmla="*/ 553916 w 2010461"/>
              <a:gd name="connsiteY15" fmla="*/ 193431 h 754932"/>
              <a:gd name="connsiteX16" fmla="*/ 571500 w 2010461"/>
              <a:gd name="connsiteY16" fmla="*/ 219807 h 754932"/>
              <a:gd name="connsiteX17" fmla="*/ 650631 w 2010461"/>
              <a:gd name="connsiteY17" fmla="*/ 254977 h 754932"/>
              <a:gd name="connsiteX18" fmla="*/ 685800 w 2010461"/>
              <a:gd name="connsiteY18" fmla="*/ 272561 h 754932"/>
              <a:gd name="connsiteX19" fmla="*/ 756139 w 2010461"/>
              <a:gd name="connsiteY19" fmla="*/ 290146 h 754932"/>
              <a:gd name="connsiteX20" fmla="*/ 782516 w 2010461"/>
              <a:gd name="connsiteY20" fmla="*/ 298938 h 754932"/>
              <a:gd name="connsiteX21" fmla="*/ 905608 w 2010461"/>
              <a:gd name="connsiteY21" fmla="*/ 290146 h 754932"/>
              <a:gd name="connsiteX22" fmla="*/ 940777 w 2010461"/>
              <a:gd name="connsiteY22" fmla="*/ 281354 h 754932"/>
              <a:gd name="connsiteX23" fmla="*/ 1310054 w 2010461"/>
              <a:gd name="connsiteY23" fmla="*/ 290146 h 754932"/>
              <a:gd name="connsiteX24" fmla="*/ 1371600 w 2010461"/>
              <a:gd name="connsiteY24" fmla="*/ 298938 h 754932"/>
              <a:gd name="connsiteX25" fmla="*/ 1441939 w 2010461"/>
              <a:gd name="connsiteY25" fmla="*/ 307731 h 754932"/>
              <a:gd name="connsiteX26" fmla="*/ 1477108 w 2010461"/>
              <a:gd name="connsiteY26" fmla="*/ 316523 h 754932"/>
              <a:gd name="connsiteX27" fmla="*/ 1670539 w 2010461"/>
              <a:gd name="connsiteY27" fmla="*/ 342900 h 754932"/>
              <a:gd name="connsiteX28" fmla="*/ 1784839 w 2010461"/>
              <a:gd name="connsiteY28" fmla="*/ 360484 h 754932"/>
              <a:gd name="connsiteX29" fmla="*/ 1863969 w 2010461"/>
              <a:gd name="connsiteY29" fmla="*/ 386861 h 754932"/>
              <a:gd name="connsiteX30" fmla="*/ 1890346 w 2010461"/>
              <a:gd name="connsiteY30" fmla="*/ 395654 h 754932"/>
              <a:gd name="connsiteX31" fmla="*/ 1943100 w 2010461"/>
              <a:gd name="connsiteY31" fmla="*/ 430823 h 754932"/>
              <a:gd name="connsiteX32" fmla="*/ 1969477 w 2010461"/>
              <a:gd name="connsiteY32" fmla="*/ 448407 h 754932"/>
              <a:gd name="connsiteX33" fmla="*/ 1995854 w 2010461"/>
              <a:gd name="connsiteY33" fmla="*/ 474784 h 754932"/>
              <a:gd name="connsiteX34" fmla="*/ 1995854 w 2010461"/>
              <a:gd name="connsiteY34" fmla="*/ 641838 h 754932"/>
              <a:gd name="connsiteX35" fmla="*/ 1969477 w 2010461"/>
              <a:gd name="connsiteY35" fmla="*/ 650631 h 754932"/>
              <a:gd name="connsiteX36" fmla="*/ 1934308 w 2010461"/>
              <a:gd name="connsiteY36" fmla="*/ 659423 h 754932"/>
              <a:gd name="connsiteX37" fmla="*/ 1872762 w 2010461"/>
              <a:gd name="connsiteY37" fmla="*/ 624254 h 754932"/>
              <a:gd name="connsiteX38" fmla="*/ 1846385 w 2010461"/>
              <a:gd name="connsiteY38" fmla="*/ 615461 h 754932"/>
              <a:gd name="connsiteX39" fmla="*/ 1820008 w 2010461"/>
              <a:gd name="connsiteY39" fmla="*/ 597877 h 754932"/>
              <a:gd name="connsiteX40" fmla="*/ 1714500 w 2010461"/>
              <a:gd name="connsiteY40" fmla="*/ 633046 h 754932"/>
              <a:gd name="connsiteX41" fmla="*/ 1688123 w 2010461"/>
              <a:gd name="connsiteY41" fmla="*/ 641838 h 754932"/>
              <a:gd name="connsiteX42" fmla="*/ 1661746 w 2010461"/>
              <a:gd name="connsiteY42" fmla="*/ 650631 h 754932"/>
              <a:gd name="connsiteX43" fmla="*/ 1433146 w 2010461"/>
              <a:gd name="connsiteY43" fmla="*/ 668215 h 754932"/>
              <a:gd name="connsiteX44" fmla="*/ 1406769 w 2010461"/>
              <a:gd name="connsiteY44" fmla="*/ 677007 h 754932"/>
              <a:gd name="connsiteX45" fmla="*/ 1118683 w 2010461"/>
              <a:gd name="connsiteY45" fmla="*/ 754932 h 754932"/>
              <a:gd name="connsiteX46" fmla="*/ 848383 w 2010461"/>
              <a:gd name="connsiteY46" fmla="*/ 739709 h 754932"/>
              <a:gd name="connsiteX47" fmla="*/ 852854 w 2010461"/>
              <a:gd name="connsiteY47" fmla="*/ 668215 h 754932"/>
              <a:gd name="connsiteX48" fmla="*/ 808892 w 2010461"/>
              <a:gd name="connsiteY48" fmla="*/ 659423 h 754932"/>
              <a:gd name="connsiteX49" fmla="*/ 730364 w 2010461"/>
              <a:gd name="connsiteY49" fmla="*/ 713214 h 754932"/>
              <a:gd name="connsiteX50" fmla="*/ 527539 w 2010461"/>
              <a:gd name="connsiteY50" fmla="*/ 741116 h 754932"/>
              <a:gd name="connsiteX51" fmla="*/ 483577 w 2010461"/>
              <a:gd name="connsiteY51" fmla="*/ 650631 h 754932"/>
              <a:gd name="connsiteX52" fmla="*/ 430823 w 2010461"/>
              <a:gd name="connsiteY52" fmla="*/ 668215 h 754932"/>
              <a:gd name="connsiteX53" fmla="*/ 351692 w 2010461"/>
              <a:gd name="connsiteY53" fmla="*/ 659423 h 754932"/>
              <a:gd name="connsiteX54" fmla="*/ 316323 w 2010461"/>
              <a:gd name="connsiteY54" fmla="*/ 697267 h 754932"/>
              <a:gd name="connsiteX55" fmla="*/ 230037 w 2010461"/>
              <a:gd name="connsiteY55" fmla="*/ 658821 h 754932"/>
              <a:gd name="connsiteX56" fmla="*/ 124530 w 2010461"/>
              <a:gd name="connsiteY56" fmla="*/ 683359 h 754932"/>
              <a:gd name="connsiteX57" fmla="*/ 43962 w 2010461"/>
              <a:gd name="connsiteY57" fmla="*/ 659423 h 754932"/>
              <a:gd name="connsiteX58" fmla="*/ 8792 w 2010461"/>
              <a:gd name="connsiteY58" fmla="*/ 650631 h 754932"/>
              <a:gd name="connsiteX59" fmla="*/ 0 w 2010461"/>
              <a:gd name="connsiteY59" fmla="*/ 624254 h 754932"/>
              <a:gd name="connsiteX60" fmla="*/ 26377 w 2010461"/>
              <a:gd name="connsiteY60" fmla="*/ 562707 h 754932"/>
              <a:gd name="connsiteX61" fmla="*/ 61546 w 2010461"/>
              <a:gd name="connsiteY61" fmla="*/ 509954 h 754932"/>
              <a:gd name="connsiteX62" fmla="*/ 70339 w 2010461"/>
              <a:gd name="connsiteY62" fmla="*/ 483577 h 754932"/>
              <a:gd name="connsiteX63" fmla="*/ 105508 w 2010461"/>
              <a:gd name="connsiteY63" fmla="*/ 430823 h 754932"/>
              <a:gd name="connsiteX64" fmla="*/ 123092 w 2010461"/>
              <a:gd name="connsiteY64" fmla="*/ 404446 h 754932"/>
              <a:gd name="connsiteX65" fmla="*/ 149469 w 2010461"/>
              <a:gd name="connsiteY65" fmla="*/ 351692 h 754932"/>
              <a:gd name="connsiteX66" fmla="*/ 158262 w 2010461"/>
              <a:gd name="connsiteY66" fmla="*/ 325315 h 754932"/>
              <a:gd name="connsiteX67" fmla="*/ 167054 w 2010461"/>
              <a:gd name="connsiteY67" fmla="*/ 272561 h 754932"/>
              <a:gd name="connsiteX68" fmla="*/ 175846 w 2010461"/>
              <a:gd name="connsiteY68" fmla="*/ 246184 h 754932"/>
              <a:gd name="connsiteX69" fmla="*/ 175846 w 2010461"/>
              <a:gd name="connsiteY69" fmla="*/ 158261 h 754932"/>
              <a:gd name="connsiteX0" fmla="*/ 175846 w 2010461"/>
              <a:gd name="connsiteY0" fmla="*/ 228600 h 754932"/>
              <a:gd name="connsiteX1" fmla="*/ 175846 w 2010461"/>
              <a:gd name="connsiteY1" fmla="*/ 114300 h 754932"/>
              <a:gd name="connsiteX2" fmla="*/ 193431 w 2010461"/>
              <a:gd name="connsiteY2" fmla="*/ 87923 h 754932"/>
              <a:gd name="connsiteX3" fmla="*/ 211016 w 2010461"/>
              <a:gd name="connsiteY3" fmla="*/ 35169 h 754932"/>
              <a:gd name="connsiteX4" fmla="*/ 219808 w 2010461"/>
              <a:gd name="connsiteY4" fmla="*/ 8792 h 754932"/>
              <a:gd name="connsiteX5" fmla="*/ 246185 w 2010461"/>
              <a:gd name="connsiteY5" fmla="*/ 0 h 754932"/>
              <a:gd name="connsiteX6" fmla="*/ 272562 w 2010461"/>
              <a:gd name="connsiteY6" fmla="*/ 8792 h 754932"/>
              <a:gd name="connsiteX7" fmla="*/ 298939 w 2010461"/>
              <a:gd name="connsiteY7" fmla="*/ 26377 h 754932"/>
              <a:gd name="connsiteX8" fmla="*/ 351692 w 2010461"/>
              <a:gd name="connsiteY8" fmla="*/ 43961 h 754932"/>
              <a:gd name="connsiteX9" fmla="*/ 378069 w 2010461"/>
              <a:gd name="connsiteY9" fmla="*/ 52754 h 754932"/>
              <a:gd name="connsiteX10" fmla="*/ 404446 w 2010461"/>
              <a:gd name="connsiteY10" fmla="*/ 105507 h 754932"/>
              <a:gd name="connsiteX11" fmla="*/ 430823 w 2010461"/>
              <a:gd name="connsiteY11" fmla="*/ 114300 h 754932"/>
              <a:gd name="connsiteX12" fmla="*/ 501162 w 2010461"/>
              <a:gd name="connsiteY12" fmla="*/ 131884 h 754932"/>
              <a:gd name="connsiteX13" fmla="*/ 518746 w 2010461"/>
              <a:gd name="connsiteY13" fmla="*/ 158261 h 754932"/>
              <a:gd name="connsiteX14" fmla="*/ 545123 w 2010461"/>
              <a:gd name="connsiteY14" fmla="*/ 167054 h 754932"/>
              <a:gd name="connsiteX15" fmla="*/ 553916 w 2010461"/>
              <a:gd name="connsiteY15" fmla="*/ 193431 h 754932"/>
              <a:gd name="connsiteX16" fmla="*/ 571500 w 2010461"/>
              <a:gd name="connsiteY16" fmla="*/ 219807 h 754932"/>
              <a:gd name="connsiteX17" fmla="*/ 650631 w 2010461"/>
              <a:gd name="connsiteY17" fmla="*/ 254977 h 754932"/>
              <a:gd name="connsiteX18" fmla="*/ 685800 w 2010461"/>
              <a:gd name="connsiteY18" fmla="*/ 272561 h 754932"/>
              <a:gd name="connsiteX19" fmla="*/ 756139 w 2010461"/>
              <a:gd name="connsiteY19" fmla="*/ 290146 h 754932"/>
              <a:gd name="connsiteX20" fmla="*/ 782516 w 2010461"/>
              <a:gd name="connsiteY20" fmla="*/ 298938 h 754932"/>
              <a:gd name="connsiteX21" fmla="*/ 905608 w 2010461"/>
              <a:gd name="connsiteY21" fmla="*/ 290146 h 754932"/>
              <a:gd name="connsiteX22" fmla="*/ 940777 w 2010461"/>
              <a:gd name="connsiteY22" fmla="*/ 281354 h 754932"/>
              <a:gd name="connsiteX23" fmla="*/ 1310054 w 2010461"/>
              <a:gd name="connsiteY23" fmla="*/ 290146 h 754932"/>
              <a:gd name="connsiteX24" fmla="*/ 1371600 w 2010461"/>
              <a:gd name="connsiteY24" fmla="*/ 298938 h 754932"/>
              <a:gd name="connsiteX25" fmla="*/ 1441939 w 2010461"/>
              <a:gd name="connsiteY25" fmla="*/ 307731 h 754932"/>
              <a:gd name="connsiteX26" fmla="*/ 1477108 w 2010461"/>
              <a:gd name="connsiteY26" fmla="*/ 316523 h 754932"/>
              <a:gd name="connsiteX27" fmla="*/ 1670539 w 2010461"/>
              <a:gd name="connsiteY27" fmla="*/ 342900 h 754932"/>
              <a:gd name="connsiteX28" fmla="*/ 1784839 w 2010461"/>
              <a:gd name="connsiteY28" fmla="*/ 360484 h 754932"/>
              <a:gd name="connsiteX29" fmla="*/ 1863969 w 2010461"/>
              <a:gd name="connsiteY29" fmla="*/ 386861 h 754932"/>
              <a:gd name="connsiteX30" fmla="*/ 1890346 w 2010461"/>
              <a:gd name="connsiteY30" fmla="*/ 395654 h 754932"/>
              <a:gd name="connsiteX31" fmla="*/ 1943100 w 2010461"/>
              <a:gd name="connsiteY31" fmla="*/ 430823 h 754932"/>
              <a:gd name="connsiteX32" fmla="*/ 1969477 w 2010461"/>
              <a:gd name="connsiteY32" fmla="*/ 448407 h 754932"/>
              <a:gd name="connsiteX33" fmla="*/ 1995854 w 2010461"/>
              <a:gd name="connsiteY33" fmla="*/ 474784 h 754932"/>
              <a:gd name="connsiteX34" fmla="*/ 1995854 w 2010461"/>
              <a:gd name="connsiteY34" fmla="*/ 641838 h 754932"/>
              <a:gd name="connsiteX35" fmla="*/ 1969477 w 2010461"/>
              <a:gd name="connsiteY35" fmla="*/ 650631 h 754932"/>
              <a:gd name="connsiteX36" fmla="*/ 1934308 w 2010461"/>
              <a:gd name="connsiteY36" fmla="*/ 659423 h 754932"/>
              <a:gd name="connsiteX37" fmla="*/ 1872762 w 2010461"/>
              <a:gd name="connsiteY37" fmla="*/ 624254 h 754932"/>
              <a:gd name="connsiteX38" fmla="*/ 1846385 w 2010461"/>
              <a:gd name="connsiteY38" fmla="*/ 615461 h 754932"/>
              <a:gd name="connsiteX39" fmla="*/ 1820008 w 2010461"/>
              <a:gd name="connsiteY39" fmla="*/ 597877 h 754932"/>
              <a:gd name="connsiteX40" fmla="*/ 1714500 w 2010461"/>
              <a:gd name="connsiteY40" fmla="*/ 633046 h 754932"/>
              <a:gd name="connsiteX41" fmla="*/ 1688123 w 2010461"/>
              <a:gd name="connsiteY41" fmla="*/ 641838 h 754932"/>
              <a:gd name="connsiteX42" fmla="*/ 1661746 w 2010461"/>
              <a:gd name="connsiteY42" fmla="*/ 650631 h 754932"/>
              <a:gd name="connsiteX43" fmla="*/ 1433146 w 2010461"/>
              <a:gd name="connsiteY43" fmla="*/ 668215 h 754932"/>
              <a:gd name="connsiteX44" fmla="*/ 1406769 w 2010461"/>
              <a:gd name="connsiteY44" fmla="*/ 677007 h 754932"/>
              <a:gd name="connsiteX45" fmla="*/ 1118683 w 2010461"/>
              <a:gd name="connsiteY45" fmla="*/ 754932 h 754932"/>
              <a:gd name="connsiteX46" fmla="*/ 848383 w 2010461"/>
              <a:gd name="connsiteY46" fmla="*/ 739709 h 754932"/>
              <a:gd name="connsiteX47" fmla="*/ 807655 w 2010461"/>
              <a:gd name="connsiteY47" fmla="*/ 706460 h 754932"/>
              <a:gd name="connsiteX48" fmla="*/ 808892 w 2010461"/>
              <a:gd name="connsiteY48" fmla="*/ 659423 h 754932"/>
              <a:gd name="connsiteX49" fmla="*/ 730364 w 2010461"/>
              <a:gd name="connsiteY49" fmla="*/ 713214 h 754932"/>
              <a:gd name="connsiteX50" fmla="*/ 527539 w 2010461"/>
              <a:gd name="connsiteY50" fmla="*/ 741116 h 754932"/>
              <a:gd name="connsiteX51" fmla="*/ 483577 w 2010461"/>
              <a:gd name="connsiteY51" fmla="*/ 650631 h 754932"/>
              <a:gd name="connsiteX52" fmla="*/ 430823 w 2010461"/>
              <a:gd name="connsiteY52" fmla="*/ 668215 h 754932"/>
              <a:gd name="connsiteX53" fmla="*/ 351692 w 2010461"/>
              <a:gd name="connsiteY53" fmla="*/ 659423 h 754932"/>
              <a:gd name="connsiteX54" fmla="*/ 316323 w 2010461"/>
              <a:gd name="connsiteY54" fmla="*/ 697267 h 754932"/>
              <a:gd name="connsiteX55" fmla="*/ 230037 w 2010461"/>
              <a:gd name="connsiteY55" fmla="*/ 658821 h 754932"/>
              <a:gd name="connsiteX56" fmla="*/ 124530 w 2010461"/>
              <a:gd name="connsiteY56" fmla="*/ 683359 h 754932"/>
              <a:gd name="connsiteX57" fmla="*/ 43962 w 2010461"/>
              <a:gd name="connsiteY57" fmla="*/ 659423 h 754932"/>
              <a:gd name="connsiteX58" fmla="*/ 8792 w 2010461"/>
              <a:gd name="connsiteY58" fmla="*/ 650631 h 754932"/>
              <a:gd name="connsiteX59" fmla="*/ 0 w 2010461"/>
              <a:gd name="connsiteY59" fmla="*/ 624254 h 754932"/>
              <a:gd name="connsiteX60" fmla="*/ 26377 w 2010461"/>
              <a:gd name="connsiteY60" fmla="*/ 562707 h 754932"/>
              <a:gd name="connsiteX61" fmla="*/ 61546 w 2010461"/>
              <a:gd name="connsiteY61" fmla="*/ 509954 h 754932"/>
              <a:gd name="connsiteX62" fmla="*/ 70339 w 2010461"/>
              <a:gd name="connsiteY62" fmla="*/ 483577 h 754932"/>
              <a:gd name="connsiteX63" fmla="*/ 105508 w 2010461"/>
              <a:gd name="connsiteY63" fmla="*/ 430823 h 754932"/>
              <a:gd name="connsiteX64" fmla="*/ 123092 w 2010461"/>
              <a:gd name="connsiteY64" fmla="*/ 404446 h 754932"/>
              <a:gd name="connsiteX65" fmla="*/ 149469 w 2010461"/>
              <a:gd name="connsiteY65" fmla="*/ 351692 h 754932"/>
              <a:gd name="connsiteX66" fmla="*/ 158262 w 2010461"/>
              <a:gd name="connsiteY66" fmla="*/ 325315 h 754932"/>
              <a:gd name="connsiteX67" fmla="*/ 167054 w 2010461"/>
              <a:gd name="connsiteY67" fmla="*/ 272561 h 754932"/>
              <a:gd name="connsiteX68" fmla="*/ 175846 w 2010461"/>
              <a:gd name="connsiteY68" fmla="*/ 246184 h 754932"/>
              <a:gd name="connsiteX69" fmla="*/ 175846 w 2010461"/>
              <a:gd name="connsiteY69" fmla="*/ 158261 h 754932"/>
              <a:gd name="connsiteX0" fmla="*/ 175846 w 2010461"/>
              <a:gd name="connsiteY0" fmla="*/ 228600 h 754932"/>
              <a:gd name="connsiteX1" fmla="*/ 175846 w 2010461"/>
              <a:gd name="connsiteY1" fmla="*/ 114300 h 754932"/>
              <a:gd name="connsiteX2" fmla="*/ 193431 w 2010461"/>
              <a:gd name="connsiteY2" fmla="*/ 87923 h 754932"/>
              <a:gd name="connsiteX3" fmla="*/ 211016 w 2010461"/>
              <a:gd name="connsiteY3" fmla="*/ 35169 h 754932"/>
              <a:gd name="connsiteX4" fmla="*/ 219808 w 2010461"/>
              <a:gd name="connsiteY4" fmla="*/ 8792 h 754932"/>
              <a:gd name="connsiteX5" fmla="*/ 246185 w 2010461"/>
              <a:gd name="connsiteY5" fmla="*/ 0 h 754932"/>
              <a:gd name="connsiteX6" fmla="*/ 272562 w 2010461"/>
              <a:gd name="connsiteY6" fmla="*/ 8792 h 754932"/>
              <a:gd name="connsiteX7" fmla="*/ 298939 w 2010461"/>
              <a:gd name="connsiteY7" fmla="*/ 26377 h 754932"/>
              <a:gd name="connsiteX8" fmla="*/ 351692 w 2010461"/>
              <a:gd name="connsiteY8" fmla="*/ 43961 h 754932"/>
              <a:gd name="connsiteX9" fmla="*/ 378069 w 2010461"/>
              <a:gd name="connsiteY9" fmla="*/ 52754 h 754932"/>
              <a:gd name="connsiteX10" fmla="*/ 404446 w 2010461"/>
              <a:gd name="connsiteY10" fmla="*/ 105507 h 754932"/>
              <a:gd name="connsiteX11" fmla="*/ 430823 w 2010461"/>
              <a:gd name="connsiteY11" fmla="*/ 114300 h 754932"/>
              <a:gd name="connsiteX12" fmla="*/ 501162 w 2010461"/>
              <a:gd name="connsiteY12" fmla="*/ 131884 h 754932"/>
              <a:gd name="connsiteX13" fmla="*/ 518746 w 2010461"/>
              <a:gd name="connsiteY13" fmla="*/ 158261 h 754932"/>
              <a:gd name="connsiteX14" fmla="*/ 545123 w 2010461"/>
              <a:gd name="connsiteY14" fmla="*/ 167054 h 754932"/>
              <a:gd name="connsiteX15" fmla="*/ 553916 w 2010461"/>
              <a:gd name="connsiteY15" fmla="*/ 193431 h 754932"/>
              <a:gd name="connsiteX16" fmla="*/ 571500 w 2010461"/>
              <a:gd name="connsiteY16" fmla="*/ 219807 h 754932"/>
              <a:gd name="connsiteX17" fmla="*/ 650631 w 2010461"/>
              <a:gd name="connsiteY17" fmla="*/ 254977 h 754932"/>
              <a:gd name="connsiteX18" fmla="*/ 685800 w 2010461"/>
              <a:gd name="connsiteY18" fmla="*/ 272561 h 754932"/>
              <a:gd name="connsiteX19" fmla="*/ 756139 w 2010461"/>
              <a:gd name="connsiteY19" fmla="*/ 290146 h 754932"/>
              <a:gd name="connsiteX20" fmla="*/ 782516 w 2010461"/>
              <a:gd name="connsiteY20" fmla="*/ 298938 h 754932"/>
              <a:gd name="connsiteX21" fmla="*/ 905608 w 2010461"/>
              <a:gd name="connsiteY21" fmla="*/ 290146 h 754932"/>
              <a:gd name="connsiteX22" fmla="*/ 940777 w 2010461"/>
              <a:gd name="connsiteY22" fmla="*/ 281354 h 754932"/>
              <a:gd name="connsiteX23" fmla="*/ 1310054 w 2010461"/>
              <a:gd name="connsiteY23" fmla="*/ 290146 h 754932"/>
              <a:gd name="connsiteX24" fmla="*/ 1371600 w 2010461"/>
              <a:gd name="connsiteY24" fmla="*/ 298938 h 754932"/>
              <a:gd name="connsiteX25" fmla="*/ 1441939 w 2010461"/>
              <a:gd name="connsiteY25" fmla="*/ 307731 h 754932"/>
              <a:gd name="connsiteX26" fmla="*/ 1477108 w 2010461"/>
              <a:gd name="connsiteY26" fmla="*/ 316523 h 754932"/>
              <a:gd name="connsiteX27" fmla="*/ 1670539 w 2010461"/>
              <a:gd name="connsiteY27" fmla="*/ 342900 h 754932"/>
              <a:gd name="connsiteX28" fmla="*/ 1784839 w 2010461"/>
              <a:gd name="connsiteY28" fmla="*/ 360484 h 754932"/>
              <a:gd name="connsiteX29" fmla="*/ 1863969 w 2010461"/>
              <a:gd name="connsiteY29" fmla="*/ 386861 h 754932"/>
              <a:gd name="connsiteX30" fmla="*/ 1890346 w 2010461"/>
              <a:gd name="connsiteY30" fmla="*/ 395654 h 754932"/>
              <a:gd name="connsiteX31" fmla="*/ 1943100 w 2010461"/>
              <a:gd name="connsiteY31" fmla="*/ 430823 h 754932"/>
              <a:gd name="connsiteX32" fmla="*/ 1969477 w 2010461"/>
              <a:gd name="connsiteY32" fmla="*/ 448407 h 754932"/>
              <a:gd name="connsiteX33" fmla="*/ 1995854 w 2010461"/>
              <a:gd name="connsiteY33" fmla="*/ 474784 h 754932"/>
              <a:gd name="connsiteX34" fmla="*/ 1995854 w 2010461"/>
              <a:gd name="connsiteY34" fmla="*/ 641838 h 754932"/>
              <a:gd name="connsiteX35" fmla="*/ 1969477 w 2010461"/>
              <a:gd name="connsiteY35" fmla="*/ 650631 h 754932"/>
              <a:gd name="connsiteX36" fmla="*/ 1934308 w 2010461"/>
              <a:gd name="connsiteY36" fmla="*/ 659423 h 754932"/>
              <a:gd name="connsiteX37" fmla="*/ 1872762 w 2010461"/>
              <a:gd name="connsiteY37" fmla="*/ 624254 h 754932"/>
              <a:gd name="connsiteX38" fmla="*/ 1846385 w 2010461"/>
              <a:gd name="connsiteY38" fmla="*/ 615461 h 754932"/>
              <a:gd name="connsiteX39" fmla="*/ 1820008 w 2010461"/>
              <a:gd name="connsiteY39" fmla="*/ 597877 h 754932"/>
              <a:gd name="connsiteX40" fmla="*/ 1714500 w 2010461"/>
              <a:gd name="connsiteY40" fmla="*/ 633046 h 754932"/>
              <a:gd name="connsiteX41" fmla="*/ 1708984 w 2010461"/>
              <a:gd name="connsiteY41" fmla="*/ 721805 h 754932"/>
              <a:gd name="connsiteX42" fmla="*/ 1661746 w 2010461"/>
              <a:gd name="connsiteY42" fmla="*/ 650631 h 754932"/>
              <a:gd name="connsiteX43" fmla="*/ 1433146 w 2010461"/>
              <a:gd name="connsiteY43" fmla="*/ 668215 h 754932"/>
              <a:gd name="connsiteX44" fmla="*/ 1406769 w 2010461"/>
              <a:gd name="connsiteY44" fmla="*/ 677007 h 754932"/>
              <a:gd name="connsiteX45" fmla="*/ 1118683 w 2010461"/>
              <a:gd name="connsiteY45" fmla="*/ 754932 h 754932"/>
              <a:gd name="connsiteX46" fmla="*/ 848383 w 2010461"/>
              <a:gd name="connsiteY46" fmla="*/ 739709 h 754932"/>
              <a:gd name="connsiteX47" fmla="*/ 807655 w 2010461"/>
              <a:gd name="connsiteY47" fmla="*/ 706460 h 754932"/>
              <a:gd name="connsiteX48" fmla="*/ 808892 w 2010461"/>
              <a:gd name="connsiteY48" fmla="*/ 659423 h 754932"/>
              <a:gd name="connsiteX49" fmla="*/ 730364 w 2010461"/>
              <a:gd name="connsiteY49" fmla="*/ 713214 h 754932"/>
              <a:gd name="connsiteX50" fmla="*/ 527539 w 2010461"/>
              <a:gd name="connsiteY50" fmla="*/ 741116 h 754932"/>
              <a:gd name="connsiteX51" fmla="*/ 483577 w 2010461"/>
              <a:gd name="connsiteY51" fmla="*/ 650631 h 754932"/>
              <a:gd name="connsiteX52" fmla="*/ 430823 w 2010461"/>
              <a:gd name="connsiteY52" fmla="*/ 668215 h 754932"/>
              <a:gd name="connsiteX53" fmla="*/ 351692 w 2010461"/>
              <a:gd name="connsiteY53" fmla="*/ 659423 h 754932"/>
              <a:gd name="connsiteX54" fmla="*/ 316323 w 2010461"/>
              <a:gd name="connsiteY54" fmla="*/ 697267 h 754932"/>
              <a:gd name="connsiteX55" fmla="*/ 230037 w 2010461"/>
              <a:gd name="connsiteY55" fmla="*/ 658821 h 754932"/>
              <a:gd name="connsiteX56" fmla="*/ 124530 w 2010461"/>
              <a:gd name="connsiteY56" fmla="*/ 683359 h 754932"/>
              <a:gd name="connsiteX57" fmla="*/ 43962 w 2010461"/>
              <a:gd name="connsiteY57" fmla="*/ 659423 h 754932"/>
              <a:gd name="connsiteX58" fmla="*/ 8792 w 2010461"/>
              <a:gd name="connsiteY58" fmla="*/ 650631 h 754932"/>
              <a:gd name="connsiteX59" fmla="*/ 0 w 2010461"/>
              <a:gd name="connsiteY59" fmla="*/ 624254 h 754932"/>
              <a:gd name="connsiteX60" fmla="*/ 26377 w 2010461"/>
              <a:gd name="connsiteY60" fmla="*/ 562707 h 754932"/>
              <a:gd name="connsiteX61" fmla="*/ 61546 w 2010461"/>
              <a:gd name="connsiteY61" fmla="*/ 509954 h 754932"/>
              <a:gd name="connsiteX62" fmla="*/ 70339 w 2010461"/>
              <a:gd name="connsiteY62" fmla="*/ 483577 h 754932"/>
              <a:gd name="connsiteX63" fmla="*/ 105508 w 2010461"/>
              <a:gd name="connsiteY63" fmla="*/ 430823 h 754932"/>
              <a:gd name="connsiteX64" fmla="*/ 123092 w 2010461"/>
              <a:gd name="connsiteY64" fmla="*/ 404446 h 754932"/>
              <a:gd name="connsiteX65" fmla="*/ 149469 w 2010461"/>
              <a:gd name="connsiteY65" fmla="*/ 351692 h 754932"/>
              <a:gd name="connsiteX66" fmla="*/ 158262 w 2010461"/>
              <a:gd name="connsiteY66" fmla="*/ 325315 h 754932"/>
              <a:gd name="connsiteX67" fmla="*/ 167054 w 2010461"/>
              <a:gd name="connsiteY67" fmla="*/ 272561 h 754932"/>
              <a:gd name="connsiteX68" fmla="*/ 175846 w 2010461"/>
              <a:gd name="connsiteY68" fmla="*/ 246184 h 754932"/>
              <a:gd name="connsiteX69" fmla="*/ 175846 w 2010461"/>
              <a:gd name="connsiteY69" fmla="*/ 158261 h 754932"/>
              <a:gd name="connsiteX0" fmla="*/ 175846 w 2010461"/>
              <a:gd name="connsiteY0" fmla="*/ 228600 h 754932"/>
              <a:gd name="connsiteX1" fmla="*/ 175846 w 2010461"/>
              <a:gd name="connsiteY1" fmla="*/ 114300 h 754932"/>
              <a:gd name="connsiteX2" fmla="*/ 193431 w 2010461"/>
              <a:gd name="connsiteY2" fmla="*/ 87923 h 754932"/>
              <a:gd name="connsiteX3" fmla="*/ 211016 w 2010461"/>
              <a:gd name="connsiteY3" fmla="*/ 35169 h 754932"/>
              <a:gd name="connsiteX4" fmla="*/ 219808 w 2010461"/>
              <a:gd name="connsiteY4" fmla="*/ 8792 h 754932"/>
              <a:gd name="connsiteX5" fmla="*/ 246185 w 2010461"/>
              <a:gd name="connsiteY5" fmla="*/ 0 h 754932"/>
              <a:gd name="connsiteX6" fmla="*/ 272562 w 2010461"/>
              <a:gd name="connsiteY6" fmla="*/ 8792 h 754932"/>
              <a:gd name="connsiteX7" fmla="*/ 298939 w 2010461"/>
              <a:gd name="connsiteY7" fmla="*/ 26377 h 754932"/>
              <a:gd name="connsiteX8" fmla="*/ 351692 w 2010461"/>
              <a:gd name="connsiteY8" fmla="*/ 43961 h 754932"/>
              <a:gd name="connsiteX9" fmla="*/ 378069 w 2010461"/>
              <a:gd name="connsiteY9" fmla="*/ 52754 h 754932"/>
              <a:gd name="connsiteX10" fmla="*/ 404446 w 2010461"/>
              <a:gd name="connsiteY10" fmla="*/ 105507 h 754932"/>
              <a:gd name="connsiteX11" fmla="*/ 430823 w 2010461"/>
              <a:gd name="connsiteY11" fmla="*/ 114300 h 754932"/>
              <a:gd name="connsiteX12" fmla="*/ 501162 w 2010461"/>
              <a:gd name="connsiteY12" fmla="*/ 131884 h 754932"/>
              <a:gd name="connsiteX13" fmla="*/ 518746 w 2010461"/>
              <a:gd name="connsiteY13" fmla="*/ 158261 h 754932"/>
              <a:gd name="connsiteX14" fmla="*/ 545123 w 2010461"/>
              <a:gd name="connsiteY14" fmla="*/ 167054 h 754932"/>
              <a:gd name="connsiteX15" fmla="*/ 553916 w 2010461"/>
              <a:gd name="connsiteY15" fmla="*/ 193431 h 754932"/>
              <a:gd name="connsiteX16" fmla="*/ 571500 w 2010461"/>
              <a:gd name="connsiteY16" fmla="*/ 219807 h 754932"/>
              <a:gd name="connsiteX17" fmla="*/ 650631 w 2010461"/>
              <a:gd name="connsiteY17" fmla="*/ 254977 h 754932"/>
              <a:gd name="connsiteX18" fmla="*/ 685800 w 2010461"/>
              <a:gd name="connsiteY18" fmla="*/ 272561 h 754932"/>
              <a:gd name="connsiteX19" fmla="*/ 756139 w 2010461"/>
              <a:gd name="connsiteY19" fmla="*/ 290146 h 754932"/>
              <a:gd name="connsiteX20" fmla="*/ 782516 w 2010461"/>
              <a:gd name="connsiteY20" fmla="*/ 298938 h 754932"/>
              <a:gd name="connsiteX21" fmla="*/ 905608 w 2010461"/>
              <a:gd name="connsiteY21" fmla="*/ 290146 h 754932"/>
              <a:gd name="connsiteX22" fmla="*/ 940777 w 2010461"/>
              <a:gd name="connsiteY22" fmla="*/ 281354 h 754932"/>
              <a:gd name="connsiteX23" fmla="*/ 1310054 w 2010461"/>
              <a:gd name="connsiteY23" fmla="*/ 290146 h 754932"/>
              <a:gd name="connsiteX24" fmla="*/ 1371600 w 2010461"/>
              <a:gd name="connsiteY24" fmla="*/ 298938 h 754932"/>
              <a:gd name="connsiteX25" fmla="*/ 1441939 w 2010461"/>
              <a:gd name="connsiteY25" fmla="*/ 307731 h 754932"/>
              <a:gd name="connsiteX26" fmla="*/ 1477108 w 2010461"/>
              <a:gd name="connsiteY26" fmla="*/ 316523 h 754932"/>
              <a:gd name="connsiteX27" fmla="*/ 1670539 w 2010461"/>
              <a:gd name="connsiteY27" fmla="*/ 342900 h 754932"/>
              <a:gd name="connsiteX28" fmla="*/ 1784839 w 2010461"/>
              <a:gd name="connsiteY28" fmla="*/ 360484 h 754932"/>
              <a:gd name="connsiteX29" fmla="*/ 1863969 w 2010461"/>
              <a:gd name="connsiteY29" fmla="*/ 386861 h 754932"/>
              <a:gd name="connsiteX30" fmla="*/ 1890346 w 2010461"/>
              <a:gd name="connsiteY30" fmla="*/ 395654 h 754932"/>
              <a:gd name="connsiteX31" fmla="*/ 1943100 w 2010461"/>
              <a:gd name="connsiteY31" fmla="*/ 430823 h 754932"/>
              <a:gd name="connsiteX32" fmla="*/ 1969477 w 2010461"/>
              <a:gd name="connsiteY32" fmla="*/ 448407 h 754932"/>
              <a:gd name="connsiteX33" fmla="*/ 1995854 w 2010461"/>
              <a:gd name="connsiteY33" fmla="*/ 474784 h 754932"/>
              <a:gd name="connsiteX34" fmla="*/ 1995854 w 2010461"/>
              <a:gd name="connsiteY34" fmla="*/ 641838 h 754932"/>
              <a:gd name="connsiteX35" fmla="*/ 1969477 w 2010461"/>
              <a:gd name="connsiteY35" fmla="*/ 650631 h 754932"/>
              <a:gd name="connsiteX36" fmla="*/ 1934308 w 2010461"/>
              <a:gd name="connsiteY36" fmla="*/ 659423 h 754932"/>
              <a:gd name="connsiteX37" fmla="*/ 1872762 w 2010461"/>
              <a:gd name="connsiteY37" fmla="*/ 624254 h 754932"/>
              <a:gd name="connsiteX38" fmla="*/ 1846385 w 2010461"/>
              <a:gd name="connsiteY38" fmla="*/ 615461 h 754932"/>
              <a:gd name="connsiteX39" fmla="*/ 1820008 w 2010461"/>
              <a:gd name="connsiteY39" fmla="*/ 597877 h 754932"/>
              <a:gd name="connsiteX40" fmla="*/ 1714500 w 2010461"/>
              <a:gd name="connsiteY40" fmla="*/ 633046 h 754932"/>
              <a:gd name="connsiteX41" fmla="*/ 1708984 w 2010461"/>
              <a:gd name="connsiteY41" fmla="*/ 721805 h 754932"/>
              <a:gd name="connsiteX42" fmla="*/ 1599164 w 2010461"/>
              <a:gd name="connsiteY42" fmla="*/ 734075 h 754932"/>
              <a:gd name="connsiteX43" fmla="*/ 1433146 w 2010461"/>
              <a:gd name="connsiteY43" fmla="*/ 668215 h 754932"/>
              <a:gd name="connsiteX44" fmla="*/ 1406769 w 2010461"/>
              <a:gd name="connsiteY44" fmla="*/ 677007 h 754932"/>
              <a:gd name="connsiteX45" fmla="*/ 1118683 w 2010461"/>
              <a:gd name="connsiteY45" fmla="*/ 754932 h 754932"/>
              <a:gd name="connsiteX46" fmla="*/ 848383 w 2010461"/>
              <a:gd name="connsiteY46" fmla="*/ 739709 h 754932"/>
              <a:gd name="connsiteX47" fmla="*/ 807655 w 2010461"/>
              <a:gd name="connsiteY47" fmla="*/ 706460 h 754932"/>
              <a:gd name="connsiteX48" fmla="*/ 808892 w 2010461"/>
              <a:gd name="connsiteY48" fmla="*/ 659423 h 754932"/>
              <a:gd name="connsiteX49" fmla="*/ 730364 w 2010461"/>
              <a:gd name="connsiteY49" fmla="*/ 713214 h 754932"/>
              <a:gd name="connsiteX50" fmla="*/ 527539 w 2010461"/>
              <a:gd name="connsiteY50" fmla="*/ 741116 h 754932"/>
              <a:gd name="connsiteX51" fmla="*/ 483577 w 2010461"/>
              <a:gd name="connsiteY51" fmla="*/ 650631 h 754932"/>
              <a:gd name="connsiteX52" fmla="*/ 430823 w 2010461"/>
              <a:gd name="connsiteY52" fmla="*/ 668215 h 754932"/>
              <a:gd name="connsiteX53" fmla="*/ 351692 w 2010461"/>
              <a:gd name="connsiteY53" fmla="*/ 659423 h 754932"/>
              <a:gd name="connsiteX54" fmla="*/ 316323 w 2010461"/>
              <a:gd name="connsiteY54" fmla="*/ 697267 h 754932"/>
              <a:gd name="connsiteX55" fmla="*/ 230037 w 2010461"/>
              <a:gd name="connsiteY55" fmla="*/ 658821 h 754932"/>
              <a:gd name="connsiteX56" fmla="*/ 124530 w 2010461"/>
              <a:gd name="connsiteY56" fmla="*/ 683359 h 754932"/>
              <a:gd name="connsiteX57" fmla="*/ 43962 w 2010461"/>
              <a:gd name="connsiteY57" fmla="*/ 659423 h 754932"/>
              <a:gd name="connsiteX58" fmla="*/ 8792 w 2010461"/>
              <a:gd name="connsiteY58" fmla="*/ 650631 h 754932"/>
              <a:gd name="connsiteX59" fmla="*/ 0 w 2010461"/>
              <a:gd name="connsiteY59" fmla="*/ 624254 h 754932"/>
              <a:gd name="connsiteX60" fmla="*/ 26377 w 2010461"/>
              <a:gd name="connsiteY60" fmla="*/ 562707 h 754932"/>
              <a:gd name="connsiteX61" fmla="*/ 61546 w 2010461"/>
              <a:gd name="connsiteY61" fmla="*/ 509954 h 754932"/>
              <a:gd name="connsiteX62" fmla="*/ 70339 w 2010461"/>
              <a:gd name="connsiteY62" fmla="*/ 483577 h 754932"/>
              <a:gd name="connsiteX63" fmla="*/ 105508 w 2010461"/>
              <a:gd name="connsiteY63" fmla="*/ 430823 h 754932"/>
              <a:gd name="connsiteX64" fmla="*/ 123092 w 2010461"/>
              <a:gd name="connsiteY64" fmla="*/ 404446 h 754932"/>
              <a:gd name="connsiteX65" fmla="*/ 149469 w 2010461"/>
              <a:gd name="connsiteY65" fmla="*/ 351692 h 754932"/>
              <a:gd name="connsiteX66" fmla="*/ 158262 w 2010461"/>
              <a:gd name="connsiteY66" fmla="*/ 325315 h 754932"/>
              <a:gd name="connsiteX67" fmla="*/ 167054 w 2010461"/>
              <a:gd name="connsiteY67" fmla="*/ 272561 h 754932"/>
              <a:gd name="connsiteX68" fmla="*/ 175846 w 2010461"/>
              <a:gd name="connsiteY68" fmla="*/ 246184 h 754932"/>
              <a:gd name="connsiteX69" fmla="*/ 175846 w 2010461"/>
              <a:gd name="connsiteY69" fmla="*/ 158261 h 75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010461" h="754932">
                <a:moveTo>
                  <a:pt x="175846" y="228600"/>
                </a:moveTo>
                <a:cubicBezTo>
                  <a:pt x="165787" y="178302"/>
                  <a:pt x="159877" y="172851"/>
                  <a:pt x="175846" y="114300"/>
                </a:cubicBezTo>
                <a:cubicBezTo>
                  <a:pt x="178626" y="104105"/>
                  <a:pt x="187569" y="96715"/>
                  <a:pt x="193431" y="87923"/>
                </a:cubicBezTo>
                <a:lnTo>
                  <a:pt x="211016" y="35169"/>
                </a:lnTo>
                <a:cubicBezTo>
                  <a:pt x="213947" y="26377"/>
                  <a:pt x="211016" y="11723"/>
                  <a:pt x="219808" y="8792"/>
                </a:cubicBezTo>
                <a:lnTo>
                  <a:pt x="246185" y="0"/>
                </a:lnTo>
                <a:cubicBezTo>
                  <a:pt x="254977" y="2931"/>
                  <a:pt x="264273" y="4647"/>
                  <a:pt x="272562" y="8792"/>
                </a:cubicBezTo>
                <a:cubicBezTo>
                  <a:pt x="282014" y="13518"/>
                  <a:pt x="289283" y="22085"/>
                  <a:pt x="298939" y="26377"/>
                </a:cubicBezTo>
                <a:cubicBezTo>
                  <a:pt x="315877" y="33905"/>
                  <a:pt x="334108" y="38100"/>
                  <a:pt x="351692" y="43961"/>
                </a:cubicBezTo>
                <a:lnTo>
                  <a:pt x="378069" y="52754"/>
                </a:lnTo>
                <a:cubicBezTo>
                  <a:pt x="383861" y="70129"/>
                  <a:pt x="388952" y="93112"/>
                  <a:pt x="404446" y="105507"/>
                </a:cubicBezTo>
                <a:cubicBezTo>
                  <a:pt x="411683" y="111297"/>
                  <a:pt x="421832" y="112052"/>
                  <a:pt x="430823" y="114300"/>
                </a:cubicBezTo>
                <a:lnTo>
                  <a:pt x="501162" y="131884"/>
                </a:lnTo>
                <a:cubicBezTo>
                  <a:pt x="507023" y="140676"/>
                  <a:pt x="510495" y="151660"/>
                  <a:pt x="518746" y="158261"/>
                </a:cubicBezTo>
                <a:cubicBezTo>
                  <a:pt x="525983" y="164051"/>
                  <a:pt x="538570" y="160501"/>
                  <a:pt x="545123" y="167054"/>
                </a:cubicBezTo>
                <a:cubicBezTo>
                  <a:pt x="551676" y="173607"/>
                  <a:pt x="549771" y="185141"/>
                  <a:pt x="553916" y="193431"/>
                </a:cubicBezTo>
                <a:cubicBezTo>
                  <a:pt x="558642" y="202882"/>
                  <a:pt x="564028" y="212335"/>
                  <a:pt x="571500" y="219807"/>
                </a:cubicBezTo>
                <a:cubicBezTo>
                  <a:pt x="597363" y="245670"/>
                  <a:pt x="615807" y="237565"/>
                  <a:pt x="650631" y="254977"/>
                </a:cubicBezTo>
                <a:cubicBezTo>
                  <a:pt x="662354" y="260838"/>
                  <a:pt x="673366" y="268416"/>
                  <a:pt x="685800" y="272561"/>
                </a:cubicBezTo>
                <a:cubicBezTo>
                  <a:pt x="708728" y="280204"/>
                  <a:pt x="733211" y="282504"/>
                  <a:pt x="756139" y="290146"/>
                </a:cubicBezTo>
                <a:lnTo>
                  <a:pt x="782516" y="298938"/>
                </a:lnTo>
                <a:cubicBezTo>
                  <a:pt x="823547" y="296007"/>
                  <a:pt x="864724" y="294688"/>
                  <a:pt x="905608" y="290146"/>
                </a:cubicBezTo>
                <a:cubicBezTo>
                  <a:pt x="917618" y="288812"/>
                  <a:pt x="928693" y="281354"/>
                  <a:pt x="940777" y="281354"/>
                </a:cubicBezTo>
                <a:cubicBezTo>
                  <a:pt x="1063904" y="281354"/>
                  <a:pt x="1186962" y="287215"/>
                  <a:pt x="1310054" y="290146"/>
                </a:cubicBezTo>
                <a:lnTo>
                  <a:pt x="1371600" y="298938"/>
                </a:lnTo>
                <a:cubicBezTo>
                  <a:pt x="1395022" y="302061"/>
                  <a:pt x="1418632" y="303846"/>
                  <a:pt x="1441939" y="307731"/>
                </a:cubicBezTo>
                <a:cubicBezTo>
                  <a:pt x="1453858" y="309718"/>
                  <a:pt x="1465189" y="314536"/>
                  <a:pt x="1477108" y="316523"/>
                </a:cubicBezTo>
                <a:cubicBezTo>
                  <a:pt x="1584763" y="334465"/>
                  <a:pt x="1530740" y="314941"/>
                  <a:pt x="1670539" y="342900"/>
                </a:cubicBezTo>
                <a:cubicBezTo>
                  <a:pt x="1737670" y="356326"/>
                  <a:pt x="1699672" y="349839"/>
                  <a:pt x="1784839" y="360484"/>
                </a:cubicBezTo>
                <a:lnTo>
                  <a:pt x="1863969" y="386861"/>
                </a:lnTo>
                <a:cubicBezTo>
                  <a:pt x="1872761" y="389792"/>
                  <a:pt x="1882635" y="390513"/>
                  <a:pt x="1890346" y="395654"/>
                </a:cubicBezTo>
                <a:lnTo>
                  <a:pt x="1943100" y="430823"/>
                </a:lnTo>
                <a:cubicBezTo>
                  <a:pt x="1951892" y="436684"/>
                  <a:pt x="1962005" y="440935"/>
                  <a:pt x="1969477" y="448407"/>
                </a:cubicBezTo>
                <a:lnTo>
                  <a:pt x="1995854" y="474784"/>
                </a:lnTo>
                <a:cubicBezTo>
                  <a:pt x="2011712" y="538221"/>
                  <a:pt x="2018644" y="550677"/>
                  <a:pt x="1995854" y="641838"/>
                </a:cubicBezTo>
                <a:cubicBezTo>
                  <a:pt x="1993606" y="650829"/>
                  <a:pt x="1978388" y="648085"/>
                  <a:pt x="1969477" y="650631"/>
                </a:cubicBezTo>
                <a:cubicBezTo>
                  <a:pt x="1957858" y="653951"/>
                  <a:pt x="1946031" y="656492"/>
                  <a:pt x="1934308" y="659423"/>
                </a:cubicBezTo>
                <a:cubicBezTo>
                  <a:pt x="1837295" y="640021"/>
                  <a:pt x="1928820" y="669102"/>
                  <a:pt x="1872762" y="624254"/>
                </a:cubicBezTo>
                <a:cubicBezTo>
                  <a:pt x="1865525" y="618464"/>
                  <a:pt x="1854675" y="619606"/>
                  <a:pt x="1846385" y="615461"/>
                </a:cubicBezTo>
                <a:cubicBezTo>
                  <a:pt x="1836934" y="610735"/>
                  <a:pt x="1828800" y="603738"/>
                  <a:pt x="1820008" y="597877"/>
                </a:cubicBezTo>
                <a:lnTo>
                  <a:pt x="1714500" y="633046"/>
                </a:lnTo>
                <a:lnTo>
                  <a:pt x="1708984" y="721805"/>
                </a:lnTo>
                <a:cubicBezTo>
                  <a:pt x="1700192" y="724736"/>
                  <a:pt x="1645137" y="743007"/>
                  <a:pt x="1599164" y="734075"/>
                </a:cubicBezTo>
                <a:cubicBezTo>
                  <a:pt x="1553191" y="725143"/>
                  <a:pt x="1609109" y="657865"/>
                  <a:pt x="1433146" y="668215"/>
                </a:cubicBezTo>
                <a:cubicBezTo>
                  <a:pt x="1424354" y="671146"/>
                  <a:pt x="1459180" y="662554"/>
                  <a:pt x="1406769" y="677007"/>
                </a:cubicBezTo>
                <a:cubicBezTo>
                  <a:pt x="1354359" y="691460"/>
                  <a:pt x="1197814" y="754932"/>
                  <a:pt x="1118683" y="754932"/>
                </a:cubicBezTo>
                <a:cubicBezTo>
                  <a:pt x="1039552" y="754932"/>
                  <a:pt x="897042" y="742841"/>
                  <a:pt x="848383" y="739709"/>
                </a:cubicBezTo>
                <a:cubicBezTo>
                  <a:pt x="822006" y="736778"/>
                  <a:pt x="814237" y="719841"/>
                  <a:pt x="807655" y="706460"/>
                </a:cubicBezTo>
                <a:cubicBezTo>
                  <a:pt x="801073" y="693079"/>
                  <a:pt x="821774" y="658297"/>
                  <a:pt x="808892" y="659423"/>
                </a:cubicBezTo>
                <a:cubicBezTo>
                  <a:pt x="796010" y="660549"/>
                  <a:pt x="777256" y="699598"/>
                  <a:pt x="730364" y="713214"/>
                </a:cubicBezTo>
                <a:cubicBezTo>
                  <a:pt x="683472" y="726830"/>
                  <a:pt x="612531" y="744047"/>
                  <a:pt x="527539" y="741116"/>
                </a:cubicBezTo>
                <a:cubicBezTo>
                  <a:pt x="512885" y="744047"/>
                  <a:pt x="499696" y="662781"/>
                  <a:pt x="483577" y="650631"/>
                </a:cubicBezTo>
                <a:cubicBezTo>
                  <a:pt x="467458" y="638481"/>
                  <a:pt x="430823" y="668215"/>
                  <a:pt x="430823" y="668215"/>
                </a:cubicBezTo>
                <a:cubicBezTo>
                  <a:pt x="404446" y="665284"/>
                  <a:pt x="370775" y="654581"/>
                  <a:pt x="351692" y="659423"/>
                </a:cubicBezTo>
                <a:cubicBezTo>
                  <a:pt x="332609" y="664265"/>
                  <a:pt x="336599" y="697367"/>
                  <a:pt x="316323" y="697267"/>
                </a:cubicBezTo>
                <a:cubicBezTo>
                  <a:pt x="296047" y="697167"/>
                  <a:pt x="309572" y="668763"/>
                  <a:pt x="230037" y="658821"/>
                </a:cubicBezTo>
                <a:cubicBezTo>
                  <a:pt x="215498" y="660436"/>
                  <a:pt x="155542" y="683259"/>
                  <a:pt x="124530" y="683359"/>
                </a:cubicBezTo>
                <a:cubicBezTo>
                  <a:pt x="93518" y="683459"/>
                  <a:pt x="63251" y="664878"/>
                  <a:pt x="43962" y="659423"/>
                </a:cubicBezTo>
                <a:cubicBezTo>
                  <a:pt x="24673" y="653968"/>
                  <a:pt x="18228" y="658180"/>
                  <a:pt x="8792" y="650631"/>
                </a:cubicBezTo>
                <a:cubicBezTo>
                  <a:pt x="1555" y="644841"/>
                  <a:pt x="0" y="633522"/>
                  <a:pt x="0" y="624254"/>
                </a:cubicBezTo>
                <a:cubicBezTo>
                  <a:pt x="0" y="595864"/>
                  <a:pt x="12018" y="584245"/>
                  <a:pt x="26377" y="562707"/>
                </a:cubicBezTo>
                <a:cubicBezTo>
                  <a:pt x="47282" y="499993"/>
                  <a:pt x="17640" y="575812"/>
                  <a:pt x="61546" y="509954"/>
                </a:cubicBezTo>
                <a:cubicBezTo>
                  <a:pt x="66687" y="502243"/>
                  <a:pt x="65838" y="491679"/>
                  <a:pt x="70339" y="483577"/>
                </a:cubicBezTo>
                <a:cubicBezTo>
                  <a:pt x="80603" y="465103"/>
                  <a:pt x="93785" y="448408"/>
                  <a:pt x="105508" y="430823"/>
                </a:cubicBezTo>
                <a:cubicBezTo>
                  <a:pt x="111369" y="422031"/>
                  <a:pt x="119750" y="414471"/>
                  <a:pt x="123092" y="404446"/>
                </a:cubicBezTo>
                <a:cubicBezTo>
                  <a:pt x="145194" y="338146"/>
                  <a:pt x="115380" y="419869"/>
                  <a:pt x="149469" y="351692"/>
                </a:cubicBezTo>
                <a:cubicBezTo>
                  <a:pt x="153614" y="343402"/>
                  <a:pt x="155331" y="334107"/>
                  <a:pt x="158262" y="325315"/>
                </a:cubicBezTo>
                <a:cubicBezTo>
                  <a:pt x="161193" y="307730"/>
                  <a:pt x="163187" y="289964"/>
                  <a:pt x="167054" y="272561"/>
                </a:cubicBezTo>
                <a:cubicBezTo>
                  <a:pt x="169064" y="263514"/>
                  <a:pt x="175135" y="255425"/>
                  <a:pt x="175846" y="246184"/>
                </a:cubicBezTo>
                <a:cubicBezTo>
                  <a:pt x="178094" y="216963"/>
                  <a:pt x="175846" y="187569"/>
                  <a:pt x="175846" y="158261"/>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E2F2A1B4-918D-284F-B8B3-7D2EE18BB005}"/>
              </a:ext>
            </a:extLst>
          </p:cNvPr>
          <p:cNvSpPr/>
          <p:nvPr/>
        </p:nvSpPr>
        <p:spPr>
          <a:xfrm>
            <a:off x="3732504" y="4016415"/>
            <a:ext cx="3450871" cy="1562582"/>
          </a:xfrm>
          <a:custGeom>
            <a:avLst/>
            <a:gdLst>
              <a:gd name="connsiteX0" fmla="*/ 3443800 w 3450871"/>
              <a:gd name="connsiteY0" fmla="*/ 1481560 h 1562582"/>
              <a:gd name="connsiteX1" fmla="*/ 3432225 w 3450871"/>
              <a:gd name="connsiteY1" fmla="*/ 1342663 h 1562582"/>
              <a:gd name="connsiteX2" fmla="*/ 3420650 w 3450871"/>
              <a:gd name="connsiteY2" fmla="*/ 1273215 h 1562582"/>
              <a:gd name="connsiteX3" fmla="*/ 3409076 w 3450871"/>
              <a:gd name="connsiteY3" fmla="*/ 648182 h 1562582"/>
              <a:gd name="connsiteX4" fmla="*/ 3397501 w 3450871"/>
              <a:gd name="connsiteY4" fmla="*/ 601884 h 1562582"/>
              <a:gd name="connsiteX5" fmla="*/ 3374352 w 3450871"/>
              <a:gd name="connsiteY5" fmla="*/ 509286 h 1562582"/>
              <a:gd name="connsiteX6" fmla="*/ 3351202 w 3450871"/>
              <a:gd name="connsiteY6" fmla="*/ 486137 h 1562582"/>
              <a:gd name="connsiteX7" fmla="*/ 3316478 w 3450871"/>
              <a:gd name="connsiteY7" fmla="*/ 428263 h 1562582"/>
              <a:gd name="connsiteX8" fmla="*/ 3304904 w 3450871"/>
              <a:gd name="connsiteY8" fmla="*/ 393539 h 1562582"/>
              <a:gd name="connsiteX9" fmla="*/ 3281754 w 3450871"/>
              <a:gd name="connsiteY9" fmla="*/ 370390 h 1562582"/>
              <a:gd name="connsiteX10" fmla="*/ 3258605 w 3450871"/>
              <a:gd name="connsiteY10" fmla="*/ 335666 h 1562582"/>
              <a:gd name="connsiteX11" fmla="*/ 3166007 w 3450871"/>
              <a:gd name="connsiteY11" fmla="*/ 266218 h 1562582"/>
              <a:gd name="connsiteX12" fmla="*/ 3131283 w 3450871"/>
              <a:gd name="connsiteY12" fmla="*/ 243069 h 1562582"/>
              <a:gd name="connsiteX13" fmla="*/ 3096559 w 3450871"/>
              <a:gd name="connsiteY13" fmla="*/ 231494 h 1562582"/>
              <a:gd name="connsiteX14" fmla="*/ 2946088 w 3450871"/>
              <a:gd name="connsiteY14" fmla="*/ 196770 h 1562582"/>
              <a:gd name="connsiteX15" fmla="*/ 2911364 w 3450871"/>
              <a:gd name="connsiteY15" fmla="*/ 185195 h 1562582"/>
              <a:gd name="connsiteX16" fmla="*/ 2853491 w 3450871"/>
              <a:gd name="connsiteY16" fmla="*/ 138896 h 1562582"/>
              <a:gd name="connsiteX17" fmla="*/ 2830342 w 3450871"/>
              <a:gd name="connsiteY17" fmla="*/ 104172 h 1562582"/>
              <a:gd name="connsiteX18" fmla="*/ 2760893 w 3450871"/>
              <a:gd name="connsiteY18" fmla="*/ 92598 h 1562582"/>
              <a:gd name="connsiteX19" fmla="*/ 2714595 w 3450871"/>
              <a:gd name="connsiteY19" fmla="*/ 81023 h 1562582"/>
              <a:gd name="connsiteX20" fmla="*/ 2691445 w 3450871"/>
              <a:gd name="connsiteY20" fmla="*/ 57874 h 1562582"/>
              <a:gd name="connsiteX21" fmla="*/ 2656721 w 3450871"/>
              <a:gd name="connsiteY21" fmla="*/ 34724 h 1562582"/>
              <a:gd name="connsiteX22" fmla="*/ 2633572 w 3450871"/>
              <a:gd name="connsiteY22" fmla="*/ 0 h 1562582"/>
              <a:gd name="connsiteX23" fmla="*/ 2564124 w 3450871"/>
              <a:gd name="connsiteY23" fmla="*/ 11575 h 1562582"/>
              <a:gd name="connsiteX24" fmla="*/ 2540974 w 3450871"/>
              <a:gd name="connsiteY24" fmla="*/ 81023 h 1562582"/>
              <a:gd name="connsiteX25" fmla="*/ 2506250 w 3450871"/>
              <a:gd name="connsiteY25" fmla="*/ 104172 h 1562582"/>
              <a:gd name="connsiteX26" fmla="*/ 2483101 w 3450871"/>
              <a:gd name="connsiteY26" fmla="*/ 127322 h 1562582"/>
              <a:gd name="connsiteX27" fmla="*/ 2448377 w 3450871"/>
              <a:gd name="connsiteY27" fmla="*/ 138896 h 1562582"/>
              <a:gd name="connsiteX28" fmla="*/ 2309481 w 3450871"/>
              <a:gd name="connsiteY28" fmla="*/ 92598 h 1562582"/>
              <a:gd name="connsiteX29" fmla="*/ 2274757 w 3450871"/>
              <a:gd name="connsiteY29" fmla="*/ 81023 h 1562582"/>
              <a:gd name="connsiteX30" fmla="*/ 2240033 w 3450871"/>
              <a:gd name="connsiteY30" fmla="*/ 69448 h 1562582"/>
              <a:gd name="connsiteX31" fmla="*/ 2216883 w 3450871"/>
              <a:gd name="connsiteY31" fmla="*/ 92598 h 1562582"/>
              <a:gd name="connsiteX32" fmla="*/ 2205309 w 3450871"/>
              <a:gd name="connsiteY32" fmla="*/ 127322 h 1562582"/>
              <a:gd name="connsiteX33" fmla="*/ 2170585 w 3450871"/>
              <a:gd name="connsiteY33" fmla="*/ 138896 h 1562582"/>
              <a:gd name="connsiteX34" fmla="*/ 2089562 w 3450871"/>
              <a:gd name="connsiteY34" fmla="*/ 150471 h 1562582"/>
              <a:gd name="connsiteX35" fmla="*/ 2031688 w 3450871"/>
              <a:gd name="connsiteY35" fmla="*/ 162046 h 1562582"/>
              <a:gd name="connsiteX36" fmla="*/ 1985390 w 3450871"/>
              <a:gd name="connsiteY36" fmla="*/ 150471 h 1562582"/>
              <a:gd name="connsiteX37" fmla="*/ 1973815 w 3450871"/>
              <a:gd name="connsiteY37" fmla="*/ 115747 h 1562582"/>
              <a:gd name="connsiteX38" fmla="*/ 1939091 w 3450871"/>
              <a:gd name="connsiteY38" fmla="*/ 104172 h 1562582"/>
              <a:gd name="connsiteX39" fmla="*/ 1811769 w 3450871"/>
              <a:gd name="connsiteY39" fmla="*/ 138896 h 1562582"/>
              <a:gd name="connsiteX40" fmla="*/ 1777045 w 3450871"/>
              <a:gd name="connsiteY40" fmla="*/ 150471 h 1562582"/>
              <a:gd name="connsiteX41" fmla="*/ 1742321 w 3450871"/>
              <a:gd name="connsiteY41" fmla="*/ 162046 h 1562582"/>
              <a:gd name="connsiteX42" fmla="*/ 1649724 w 3450871"/>
              <a:gd name="connsiteY42" fmla="*/ 92598 h 1562582"/>
              <a:gd name="connsiteX43" fmla="*/ 1615000 w 3450871"/>
              <a:gd name="connsiteY43" fmla="*/ 81023 h 1562582"/>
              <a:gd name="connsiteX44" fmla="*/ 1591850 w 3450871"/>
              <a:gd name="connsiteY44" fmla="*/ 104172 h 1562582"/>
              <a:gd name="connsiteX45" fmla="*/ 1580276 w 3450871"/>
              <a:gd name="connsiteY45" fmla="*/ 138896 h 1562582"/>
              <a:gd name="connsiteX46" fmla="*/ 1510828 w 3450871"/>
              <a:gd name="connsiteY46" fmla="*/ 162046 h 1562582"/>
              <a:gd name="connsiteX47" fmla="*/ 1476104 w 3450871"/>
              <a:gd name="connsiteY47" fmla="*/ 150471 h 1562582"/>
              <a:gd name="connsiteX48" fmla="*/ 1348782 w 3450871"/>
              <a:gd name="connsiteY48" fmla="*/ 138896 h 1562582"/>
              <a:gd name="connsiteX49" fmla="*/ 1337207 w 3450871"/>
              <a:gd name="connsiteY49" fmla="*/ 92598 h 1562582"/>
              <a:gd name="connsiteX50" fmla="*/ 1267759 w 3450871"/>
              <a:gd name="connsiteY50" fmla="*/ 69448 h 1562582"/>
              <a:gd name="connsiteX51" fmla="*/ 1198311 w 3450871"/>
              <a:gd name="connsiteY51" fmla="*/ 115747 h 1562582"/>
              <a:gd name="connsiteX52" fmla="*/ 1128863 w 3450871"/>
              <a:gd name="connsiteY52" fmla="*/ 138896 h 1562582"/>
              <a:gd name="connsiteX53" fmla="*/ 1082564 w 3450871"/>
              <a:gd name="connsiteY53" fmla="*/ 127322 h 1562582"/>
              <a:gd name="connsiteX54" fmla="*/ 1036266 w 3450871"/>
              <a:gd name="connsiteY54" fmla="*/ 69448 h 1562582"/>
              <a:gd name="connsiteX55" fmla="*/ 1001542 w 3450871"/>
              <a:gd name="connsiteY55" fmla="*/ 57874 h 1562582"/>
              <a:gd name="connsiteX56" fmla="*/ 908944 w 3450871"/>
              <a:gd name="connsiteY56" fmla="*/ 34724 h 1562582"/>
              <a:gd name="connsiteX57" fmla="*/ 862645 w 3450871"/>
              <a:gd name="connsiteY57" fmla="*/ 81023 h 1562582"/>
              <a:gd name="connsiteX58" fmla="*/ 793197 w 3450871"/>
              <a:gd name="connsiteY58" fmla="*/ 115747 h 1562582"/>
              <a:gd name="connsiteX59" fmla="*/ 723749 w 3450871"/>
              <a:gd name="connsiteY59" fmla="*/ 138896 h 1562582"/>
              <a:gd name="connsiteX60" fmla="*/ 689025 w 3450871"/>
              <a:gd name="connsiteY60" fmla="*/ 150471 h 1562582"/>
              <a:gd name="connsiteX61" fmla="*/ 654301 w 3450871"/>
              <a:gd name="connsiteY61" fmla="*/ 162046 h 1562582"/>
              <a:gd name="connsiteX62" fmla="*/ 596428 w 3450871"/>
              <a:gd name="connsiteY62" fmla="*/ 173620 h 1562582"/>
              <a:gd name="connsiteX63" fmla="*/ 561704 w 3450871"/>
              <a:gd name="connsiteY63" fmla="*/ 185195 h 1562582"/>
              <a:gd name="connsiteX64" fmla="*/ 434382 w 3450871"/>
              <a:gd name="connsiteY64" fmla="*/ 219919 h 1562582"/>
              <a:gd name="connsiteX65" fmla="*/ 295486 w 3450871"/>
              <a:gd name="connsiteY65" fmla="*/ 335666 h 1562582"/>
              <a:gd name="connsiteX66" fmla="*/ 272337 w 3450871"/>
              <a:gd name="connsiteY66" fmla="*/ 370390 h 1562582"/>
              <a:gd name="connsiteX67" fmla="*/ 202888 w 3450871"/>
              <a:gd name="connsiteY67" fmla="*/ 451413 h 1562582"/>
              <a:gd name="connsiteX68" fmla="*/ 156590 w 3450871"/>
              <a:gd name="connsiteY68" fmla="*/ 613458 h 1562582"/>
              <a:gd name="connsiteX69" fmla="*/ 133440 w 3450871"/>
              <a:gd name="connsiteY69" fmla="*/ 775504 h 1562582"/>
              <a:gd name="connsiteX70" fmla="*/ 121866 w 3450871"/>
              <a:gd name="connsiteY70" fmla="*/ 833377 h 1562582"/>
              <a:gd name="connsiteX71" fmla="*/ 63992 w 3450871"/>
              <a:gd name="connsiteY71" fmla="*/ 925975 h 1562582"/>
              <a:gd name="connsiteX72" fmla="*/ 29268 w 3450871"/>
              <a:gd name="connsiteY72" fmla="*/ 937550 h 1562582"/>
              <a:gd name="connsiteX73" fmla="*/ 17693 w 3450871"/>
              <a:gd name="connsiteY73" fmla="*/ 1145894 h 1562582"/>
              <a:gd name="connsiteX74" fmla="*/ 52418 w 3450871"/>
              <a:gd name="connsiteY74" fmla="*/ 1169043 h 1562582"/>
              <a:gd name="connsiteX75" fmla="*/ 121866 w 3450871"/>
              <a:gd name="connsiteY75" fmla="*/ 1192193 h 1562582"/>
              <a:gd name="connsiteX76" fmla="*/ 133440 w 3450871"/>
              <a:gd name="connsiteY76" fmla="*/ 1354238 h 1562582"/>
              <a:gd name="connsiteX77" fmla="*/ 168164 w 3450871"/>
              <a:gd name="connsiteY77" fmla="*/ 1458410 h 1562582"/>
              <a:gd name="connsiteX78" fmla="*/ 191314 w 3450871"/>
              <a:gd name="connsiteY78" fmla="*/ 1481560 h 1562582"/>
              <a:gd name="connsiteX79" fmla="*/ 226038 w 3450871"/>
              <a:gd name="connsiteY79" fmla="*/ 1493134 h 1562582"/>
              <a:gd name="connsiteX80" fmla="*/ 249187 w 3450871"/>
              <a:gd name="connsiteY80" fmla="*/ 1516284 h 1562582"/>
              <a:gd name="connsiteX81" fmla="*/ 318635 w 3450871"/>
              <a:gd name="connsiteY81" fmla="*/ 1539433 h 1562582"/>
              <a:gd name="connsiteX82" fmla="*/ 422807 w 3450871"/>
              <a:gd name="connsiteY82" fmla="*/ 1527858 h 1562582"/>
              <a:gd name="connsiteX83" fmla="*/ 492255 w 3450871"/>
              <a:gd name="connsiteY83" fmla="*/ 1493134 h 1562582"/>
              <a:gd name="connsiteX84" fmla="*/ 526980 w 3450871"/>
              <a:gd name="connsiteY84" fmla="*/ 1481560 h 1562582"/>
              <a:gd name="connsiteX85" fmla="*/ 550129 w 3450871"/>
              <a:gd name="connsiteY85" fmla="*/ 1458410 h 1562582"/>
              <a:gd name="connsiteX86" fmla="*/ 619577 w 3450871"/>
              <a:gd name="connsiteY86" fmla="*/ 1435261 h 1562582"/>
              <a:gd name="connsiteX87" fmla="*/ 689025 w 3450871"/>
              <a:gd name="connsiteY87" fmla="*/ 1469985 h 1562582"/>
              <a:gd name="connsiteX88" fmla="*/ 712174 w 3450871"/>
              <a:gd name="connsiteY88" fmla="*/ 1504709 h 1562582"/>
              <a:gd name="connsiteX89" fmla="*/ 781623 w 3450871"/>
              <a:gd name="connsiteY89" fmla="*/ 1527858 h 1562582"/>
              <a:gd name="connsiteX90" fmla="*/ 816347 w 3450871"/>
              <a:gd name="connsiteY90" fmla="*/ 1539433 h 1562582"/>
              <a:gd name="connsiteX91" fmla="*/ 851071 w 3450871"/>
              <a:gd name="connsiteY91" fmla="*/ 1551008 h 1562582"/>
              <a:gd name="connsiteX92" fmla="*/ 897369 w 3450871"/>
              <a:gd name="connsiteY92" fmla="*/ 1562582 h 1562582"/>
              <a:gd name="connsiteX93" fmla="*/ 1024691 w 3450871"/>
              <a:gd name="connsiteY93" fmla="*/ 1527858 h 1562582"/>
              <a:gd name="connsiteX94" fmla="*/ 1105714 w 3450871"/>
              <a:gd name="connsiteY94" fmla="*/ 1493134 h 1562582"/>
              <a:gd name="connsiteX95" fmla="*/ 1221461 w 3450871"/>
              <a:gd name="connsiteY95" fmla="*/ 1516284 h 1562582"/>
              <a:gd name="connsiteX96" fmla="*/ 1371931 w 3450871"/>
              <a:gd name="connsiteY96" fmla="*/ 1551008 h 1562582"/>
              <a:gd name="connsiteX97" fmla="*/ 1580276 w 3450871"/>
              <a:gd name="connsiteY97" fmla="*/ 1539433 h 1562582"/>
              <a:gd name="connsiteX98" fmla="*/ 1684448 w 3450871"/>
              <a:gd name="connsiteY98" fmla="*/ 1481560 h 1562582"/>
              <a:gd name="connsiteX99" fmla="*/ 1719172 w 3450871"/>
              <a:gd name="connsiteY99" fmla="*/ 1469985 h 1562582"/>
              <a:gd name="connsiteX100" fmla="*/ 1823344 w 3450871"/>
              <a:gd name="connsiteY100" fmla="*/ 1481560 h 1562582"/>
              <a:gd name="connsiteX101" fmla="*/ 1881218 w 3450871"/>
              <a:gd name="connsiteY101" fmla="*/ 1527858 h 1562582"/>
              <a:gd name="connsiteX102" fmla="*/ 1915942 w 3450871"/>
              <a:gd name="connsiteY102" fmla="*/ 1539433 h 1562582"/>
              <a:gd name="connsiteX103" fmla="*/ 2182159 w 3450871"/>
              <a:gd name="connsiteY103" fmla="*/ 1527858 h 1562582"/>
              <a:gd name="connsiteX104" fmla="*/ 2471526 w 3450871"/>
              <a:gd name="connsiteY104" fmla="*/ 1539433 h 1562582"/>
              <a:gd name="connsiteX105" fmla="*/ 2957663 w 3450871"/>
              <a:gd name="connsiteY105" fmla="*/ 1551008 h 1562582"/>
              <a:gd name="connsiteX106" fmla="*/ 3189157 w 3450871"/>
              <a:gd name="connsiteY106" fmla="*/ 1539433 h 1562582"/>
              <a:gd name="connsiteX107" fmla="*/ 3247030 w 3450871"/>
              <a:gd name="connsiteY107" fmla="*/ 1527858 h 1562582"/>
              <a:gd name="connsiteX108" fmla="*/ 3316478 w 3450871"/>
              <a:gd name="connsiteY108" fmla="*/ 1504709 h 1562582"/>
              <a:gd name="connsiteX109" fmla="*/ 3443800 w 3450871"/>
              <a:gd name="connsiteY109" fmla="*/ 1481560 h 1562582"/>
              <a:gd name="connsiteX0" fmla="*/ 3443800 w 3450871"/>
              <a:gd name="connsiteY0" fmla="*/ 1481560 h 1562582"/>
              <a:gd name="connsiteX1" fmla="*/ 3432225 w 3450871"/>
              <a:gd name="connsiteY1" fmla="*/ 1342663 h 1562582"/>
              <a:gd name="connsiteX2" fmla="*/ 3420650 w 3450871"/>
              <a:gd name="connsiteY2" fmla="*/ 1273215 h 1562582"/>
              <a:gd name="connsiteX3" fmla="*/ 3409076 w 3450871"/>
              <a:gd name="connsiteY3" fmla="*/ 648182 h 1562582"/>
              <a:gd name="connsiteX4" fmla="*/ 3397501 w 3450871"/>
              <a:gd name="connsiteY4" fmla="*/ 601884 h 1562582"/>
              <a:gd name="connsiteX5" fmla="*/ 3374352 w 3450871"/>
              <a:gd name="connsiteY5" fmla="*/ 509286 h 1562582"/>
              <a:gd name="connsiteX6" fmla="*/ 3351202 w 3450871"/>
              <a:gd name="connsiteY6" fmla="*/ 486137 h 1562582"/>
              <a:gd name="connsiteX7" fmla="*/ 3316478 w 3450871"/>
              <a:gd name="connsiteY7" fmla="*/ 428263 h 1562582"/>
              <a:gd name="connsiteX8" fmla="*/ 3304904 w 3450871"/>
              <a:gd name="connsiteY8" fmla="*/ 393539 h 1562582"/>
              <a:gd name="connsiteX9" fmla="*/ 3281754 w 3450871"/>
              <a:gd name="connsiteY9" fmla="*/ 370390 h 1562582"/>
              <a:gd name="connsiteX10" fmla="*/ 3258605 w 3450871"/>
              <a:gd name="connsiteY10" fmla="*/ 335666 h 1562582"/>
              <a:gd name="connsiteX11" fmla="*/ 3166007 w 3450871"/>
              <a:gd name="connsiteY11" fmla="*/ 266218 h 1562582"/>
              <a:gd name="connsiteX12" fmla="*/ 3131283 w 3450871"/>
              <a:gd name="connsiteY12" fmla="*/ 243069 h 1562582"/>
              <a:gd name="connsiteX13" fmla="*/ 3096559 w 3450871"/>
              <a:gd name="connsiteY13" fmla="*/ 231494 h 1562582"/>
              <a:gd name="connsiteX14" fmla="*/ 2946088 w 3450871"/>
              <a:gd name="connsiteY14" fmla="*/ 196770 h 1562582"/>
              <a:gd name="connsiteX15" fmla="*/ 2911364 w 3450871"/>
              <a:gd name="connsiteY15" fmla="*/ 185195 h 1562582"/>
              <a:gd name="connsiteX16" fmla="*/ 2853491 w 3450871"/>
              <a:gd name="connsiteY16" fmla="*/ 138896 h 1562582"/>
              <a:gd name="connsiteX17" fmla="*/ 2830342 w 3450871"/>
              <a:gd name="connsiteY17" fmla="*/ 104172 h 1562582"/>
              <a:gd name="connsiteX18" fmla="*/ 2760893 w 3450871"/>
              <a:gd name="connsiteY18" fmla="*/ 92598 h 1562582"/>
              <a:gd name="connsiteX19" fmla="*/ 2714595 w 3450871"/>
              <a:gd name="connsiteY19" fmla="*/ 81023 h 1562582"/>
              <a:gd name="connsiteX20" fmla="*/ 2691445 w 3450871"/>
              <a:gd name="connsiteY20" fmla="*/ 57874 h 1562582"/>
              <a:gd name="connsiteX21" fmla="*/ 2656721 w 3450871"/>
              <a:gd name="connsiteY21" fmla="*/ 34724 h 1562582"/>
              <a:gd name="connsiteX22" fmla="*/ 2633572 w 3450871"/>
              <a:gd name="connsiteY22" fmla="*/ 0 h 1562582"/>
              <a:gd name="connsiteX23" fmla="*/ 2564124 w 3450871"/>
              <a:gd name="connsiteY23" fmla="*/ 11575 h 1562582"/>
              <a:gd name="connsiteX24" fmla="*/ 2540974 w 3450871"/>
              <a:gd name="connsiteY24" fmla="*/ 81023 h 1562582"/>
              <a:gd name="connsiteX25" fmla="*/ 2506250 w 3450871"/>
              <a:gd name="connsiteY25" fmla="*/ 104172 h 1562582"/>
              <a:gd name="connsiteX26" fmla="*/ 2483101 w 3450871"/>
              <a:gd name="connsiteY26" fmla="*/ 127322 h 1562582"/>
              <a:gd name="connsiteX27" fmla="*/ 2448377 w 3450871"/>
              <a:gd name="connsiteY27" fmla="*/ 138896 h 1562582"/>
              <a:gd name="connsiteX28" fmla="*/ 2309481 w 3450871"/>
              <a:gd name="connsiteY28" fmla="*/ 92598 h 1562582"/>
              <a:gd name="connsiteX29" fmla="*/ 2274757 w 3450871"/>
              <a:gd name="connsiteY29" fmla="*/ 81023 h 1562582"/>
              <a:gd name="connsiteX30" fmla="*/ 2240033 w 3450871"/>
              <a:gd name="connsiteY30" fmla="*/ 69448 h 1562582"/>
              <a:gd name="connsiteX31" fmla="*/ 2216883 w 3450871"/>
              <a:gd name="connsiteY31" fmla="*/ 92598 h 1562582"/>
              <a:gd name="connsiteX32" fmla="*/ 2205309 w 3450871"/>
              <a:gd name="connsiteY32" fmla="*/ 127322 h 1562582"/>
              <a:gd name="connsiteX33" fmla="*/ 2170585 w 3450871"/>
              <a:gd name="connsiteY33" fmla="*/ 138896 h 1562582"/>
              <a:gd name="connsiteX34" fmla="*/ 2089562 w 3450871"/>
              <a:gd name="connsiteY34" fmla="*/ 150471 h 1562582"/>
              <a:gd name="connsiteX35" fmla="*/ 2031688 w 3450871"/>
              <a:gd name="connsiteY35" fmla="*/ 162046 h 1562582"/>
              <a:gd name="connsiteX36" fmla="*/ 1985390 w 3450871"/>
              <a:gd name="connsiteY36" fmla="*/ 150471 h 1562582"/>
              <a:gd name="connsiteX37" fmla="*/ 1973815 w 3450871"/>
              <a:gd name="connsiteY37" fmla="*/ 115747 h 1562582"/>
              <a:gd name="connsiteX38" fmla="*/ 1939091 w 3450871"/>
              <a:gd name="connsiteY38" fmla="*/ 104172 h 1562582"/>
              <a:gd name="connsiteX39" fmla="*/ 1811769 w 3450871"/>
              <a:gd name="connsiteY39" fmla="*/ 138896 h 1562582"/>
              <a:gd name="connsiteX40" fmla="*/ 1777045 w 3450871"/>
              <a:gd name="connsiteY40" fmla="*/ 150471 h 1562582"/>
              <a:gd name="connsiteX41" fmla="*/ 1742321 w 3450871"/>
              <a:gd name="connsiteY41" fmla="*/ 162046 h 1562582"/>
              <a:gd name="connsiteX42" fmla="*/ 1649724 w 3450871"/>
              <a:gd name="connsiteY42" fmla="*/ 92598 h 1562582"/>
              <a:gd name="connsiteX43" fmla="*/ 1615000 w 3450871"/>
              <a:gd name="connsiteY43" fmla="*/ 81023 h 1562582"/>
              <a:gd name="connsiteX44" fmla="*/ 1591850 w 3450871"/>
              <a:gd name="connsiteY44" fmla="*/ 104172 h 1562582"/>
              <a:gd name="connsiteX45" fmla="*/ 1580276 w 3450871"/>
              <a:gd name="connsiteY45" fmla="*/ 138896 h 1562582"/>
              <a:gd name="connsiteX46" fmla="*/ 1510828 w 3450871"/>
              <a:gd name="connsiteY46" fmla="*/ 162046 h 1562582"/>
              <a:gd name="connsiteX47" fmla="*/ 1476104 w 3450871"/>
              <a:gd name="connsiteY47" fmla="*/ 150471 h 1562582"/>
              <a:gd name="connsiteX48" fmla="*/ 1348782 w 3450871"/>
              <a:gd name="connsiteY48" fmla="*/ 138896 h 1562582"/>
              <a:gd name="connsiteX49" fmla="*/ 1337207 w 3450871"/>
              <a:gd name="connsiteY49" fmla="*/ 92598 h 1562582"/>
              <a:gd name="connsiteX50" fmla="*/ 1231183 w 3450871"/>
              <a:gd name="connsiteY50" fmla="*/ 32872 h 1562582"/>
              <a:gd name="connsiteX51" fmla="*/ 1198311 w 3450871"/>
              <a:gd name="connsiteY51" fmla="*/ 115747 h 1562582"/>
              <a:gd name="connsiteX52" fmla="*/ 1128863 w 3450871"/>
              <a:gd name="connsiteY52" fmla="*/ 138896 h 1562582"/>
              <a:gd name="connsiteX53" fmla="*/ 1082564 w 3450871"/>
              <a:gd name="connsiteY53" fmla="*/ 127322 h 1562582"/>
              <a:gd name="connsiteX54" fmla="*/ 1036266 w 3450871"/>
              <a:gd name="connsiteY54" fmla="*/ 69448 h 1562582"/>
              <a:gd name="connsiteX55" fmla="*/ 1001542 w 3450871"/>
              <a:gd name="connsiteY55" fmla="*/ 57874 h 1562582"/>
              <a:gd name="connsiteX56" fmla="*/ 908944 w 3450871"/>
              <a:gd name="connsiteY56" fmla="*/ 34724 h 1562582"/>
              <a:gd name="connsiteX57" fmla="*/ 862645 w 3450871"/>
              <a:gd name="connsiteY57" fmla="*/ 81023 h 1562582"/>
              <a:gd name="connsiteX58" fmla="*/ 793197 w 3450871"/>
              <a:gd name="connsiteY58" fmla="*/ 115747 h 1562582"/>
              <a:gd name="connsiteX59" fmla="*/ 723749 w 3450871"/>
              <a:gd name="connsiteY59" fmla="*/ 138896 h 1562582"/>
              <a:gd name="connsiteX60" fmla="*/ 689025 w 3450871"/>
              <a:gd name="connsiteY60" fmla="*/ 150471 h 1562582"/>
              <a:gd name="connsiteX61" fmla="*/ 654301 w 3450871"/>
              <a:gd name="connsiteY61" fmla="*/ 162046 h 1562582"/>
              <a:gd name="connsiteX62" fmla="*/ 596428 w 3450871"/>
              <a:gd name="connsiteY62" fmla="*/ 173620 h 1562582"/>
              <a:gd name="connsiteX63" fmla="*/ 561704 w 3450871"/>
              <a:gd name="connsiteY63" fmla="*/ 185195 h 1562582"/>
              <a:gd name="connsiteX64" fmla="*/ 434382 w 3450871"/>
              <a:gd name="connsiteY64" fmla="*/ 219919 h 1562582"/>
              <a:gd name="connsiteX65" fmla="*/ 295486 w 3450871"/>
              <a:gd name="connsiteY65" fmla="*/ 335666 h 1562582"/>
              <a:gd name="connsiteX66" fmla="*/ 272337 w 3450871"/>
              <a:gd name="connsiteY66" fmla="*/ 370390 h 1562582"/>
              <a:gd name="connsiteX67" fmla="*/ 202888 w 3450871"/>
              <a:gd name="connsiteY67" fmla="*/ 451413 h 1562582"/>
              <a:gd name="connsiteX68" fmla="*/ 156590 w 3450871"/>
              <a:gd name="connsiteY68" fmla="*/ 613458 h 1562582"/>
              <a:gd name="connsiteX69" fmla="*/ 133440 w 3450871"/>
              <a:gd name="connsiteY69" fmla="*/ 775504 h 1562582"/>
              <a:gd name="connsiteX70" fmla="*/ 121866 w 3450871"/>
              <a:gd name="connsiteY70" fmla="*/ 833377 h 1562582"/>
              <a:gd name="connsiteX71" fmla="*/ 63992 w 3450871"/>
              <a:gd name="connsiteY71" fmla="*/ 925975 h 1562582"/>
              <a:gd name="connsiteX72" fmla="*/ 29268 w 3450871"/>
              <a:gd name="connsiteY72" fmla="*/ 937550 h 1562582"/>
              <a:gd name="connsiteX73" fmla="*/ 17693 w 3450871"/>
              <a:gd name="connsiteY73" fmla="*/ 1145894 h 1562582"/>
              <a:gd name="connsiteX74" fmla="*/ 52418 w 3450871"/>
              <a:gd name="connsiteY74" fmla="*/ 1169043 h 1562582"/>
              <a:gd name="connsiteX75" fmla="*/ 121866 w 3450871"/>
              <a:gd name="connsiteY75" fmla="*/ 1192193 h 1562582"/>
              <a:gd name="connsiteX76" fmla="*/ 133440 w 3450871"/>
              <a:gd name="connsiteY76" fmla="*/ 1354238 h 1562582"/>
              <a:gd name="connsiteX77" fmla="*/ 168164 w 3450871"/>
              <a:gd name="connsiteY77" fmla="*/ 1458410 h 1562582"/>
              <a:gd name="connsiteX78" fmla="*/ 191314 w 3450871"/>
              <a:gd name="connsiteY78" fmla="*/ 1481560 h 1562582"/>
              <a:gd name="connsiteX79" fmla="*/ 226038 w 3450871"/>
              <a:gd name="connsiteY79" fmla="*/ 1493134 h 1562582"/>
              <a:gd name="connsiteX80" fmla="*/ 249187 w 3450871"/>
              <a:gd name="connsiteY80" fmla="*/ 1516284 h 1562582"/>
              <a:gd name="connsiteX81" fmla="*/ 318635 w 3450871"/>
              <a:gd name="connsiteY81" fmla="*/ 1539433 h 1562582"/>
              <a:gd name="connsiteX82" fmla="*/ 422807 w 3450871"/>
              <a:gd name="connsiteY82" fmla="*/ 1527858 h 1562582"/>
              <a:gd name="connsiteX83" fmla="*/ 492255 w 3450871"/>
              <a:gd name="connsiteY83" fmla="*/ 1493134 h 1562582"/>
              <a:gd name="connsiteX84" fmla="*/ 526980 w 3450871"/>
              <a:gd name="connsiteY84" fmla="*/ 1481560 h 1562582"/>
              <a:gd name="connsiteX85" fmla="*/ 550129 w 3450871"/>
              <a:gd name="connsiteY85" fmla="*/ 1458410 h 1562582"/>
              <a:gd name="connsiteX86" fmla="*/ 619577 w 3450871"/>
              <a:gd name="connsiteY86" fmla="*/ 1435261 h 1562582"/>
              <a:gd name="connsiteX87" fmla="*/ 689025 w 3450871"/>
              <a:gd name="connsiteY87" fmla="*/ 1469985 h 1562582"/>
              <a:gd name="connsiteX88" fmla="*/ 712174 w 3450871"/>
              <a:gd name="connsiteY88" fmla="*/ 1504709 h 1562582"/>
              <a:gd name="connsiteX89" fmla="*/ 781623 w 3450871"/>
              <a:gd name="connsiteY89" fmla="*/ 1527858 h 1562582"/>
              <a:gd name="connsiteX90" fmla="*/ 816347 w 3450871"/>
              <a:gd name="connsiteY90" fmla="*/ 1539433 h 1562582"/>
              <a:gd name="connsiteX91" fmla="*/ 851071 w 3450871"/>
              <a:gd name="connsiteY91" fmla="*/ 1551008 h 1562582"/>
              <a:gd name="connsiteX92" fmla="*/ 897369 w 3450871"/>
              <a:gd name="connsiteY92" fmla="*/ 1562582 h 1562582"/>
              <a:gd name="connsiteX93" fmla="*/ 1024691 w 3450871"/>
              <a:gd name="connsiteY93" fmla="*/ 1527858 h 1562582"/>
              <a:gd name="connsiteX94" fmla="*/ 1105714 w 3450871"/>
              <a:gd name="connsiteY94" fmla="*/ 1493134 h 1562582"/>
              <a:gd name="connsiteX95" fmla="*/ 1221461 w 3450871"/>
              <a:gd name="connsiteY95" fmla="*/ 1516284 h 1562582"/>
              <a:gd name="connsiteX96" fmla="*/ 1371931 w 3450871"/>
              <a:gd name="connsiteY96" fmla="*/ 1551008 h 1562582"/>
              <a:gd name="connsiteX97" fmla="*/ 1580276 w 3450871"/>
              <a:gd name="connsiteY97" fmla="*/ 1539433 h 1562582"/>
              <a:gd name="connsiteX98" fmla="*/ 1684448 w 3450871"/>
              <a:gd name="connsiteY98" fmla="*/ 1481560 h 1562582"/>
              <a:gd name="connsiteX99" fmla="*/ 1719172 w 3450871"/>
              <a:gd name="connsiteY99" fmla="*/ 1469985 h 1562582"/>
              <a:gd name="connsiteX100" fmla="*/ 1823344 w 3450871"/>
              <a:gd name="connsiteY100" fmla="*/ 1481560 h 1562582"/>
              <a:gd name="connsiteX101" fmla="*/ 1881218 w 3450871"/>
              <a:gd name="connsiteY101" fmla="*/ 1527858 h 1562582"/>
              <a:gd name="connsiteX102" fmla="*/ 1915942 w 3450871"/>
              <a:gd name="connsiteY102" fmla="*/ 1539433 h 1562582"/>
              <a:gd name="connsiteX103" fmla="*/ 2182159 w 3450871"/>
              <a:gd name="connsiteY103" fmla="*/ 1527858 h 1562582"/>
              <a:gd name="connsiteX104" fmla="*/ 2471526 w 3450871"/>
              <a:gd name="connsiteY104" fmla="*/ 1539433 h 1562582"/>
              <a:gd name="connsiteX105" fmla="*/ 2957663 w 3450871"/>
              <a:gd name="connsiteY105" fmla="*/ 1551008 h 1562582"/>
              <a:gd name="connsiteX106" fmla="*/ 3189157 w 3450871"/>
              <a:gd name="connsiteY106" fmla="*/ 1539433 h 1562582"/>
              <a:gd name="connsiteX107" fmla="*/ 3247030 w 3450871"/>
              <a:gd name="connsiteY107" fmla="*/ 1527858 h 1562582"/>
              <a:gd name="connsiteX108" fmla="*/ 3316478 w 3450871"/>
              <a:gd name="connsiteY108" fmla="*/ 1504709 h 1562582"/>
              <a:gd name="connsiteX109" fmla="*/ 3443800 w 3450871"/>
              <a:gd name="connsiteY109" fmla="*/ 1481560 h 1562582"/>
              <a:gd name="connsiteX0" fmla="*/ 3443800 w 3450871"/>
              <a:gd name="connsiteY0" fmla="*/ 1481560 h 1562582"/>
              <a:gd name="connsiteX1" fmla="*/ 3432225 w 3450871"/>
              <a:gd name="connsiteY1" fmla="*/ 1342663 h 1562582"/>
              <a:gd name="connsiteX2" fmla="*/ 3420650 w 3450871"/>
              <a:gd name="connsiteY2" fmla="*/ 1273215 h 1562582"/>
              <a:gd name="connsiteX3" fmla="*/ 3409076 w 3450871"/>
              <a:gd name="connsiteY3" fmla="*/ 648182 h 1562582"/>
              <a:gd name="connsiteX4" fmla="*/ 3397501 w 3450871"/>
              <a:gd name="connsiteY4" fmla="*/ 601884 h 1562582"/>
              <a:gd name="connsiteX5" fmla="*/ 3374352 w 3450871"/>
              <a:gd name="connsiteY5" fmla="*/ 509286 h 1562582"/>
              <a:gd name="connsiteX6" fmla="*/ 3351202 w 3450871"/>
              <a:gd name="connsiteY6" fmla="*/ 486137 h 1562582"/>
              <a:gd name="connsiteX7" fmla="*/ 3316478 w 3450871"/>
              <a:gd name="connsiteY7" fmla="*/ 428263 h 1562582"/>
              <a:gd name="connsiteX8" fmla="*/ 3304904 w 3450871"/>
              <a:gd name="connsiteY8" fmla="*/ 393539 h 1562582"/>
              <a:gd name="connsiteX9" fmla="*/ 3281754 w 3450871"/>
              <a:gd name="connsiteY9" fmla="*/ 370390 h 1562582"/>
              <a:gd name="connsiteX10" fmla="*/ 3258605 w 3450871"/>
              <a:gd name="connsiteY10" fmla="*/ 335666 h 1562582"/>
              <a:gd name="connsiteX11" fmla="*/ 3166007 w 3450871"/>
              <a:gd name="connsiteY11" fmla="*/ 266218 h 1562582"/>
              <a:gd name="connsiteX12" fmla="*/ 3131283 w 3450871"/>
              <a:gd name="connsiteY12" fmla="*/ 243069 h 1562582"/>
              <a:gd name="connsiteX13" fmla="*/ 3096559 w 3450871"/>
              <a:gd name="connsiteY13" fmla="*/ 231494 h 1562582"/>
              <a:gd name="connsiteX14" fmla="*/ 2946088 w 3450871"/>
              <a:gd name="connsiteY14" fmla="*/ 196770 h 1562582"/>
              <a:gd name="connsiteX15" fmla="*/ 2911364 w 3450871"/>
              <a:gd name="connsiteY15" fmla="*/ 185195 h 1562582"/>
              <a:gd name="connsiteX16" fmla="*/ 2853491 w 3450871"/>
              <a:gd name="connsiteY16" fmla="*/ 138896 h 1562582"/>
              <a:gd name="connsiteX17" fmla="*/ 2830342 w 3450871"/>
              <a:gd name="connsiteY17" fmla="*/ 104172 h 1562582"/>
              <a:gd name="connsiteX18" fmla="*/ 2760893 w 3450871"/>
              <a:gd name="connsiteY18" fmla="*/ 92598 h 1562582"/>
              <a:gd name="connsiteX19" fmla="*/ 2714595 w 3450871"/>
              <a:gd name="connsiteY19" fmla="*/ 81023 h 1562582"/>
              <a:gd name="connsiteX20" fmla="*/ 2691445 w 3450871"/>
              <a:gd name="connsiteY20" fmla="*/ 57874 h 1562582"/>
              <a:gd name="connsiteX21" fmla="*/ 2656721 w 3450871"/>
              <a:gd name="connsiteY21" fmla="*/ 34724 h 1562582"/>
              <a:gd name="connsiteX22" fmla="*/ 2633572 w 3450871"/>
              <a:gd name="connsiteY22" fmla="*/ 0 h 1562582"/>
              <a:gd name="connsiteX23" fmla="*/ 2564124 w 3450871"/>
              <a:gd name="connsiteY23" fmla="*/ 11575 h 1562582"/>
              <a:gd name="connsiteX24" fmla="*/ 2540974 w 3450871"/>
              <a:gd name="connsiteY24" fmla="*/ 81023 h 1562582"/>
              <a:gd name="connsiteX25" fmla="*/ 2506250 w 3450871"/>
              <a:gd name="connsiteY25" fmla="*/ 104172 h 1562582"/>
              <a:gd name="connsiteX26" fmla="*/ 2483101 w 3450871"/>
              <a:gd name="connsiteY26" fmla="*/ 127322 h 1562582"/>
              <a:gd name="connsiteX27" fmla="*/ 2448377 w 3450871"/>
              <a:gd name="connsiteY27" fmla="*/ 138896 h 1562582"/>
              <a:gd name="connsiteX28" fmla="*/ 2309481 w 3450871"/>
              <a:gd name="connsiteY28" fmla="*/ 92598 h 1562582"/>
              <a:gd name="connsiteX29" fmla="*/ 2274757 w 3450871"/>
              <a:gd name="connsiteY29" fmla="*/ 81023 h 1562582"/>
              <a:gd name="connsiteX30" fmla="*/ 2240033 w 3450871"/>
              <a:gd name="connsiteY30" fmla="*/ 69448 h 1562582"/>
              <a:gd name="connsiteX31" fmla="*/ 2216883 w 3450871"/>
              <a:gd name="connsiteY31" fmla="*/ 92598 h 1562582"/>
              <a:gd name="connsiteX32" fmla="*/ 2205309 w 3450871"/>
              <a:gd name="connsiteY32" fmla="*/ 127322 h 1562582"/>
              <a:gd name="connsiteX33" fmla="*/ 2170585 w 3450871"/>
              <a:gd name="connsiteY33" fmla="*/ 138896 h 1562582"/>
              <a:gd name="connsiteX34" fmla="*/ 2089562 w 3450871"/>
              <a:gd name="connsiteY34" fmla="*/ 150471 h 1562582"/>
              <a:gd name="connsiteX35" fmla="*/ 2031688 w 3450871"/>
              <a:gd name="connsiteY35" fmla="*/ 162046 h 1562582"/>
              <a:gd name="connsiteX36" fmla="*/ 1985390 w 3450871"/>
              <a:gd name="connsiteY36" fmla="*/ 150471 h 1562582"/>
              <a:gd name="connsiteX37" fmla="*/ 1973815 w 3450871"/>
              <a:gd name="connsiteY37" fmla="*/ 115747 h 1562582"/>
              <a:gd name="connsiteX38" fmla="*/ 1939091 w 3450871"/>
              <a:gd name="connsiteY38" fmla="*/ 104172 h 1562582"/>
              <a:gd name="connsiteX39" fmla="*/ 1811769 w 3450871"/>
              <a:gd name="connsiteY39" fmla="*/ 138896 h 1562582"/>
              <a:gd name="connsiteX40" fmla="*/ 1777045 w 3450871"/>
              <a:gd name="connsiteY40" fmla="*/ 150471 h 1562582"/>
              <a:gd name="connsiteX41" fmla="*/ 1742321 w 3450871"/>
              <a:gd name="connsiteY41" fmla="*/ 162046 h 1562582"/>
              <a:gd name="connsiteX42" fmla="*/ 1649724 w 3450871"/>
              <a:gd name="connsiteY42" fmla="*/ 92598 h 1562582"/>
              <a:gd name="connsiteX43" fmla="*/ 1615000 w 3450871"/>
              <a:gd name="connsiteY43" fmla="*/ 81023 h 1562582"/>
              <a:gd name="connsiteX44" fmla="*/ 1591850 w 3450871"/>
              <a:gd name="connsiteY44" fmla="*/ 104172 h 1562582"/>
              <a:gd name="connsiteX45" fmla="*/ 1580276 w 3450871"/>
              <a:gd name="connsiteY45" fmla="*/ 138896 h 1562582"/>
              <a:gd name="connsiteX46" fmla="*/ 1510828 w 3450871"/>
              <a:gd name="connsiteY46" fmla="*/ 162046 h 1562582"/>
              <a:gd name="connsiteX47" fmla="*/ 1476104 w 3450871"/>
              <a:gd name="connsiteY47" fmla="*/ 150471 h 1562582"/>
              <a:gd name="connsiteX48" fmla="*/ 1348782 w 3450871"/>
              <a:gd name="connsiteY48" fmla="*/ 138896 h 1562582"/>
              <a:gd name="connsiteX49" fmla="*/ 1337207 w 3450871"/>
              <a:gd name="connsiteY49" fmla="*/ 92598 h 1562582"/>
              <a:gd name="connsiteX50" fmla="*/ 1231183 w 3450871"/>
              <a:gd name="connsiteY50" fmla="*/ 32872 h 1562582"/>
              <a:gd name="connsiteX51" fmla="*/ 1198311 w 3450871"/>
              <a:gd name="connsiteY51" fmla="*/ 115747 h 1562582"/>
              <a:gd name="connsiteX52" fmla="*/ 1128863 w 3450871"/>
              <a:gd name="connsiteY52" fmla="*/ 138896 h 1562582"/>
              <a:gd name="connsiteX53" fmla="*/ 1082564 w 3450871"/>
              <a:gd name="connsiteY53" fmla="*/ 127322 h 1562582"/>
              <a:gd name="connsiteX54" fmla="*/ 1036266 w 3450871"/>
              <a:gd name="connsiteY54" fmla="*/ 69448 h 1562582"/>
              <a:gd name="connsiteX55" fmla="*/ 1001542 w 3450871"/>
              <a:gd name="connsiteY55" fmla="*/ 57874 h 1562582"/>
              <a:gd name="connsiteX56" fmla="*/ 908944 w 3450871"/>
              <a:gd name="connsiteY56" fmla="*/ 34724 h 1562582"/>
              <a:gd name="connsiteX57" fmla="*/ 862645 w 3450871"/>
              <a:gd name="connsiteY57" fmla="*/ 81023 h 1562582"/>
              <a:gd name="connsiteX58" fmla="*/ 793197 w 3450871"/>
              <a:gd name="connsiteY58" fmla="*/ 115747 h 1562582"/>
              <a:gd name="connsiteX59" fmla="*/ 723749 w 3450871"/>
              <a:gd name="connsiteY59" fmla="*/ 138896 h 1562582"/>
              <a:gd name="connsiteX60" fmla="*/ 689025 w 3450871"/>
              <a:gd name="connsiteY60" fmla="*/ 150471 h 1562582"/>
              <a:gd name="connsiteX61" fmla="*/ 654301 w 3450871"/>
              <a:gd name="connsiteY61" fmla="*/ 162046 h 1562582"/>
              <a:gd name="connsiteX62" fmla="*/ 596428 w 3450871"/>
              <a:gd name="connsiteY62" fmla="*/ 173620 h 1562582"/>
              <a:gd name="connsiteX63" fmla="*/ 561704 w 3450871"/>
              <a:gd name="connsiteY63" fmla="*/ 185195 h 1562582"/>
              <a:gd name="connsiteX64" fmla="*/ 434382 w 3450871"/>
              <a:gd name="connsiteY64" fmla="*/ 219919 h 1562582"/>
              <a:gd name="connsiteX65" fmla="*/ 295486 w 3450871"/>
              <a:gd name="connsiteY65" fmla="*/ 335666 h 1562582"/>
              <a:gd name="connsiteX66" fmla="*/ 272337 w 3450871"/>
              <a:gd name="connsiteY66" fmla="*/ 370390 h 1562582"/>
              <a:gd name="connsiteX67" fmla="*/ 202888 w 3450871"/>
              <a:gd name="connsiteY67" fmla="*/ 451413 h 1562582"/>
              <a:gd name="connsiteX68" fmla="*/ 156590 w 3450871"/>
              <a:gd name="connsiteY68" fmla="*/ 613458 h 1562582"/>
              <a:gd name="connsiteX69" fmla="*/ 133440 w 3450871"/>
              <a:gd name="connsiteY69" fmla="*/ 775504 h 1562582"/>
              <a:gd name="connsiteX70" fmla="*/ 121866 w 3450871"/>
              <a:gd name="connsiteY70" fmla="*/ 833377 h 1562582"/>
              <a:gd name="connsiteX71" fmla="*/ 63992 w 3450871"/>
              <a:gd name="connsiteY71" fmla="*/ 925975 h 1562582"/>
              <a:gd name="connsiteX72" fmla="*/ 29268 w 3450871"/>
              <a:gd name="connsiteY72" fmla="*/ 937550 h 1562582"/>
              <a:gd name="connsiteX73" fmla="*/ 17693 w 3450871"/>
              <a:gd name="connsiteY73" fmla="*/ 1145894 h 1562582"/>
              <a:gd name="connsiteX74" fmla="*/ 52418 w 3450871"/>
              <a:gd name="connsiteY74" fmla="*/ 1169043 h 1562582"/>
              <a:gd name="connsiteX75" fmla="*/ 59164 w 3450871"/>
              <a:gd name="connsiteY75" fmla="*/ 1301921 h 1562582"/>
              <a:gd name="connsiteX76" fmla="*/ 133440 w 3450871"/>
              <a:gd name="connsiteY76" fmla="*/ 1354238 h 1562582"/>
              <a:gd name="connsiteX77" fmla="*/ 168164 w 3450871"/>
              <a:gd name="connsiteY77" fmla="*/ 1458410 h 1562582"/>
              <a:gd name="connsiteX78" fmla="*/ 191314 w 3450871"/>
              <a:gd name="connsiteY78" fmla="*/ 1481560 h 1562582"/>
              <a:gd name="connsiteX79" fmla="*/ 226038 w 3450871"/>
              <a:gd name="connsiteY79" fmla="*/ 1493134 h 1562582"/>
              <a:gd name="connsiteX80" fmla="*/ 249187 w 3450871"/>
              <a:gd name="connsiteY80" fmla="*/ 1516284 h 1562582"/>
              <a:gd name="connsiteX81" fmla="*/ 318635 w 3450871"/>
              <a:gd name="connsiteY81" fmla="*/ 1539433 h 1562582"/>
              <a:gd name="connsiteX82" fmla="*/ 422807 w 3450871"/>
              <a:gd name="connsiteY82" fmla="*/ 1527858 h 1562582"/>
              <a:gd name="connsiteX83" fmla="*/ 492255 w 3450871"/>
              <a:gd name="connsiteY83" fmla="*/ 1493134 h 1562582"/>
              <a:gd name="connsiteX84" fmla="*/ 526980 w 3450871"/>
              <a:gd name="connsiteY84" fmla="*/ 1481560 h 1562582"/>
              <a:gd name="connsiteX85" fmla="*/ 550129 w 3450871"/>
              <a:gd name="connsiteY85" fmla="*/ 1458410 h 1562582"/>
              <a:gd name="connsiteX86" fmla="*/ 619577 w 3450871"/>
              <a:gd name="connsiteY86" fmla="*/ 1435261 h 1562582"/>
              <a:gd name="connsiteX87" fmla="*/ 689025 w 3450871"/>
              <a:gd name="connsiteY87" fmla="*/ 1469985 h 1562582"/>
              <a:gd name="connsiteX88" fmla="*/ 712174 w 3450871"/>
              <a:gd name="connsiteY88" fmla="*/ 1504709 h 1562582"/>
              <a:gd name="connsiteX89" fmla="*/ 781623 w 3450871"/>
              <a:gd name="connsiteY89" fmla="*/ 1527858 h 1562582"/>
              <a:gd name="connsiteX90" fmla="*/ 816347 w 3450871"/>
              <a:gd name="connsiteY90" fmla="*/ 1539433 h 1562582"/>
              <a:gd name="connsiteX91" fmla="*/ 851071 w 3450871"/>
              <a:gd name="connsiteY91" fmla="*/ 1551008 h 1562582"/>
              <a:gd name="connsiteX92" fmla="*/ 897369 w 3450871"/>
              <a:gd name="connsiteY92" fmla="*/ 1562582 h 1562582"/>
              <a:gd name="connsiteX93" fmla="*/ 1024691 w 3450871"/>
              <a:gd name="connsiteY93" fmla="*/ 1527858 h 1562582"/>
              <a:gd name="connsiteX94" fmla="*/ 1105714 w 3450871"/>
              <a:gd name="connsiteY94" fmla="*/ 1493134 h 1562582"/>
              <a:gd name="connsiteX95" fmla="*/ 1221461 w 3450871"/>
              <a:gd name="connsiteY95" fmla="*/ 1516284 h 1562582"/>
              <a:gd name="connsiteX96" fmla="*/ 1371931 w 3450871"/>
              <a:gd name="connsiteY96" fmla="*/ 1551008 h 1562582"/>
              <a:gd name="connsiteX97" fmla="*/ 1580276 w 3450871"/>
              <a:gd name="connsiteY97" fmla="*/ 1539433 h 1562582"/>
              <a:gd name="connsiteX98" fmla="*/ 1684448 w 3450871"/>
              <a:gd name="connsiteY98" fmla="*/ 1481560 h 1562582"/>
              <a:gd name="connsiteX99" fmla="*/ 1719172 w 3450871"/>
              <a:gd name="connsiteY99" fmla="*/ 1469985 h 1562582"/>
              <a:gd name="connsiteX100" fmla="*/ 1823344 w 3450871"/>
              <a:gd name="connsiteY100" fmla="*/ 1481560 h 1562582"/>
              <a:gd name="connsiteX101" fmla="*/ 1881218 w 3450871"/>
              <a:gd name="connsiteY101" fmla="*/ 1527858 h 1562582"/>
              <a:gd name="connsiteX102" fmla="*/ 1915942 w 3450871"/>
              <a:gd name="connsiteY102" fmla="*/ 1539433 h 1562582"/>
              <a:gd name="connsiteX103" fmla="*/ 2182159 w 3450871"/>
              <a:gd name="connsiteY103" fmla="*/ 1527858 h 1562582"/>
              <a:gd name="connsiteX104" fmla="*/ 2471526 w 3450871"/>
              <a:gd name="connsiteY104" fmla="*/ 1539433 h 1562582"/>
              <a:gd name="connsiteX105" fmla="*/ 2957663 w 3450871"/>
              <a:gd name="connsiteY105" fmla="*/ 1551008 h 1562582"/>
              <a:gd name="connsiteX106" fmla="*/ 3189157 w 3450871"/>
              <a:gd name="connsiteY106" fmla="*/ 1539433 h 1562582"/>
              <a:gd name="connsiteX107" fmla="*/ 3247030 w 3450871"/>
              <a:gd name="connsiteY107" fmla="*/ 1527858 h 1562582"/>
              <a:gd name="connsiteX108" fmla="*/ 3316478 w 3450871"/>
              <a:gd name="connsiteY108" fmla="*/ 1504709 h 1562582"/>
              <a:gd name="connsiteX109" fmla="*/ 3443800 w 3450871"/>
              <a:gd name="connsiteY109" fmla="*/ 1481560 h 1562582"/>
              <a:gd name="connsiteX0" fmla="*/ 3443800 w 3450871"/>
              <a:gd name="connsiteY0" fmla="*/ 1481560 h 1562582"/>
              <a:gd name="connsiteX1" fmla="*/ 3432225 w 3450871"/>
              <a:gd name="connsiteY1" fmla="*/ 1342663 h 1562582"/>
              <a:gd name="connsiteX2" fmla="*/ 3420650 w 3450871"/>
              <a:gd name="connsiteY2" fmla="*/ 1273215 h 1562582"/>
              <a:gd name="connsiteX3" fmla="*/ 3409076 w 3450871"/>
              <a:gd name="connsiteY3" fmla="*/ 648182 h 1562582"/>
              <a:gd name="connsiteX4" fmla="*/ 3397501 w 3450871"/>
              <a:gd name="connsiteY4" fmla="*/ 601884 h 1562582"/>
              <a:gd name="connsiteX5" fmla="*/ 3374352 w 3450871"/>
              <a:gd name="connsiteY5" fmla="*/ 509286 h 1562582"/>
              <a:gd name="connsiteX6" fmla="*/ 3351202 w 3450871"/>
              <a:gd name="connsiteY6" fmla="*/ 486137 h 1562582"/>
              <a:gd name="connsiteX7" fmla="*/ 3316478 w 3450871"/>
              <a:gd name="connsiteY7" fmla="*/ 428263 h 1562582"/>
              <a:gd name="connsiteX8" fmla="*/ 3304904 w 3450871"/>
              <a:gd name="connsiteY8" fmla="*/ 393539 h 1562582"/>
              <a:gd name="connsiteX9" fmla="*/ 3281754 w 3450871"/>
              <a:gd name="connsiteY9" fmla="*/ 370390 h 1562582"/>
              <a:gd name="connsiteX10" fmla="*/ 3258605 w 3450871"/>
              <a:gd name="connsiteY10" fmla="*/ 335666 h 1562582"/>
              <a:gd name="connsiteX11" fmla="*/ 3166007 w 3450871"/>
              <a:gd name="connsiteY11" fmla="*/ 266218 h 1562582"/>
              <a:gd name="connsiteX12" fmla="*/ 3131283 w 3450871"/>
              <a:gd name="connsiteY12" fmla="*/ 243069 h 1562582"/>
              <a:gd name="connsiteX13" fmla="*/ 3096559 w 3450871"/>
              <a:gd name="connsiteY13" fmla="*/ 231494 h 1562582"/>
              <a:gd name="connsiteX14" fmla="*/ 2946088 w 3450871"/>
              <a:gd name="connsiteY14" fmla="*/ 196770 h 1562582"/>
              <a:gd name="connsiteX15" fmla="*/ 2911364 w 3450871"/>
              <a:gd name="connsiteY15" fmla="*/ 185195 h 1562582"/>
              <a:gd name="connsiteX16" fmla="*/ 2853491 w 3450871"/>
              <a:gd name="connsiteY16" fmla="*/ 138896 h 1562582"/>
              <a:gd name="connsiteX17" fmla="*/ 2830342 w 3450871"/>
              <a:gd name="connsiteY17" fmla="*/ 104172 h 1562582"/>
              <a:gd name="connsiteX18" fmla="*/ 2760893 w 3450871"/>
              <a:gd name="connsiteY18" fmla="*/ 92598 h 1562582"/>
              <a:gd name="connsiteX19" fmla="*/ 2714595 w 3450871"/>
              <a:gd name="connsiteY19" fmla="*/ 81023 h 1562582"/>
              <a:gd name="connsiteX20" fmla="*/ 2691445 w 3450871"/>
              <a:gd name="connsiteY20" fmla="*/ 57874 h 1562582"/>
              <a:gd name="connsiteX21" fmla="*/ 2656721 w 3450871"/>
              <a:gd name="connsiteY21" fmla="*/ 34724 h 1562582"/>
              <a:gd name="connsiteX22" fmla="*/ 2633572 w 3450871"/>
              <a:gd name="connsiteY22" fmla="*/ 0 h 1562582"/>
              <a:gd name="connsiteX23" fmla="*/ 2564124 w 3450871"/>
              <a:gd name="connsiteY23" fmla="*/ 11575 h 1562582"/>
              <a:gd name="connsiteX24" fmla="*/ 2540974 w 3450871"/>
              <a:gd name="connsiteY24" fmla="*/ 81023 h 1562582"/>
              <a:gd name="connsiteX25" fmla="*/ 2506250 w 3450871"/>
              <a:gd name="connsiteY25" fmla="*/ 104172 h 1562582"/>
              <a:gd name="connsiteX26" fmla="*/ 2483101 w 3450871"/>
              <a:gd name="connsiteY26" fmla="*/ 127322 h 1562582"/>
              <a:gd name="connsiteX27" fmla="*/ 2448377 w 3450871"/>
              <a:gd name="connsiteY27" fmla="*/ 138896 h 1562582"/>
              <a:gd name="connsiteX28" fmla="*/ 2309481 w 3450871"/>
              <a:gd name="connsiteY28" fmla="*/ 92598 h 1562582"/>
              <a:gd name="connsiteX29" fmla="*/ 2274757 w 3450871"/>
              <a:gd name="connsiteY29" fmla="*/ 81023 h 1562582"/>
              <a:gd name="connsiteX30" fmla="*/ 2240033 w 3450871"/>
              <a:gd name="connsiteY30" fmla="*/ 69448 h 1562582"/>
              <a:gd name="connsiteX31" fmla="*/ 2216883 w 3450871"/>
              <a:gd name="connsiteY31" fmla="*/ 92598 h 1562582"/>
              <a:gd name="connsiteX32" fmla="*/ 2205309 w 3450871"/>
              <a:gd name="connsiteY32" fmla="*/ 127322 h 1562582"/>
              <a:gd name="connsiteX33" fmla="*/ 2170585 w 3450871"/>
              <a:gd name="connsiteY33" fmla="*/ 138896 h 1562582"/>
              <a:gd name="connsiteX34" fmla="*/ 2089562 w 3450871"/>
              <a:gd name="connsiteY34" fmla="*/ 150471 h 1562582"/>
              <a:gd name="connsiteX35" fmla="*/ 2031688 w 3450871"/>
              <a:gd name="connsiteY35" fmla="*/ 162046 h 1562582"/>
              <a:gd name="connsiteX36" fmla="*/ 1985390 w 3450871"/>
              <a:gd name="connsiteY36" fmla="*/ 150471 h 1562582"/>
              <a:gd name="connsiteX37" fmla="*/ 1973815 w 3450871"/>
              <a:gd name="connsiteY37" fmla="*/ 115747 h 1562582"/>
              <a:gd name="connsiteX38" fmla="*/ 1939091 w 3450871"/>
              <a:gd name="connsiteY38" fmla="*/ 104172 h 1562582"/>
              <a:gd name="connsiteX39" fmla="*/ 1811769 w 3450871"/>
              <a:gd name="connsiteY39" fmla="*/ 138896 h 1562582"/>
              <a:gd name="connsiteX40" fmla="*/ 1777045 w 3450871"/>
              <a:gd name="connsiteY40" fmla="*/ 150471 h 1562582"/>
              <a:gd name="connsiteX41" fmla="*/ 1742321 w 3450871"/>
              <a:gd name="connsiteY41" fmla="*/ 162046 h 1562582"/>
              <a:gd name="connsiteX42" fmla="*/ 1649724 w 3450871"/>
              <a:gd name="connsiteY42" fmla="*/ 92598 h 1562582"/>
              <a:gd name="connsiteX43" fmla="*/ 1615000 w 3450871"/>
              <a:gd name="connsiteY43" fmla="*/ 81023 h 1562582"/>
              <a:gd name="connsiteX44" fmla="*/ 1591850 w 3450871"/>
              <a:gd name="connsiteY44" fmla="*/ 104172 h 1562582"/>
              <a:gd name="connsiteX45" fmla="*/ 1580276 w 3450871"/>
              <a:gd name="connsiteY45" fmla="*/ 138896 h 1562582"/>
              <a:gd name="connsiteX46" fmla="*/ 1510828 w 3450871"/>
              <a:gd name="connsiteY46" fmla="*/ 162046 h 1562582"/>
              <a:gd name="connsiteX47" fmla="*/ 1476104 w 3450871"/>
              <a:gd name="connsiteY47" fmla="*/ 150471 h 1562582"/>
              <a:gd name="connsiteX48" fmla="*/ 1348782 w 3450871"/>
              <a:gd name="connsiteY48" fmla="*/ 138896 h 1562582"/>
              <a:gd name="connsiteX49" fmla="*/ 1337207 w 3450871"/>
              <a:gd name="connsiteY49" fmla="*/ 92598 h 1562582"/>
              <a:gd name="connsiteX50" fmla="*/ 1231183 w 3450871"/>
              <a:gd name="connsiteY50" fmla="*/ 32872 h 1562582"/>
              <a:gd name="connsiteX51" fmla="*/ 1198311 w 3450871"/>
              <a:gd name="connsiteY51" fmla="*/ 115747 h 1562582"/>
              <a:gd name="connsiteX52" fmla="*/ 1128863 w 3450871"/>
              <a:gd name="connsiteY52" fmla="*/ 138896 h 1562582"/>
              <a:gd name="connsiteX53" fmla="*/ 1082564 w 3450871"/>
              <a:gd name="connsiteY53" fmla="*/ 127322 h 1562582"/>
              <a:gd name="connsiteX54" fmla="*/ 1036266 w 3450871"/>
              <a:gd name="connsiteY54" fmla="*/ 69448 h 1562582"/>
              <a:gd name="connsiteX55" fmla="*/ 1001542 w 3450871"/>
              <a:gd name="connsiteY55" fmla="*/ 57874 h 1562582"/>
              <a:gd name="connsiteX56" fmla="*/ 908944 w 3450871"/>
              <a:gd name="connsiteY56" fmla="*/ 34724 h 1562582"/>
              <a:gd name="connsiteX57" fmla="*/ 862645 w 3450871"/>
              <a:gd name="connsiteY57" fmla="*/ 81023 h 1562582"/>
              <a:gd name="connsiteX58" fmla="*/ 793197 w 3450871"/>
              <a:gd name="connsiteY58" fmla="*/ 115747 h 1562582"/>
              <a:gd name="connsiteX59" fmla="*/ 723749 w 3450871"/>
              <a:gd name="connsiteY59" fmla="*/ 138896 h 1562582"/>
              <a:gd name="connsiteX60" fmla="*/ 689025 w 3450871"/>
              <a:gd name="connsiteY60" fmla="*/ 150471 h 1562582"/>
              <a:gd name="connsiteX61" fmla="*/ 654301 w 3450871"/>
              <a:gd name="connsiteY61" fmla="*/ 162046 h 1562582"/>
              <a:gd name="connsiteX62" fmla="*/ 596428 w 3450871"/>
              <a:gd name="connsiteY62" fmla="*/ 173620 h 1562582"/>
              <a:gd name="connsiteX63" fmla="*/ 561704 w 3450871"/>
              <a:gd name="connsiteY63" fmla="*/ 185195 h 1562582"/>
              <a:gd name="connsiteX64" fmla="*/ 434382 w 3450871"/>
              <a:gd name="connsiteY64" fmla="*/ 219919 h 1562582"/>
              <a:gd name="connsiteX65" fmla="*/ 295486 w 3450871"/>
              <a:gd name="connsiteY65" fmla="*/ 335666 h 1562582"/>
              <a:gd name="connsiteX66" fmla="*/ 272337 w 3450871"/>
              <a:gd name="connsiteY66" fmla="*/ 370390 h 1562582"/>
              <a:gd name="connsiteX67" fmla="*/ 202888 w 3450871"/>
              <a:gd name="connsiteY67" fmla="*/ 451413 h 1562582"/>
              <a:gd name="connsiteX68" fmla="*/ 156590 w 3450871"/>
              <a:gd name="connsiteY68" fmla="*/ 613458 h 1562582"/>
              <a:gd name="connsiteX69" fmla="*/ 133440 w 3450871"/>
              <a:gd name="connsiteY69" fmla="*/ 775504 h 1562582"/>
              <a:gd name="connsiteX70" fmla="*/ 121866 w 3450871"/>
              <a:gd name="connsiteY70" fmla="*/ 833377 h 1562582"/>
              <a:gd name="connsiteX71" fmla="*/ 63992 w 3450871"/>
              <a:gd name="connsiteY71" fmla="*/ 925975 h 1562582"/>
              <a:gd name="connsiteX72" fmla="*/ 29268 w 3450871"/>
              <a:gd name="connsiteY72" fmla="*/ 937550 h 1562582"/>
              <a:gd name="connsiteX73" fmla="*/ 17693 w 3450871"/>
              <a:gd name="connsiteY73" fmla="*/ 1145894 h 1562582"/>
              <a:gd name="connsiteX74" fmla="*/ 52418 w 3450871"/>
              <a:gd name="connsiteY74" fmla="*/ 1169043 h 1562582"/>
              <a:gd name="connsiteX75" fmla="*/ 59164 w 3450871"/>
              <a:gd name="connsiteY75" fmla="*/ 1301921 h 1562582"/>
              <a:gd name="connsiteX76" fmla="*/ 133440 w 3450871"/>
              <a:gd name="connsiteY76" fmla="*/ 1354238 h 1562582"/>
              <a:gd name="connsiteX77" fmla="*/ 168164 w 3450871"/>
              <a:gd name="connsiteY77" fmla="*/ 1458410 h 1562582"/>
              <a:gd name="connsiteX78" fmla="*/ 191314 w 3450871"/>
              <a:gd name="connsiteY78" fmla="*/ 1481560 h 1562582"/>
              <a:gd name="connsiteX79" fmla="*/ 226038 w 3450871"/>
              <a:gd name="connsiteY79" fmla="*/ 1493134 h 1562582"/>
              <a:gd name="connsiteX80" fmla="*/ 249187 w 3450871"/>
              <a:gd name="connsiteY80" fmla="*/ 1516284 h 1562582"/>
              <a:gd name="connsiteX81" fmla="*/ 318635 w 3450871"/>
              <a:gd name="connsiteY81" fmla="*/ 1539433 h 1562582"/>
              <a:gd name="connsiteX82" fmla="*/ 422807 w 3450871"/>
              <a:gd name="connsiteY82" fmla="*/ 1527858 h 1562582"/>
              <a:gd name="connsiteX83" fmla="*/ 492255 w 3450871"/>
              <a:gd name="connsiteY83" fmla="*/ 1493134 h 1562582"/>
              <a:gd name="connsiteX84" fmla="*/ 526980 w 3450871"/>
              <a:gd name="connsiteY84" fmla="*/ 1481560 h 1562582"/>
              <a:gd name="connsiteX85" fmla="*/ 550129 w 3450871"/>
              <a:gd name="connsiteY85" fmla="*/ 1458410 h 1562582"/>
              <a:gd name="connsiteX86" fmla="*/ 609127 w 3450871"/>
              <a:gd name="connsiteY86" fmla="*/ 1539764 h 1562582"/>
              <a:gd name="connsiteX87" fmla="*/ 689025 w 3450871"/>
              <a:gd name="connsiteY87" fmla="*/ 1469985 h 1562582"/>
              <a:gd name="connsiteX88" fmla="*/ 712174 w 3450871"/>
              <a:gd name="connsiteY88" fmla="*/ 1504709 h 1562582"/>
              <a:gd name="connsiteX89" fmla="*/ 781623 w 3450871"/>
              <a:gd name="connsiteY89" fmla="*/ 1527858 h 1562582"/>
              <a:gd name="connsiteX90" fmla="*/ 816347 w 3450871"/>
              <a:gd name="connsiteY90" fmla="*/ 1539433 h 1562582"/>
              <a:gd name="connsiteX91" fmla="*/ 851071 w 3450871"/>
              <a:gd name="connsiteY91" fmla="*/ 1551008 h 1562582"/>
              <a:gd name="connsiteX92" fmla="*/ 897369 w 3450871"/>
              <a:gd name="connsiteY92" fmla="*/ 1562582 h 1562582"/>
              <a:gd name="connsiteX93" fmla="*/ 1024691 w 3450871"/>
              <a:gd name="connsiteY93" fmla="*/ 1527858 h 1562582"/>
              <a:gd name="connsiteX94" fmla="*/ 1105714 w 3450871"/>
              <a:gd name="connsiteY94" fmla="*/ 1493134 h 1562582"/>
              <a:gd name="connsiteX95" fmla="*/ 1221461 w 3450871"/>
              <a:gd name="connsiteY95" fmla="*/ 1516284 h 1562582"/>
              <a:gd name="connsiteX96" fmla="*/ 1371931 w 3450871"/>
              <a:gd name="connsiteY96" fmla="*/ 1551008 h 1562582"/>
              <a:gd name="connsiteX97" fmla="*/ 1580276 w 3450871"/>
              <a:gd name="connsiteY97" fmla="*/ 1539433 h 1562582"/>
              <a:gd name="connsiteX98" fmla="*/ 1684448 w 3450871"/>
              <a:gd name="connsiteY98" fmla="*/ 1481560 h 1562582"/>
              <a:gd name="connsiteX99" fmla="*/ 1719172 w 3450871"/>
              <a:gd name="connsiteY99" fmla="*/ 1469985 h 1562582"/>
              <a:gd name="connsiteX100" fmla="*/ 1823344 w 3450871"/>
              <a:gd name="connsiteY100" fmla="*/ 1481560 h 1562582"/>
              <a:gd name="connsiteX101" fmla="*/ 1881218 w 3450871"/>
              <a:gd name="connsiteY101" fmla="*/ 1527858 h 1562582"/>
              <a:gd name="connsiteX102" fmla="*/ 1915942 w 3450871"/>
              <a:gd name="connsiteY102" fmla="*/ 1539433 h 1562582"/>
              <a:gd name="connsiteX103" fmla="*/ 2182159 w 3450871"/>
              <a:gd name="connsiteY103" fmla="*/ 1527858 h 1562582"/>
              <a:gd name="connsiteX104" fmla="*/ 2471526 w 3450871"/>
              <a:gd name="connsiteY104" fmla="*/ 1539433 h 1562582"/>
              <a:gd name="connsiteX105" fmla="*/ 2957663 w 3450871"/>
              <a:gd name="connsiteY105" fmla="*/ 1551008 h 1562582"/>
              <a:gd name="connsiteX106" fmla="*/ 3189157 w 3450871"/>
              <a:gd name="connsiteY106" fmla="*/ 1539433 h 1562582"/>
              <a:gd name="connsiteX107" fmla="*/ 3247030 w 3450871"/>
              <a:gd name="connsiteY107" fmla="*/ 1527858 h 1562582"/>
              <a:gd name="connsiteX108" fmla="*/ 3316478 w 3450871"/>
              <a:gd name="connsiteY108" fmla="*/ 1504709 h 1562582"/>
              <a:gd name="connsiteX109" fmla="*/ 3443800 w 3450871"/>
              <a:gd name="connsiteY109" fmla="*/ 1481560 h 1562582"/>
              <a:gd name="connsiteX0" fmla="*/ 3443800 w 3450871"/>
              <a:gd name="connsiteY0" fmla="*/ 1481560 h 1562582"/>
              <a:gd name="connsiteX1" fmla="*/ 3432225 w 3450871"/>
              <a:gd name="connsiteY1" fmla="*/ 1342663 h 1562582"/>
              <a:gd name="connsiteX2" fmla="*/ 3420650 w 3450871"/>
              <a:gd name="connsiteY2" fmla="*/ 1273215 h 1562582"/>
              <a:gd name="connsiteX3" fmla="*/ 3409076 w 3450871"/>
              <a:gd name="connsiteY3" fmla="*/ 648182 h 1562582"/>
              <a:gd name="connsiteX4" fmla="*/ 3397501 w 3450871"/>
              <a:gd name="connsiteY4" fmla="*/ 601884 h 1562582"/>
              <a:gd name="connsiteX5" fmla="*/ 3374352 w 3450871"/>
              <a:gd name="connsiteY5" fmla="*/ 509286 h 1562582"/>
              <a:gd name="connsiteX6" fmla="*/ 3351202 w 3450871"/>
              <a:gd name="connsiteY6" fmla="*/ 486137 h 1562582"/>
              <a:gd name="connsiteX7" fmla="*/ 3316478 w 3450871"/>
              <a:gd name="connsiteY7" fmla="*/ 428263 h 1562582"/>
              <a:gd name="connsiteX8" fmla="*/ 3304904 w 3450871"/>
              <a:gd name="connsiteY8" fmla="*/ 393539 h 1562582"/>
              <a:gd name="connsiteX9" fmla="*/ 3281754 w 3450871"/>
              <a:gd name="connsiteY9" fmla="*/ 370390 h 1562582"/>
              <a:gd name="connsiteX10" fmla="*/ 3258605 w 3450871"/>
              <a:gd name="connsiteY10" fmla="*/ 335666 h 1562582"/>
              <a:gd name="connsiteX11" fmla="*/ 3166007 w 3450871"/>
              <a:gd name="connsiteY11" fmla="*/ 266218 h 1562582"/>
              <a:gd name="connsiteX12" fmla="*/ 3131283 w 3450871"/>
              <a:gd name="connsiteY12" fmla="*/ 243069 h 1562582"/>
              <a:gd name="connsiteX13" fmla="*/ 3096559 w 3450871"/>
              <a:gd name="connsiteY13" fmla="*/ 231494 h 1562582"/>
              <a:gd name="connsiteX14" fmla="*/ 2946088 w 3450871"/>
              <a:gd name="connsiteY14" fmla="*/ 196770 h 1562582"/>
              <a:gd name="connsiteX15" fmla="*/ 2911364 w 3450871"/>
              <a:gd name="connsiteY15" fmla="*/ 185195 h 1562582"/>
              <a:gd name="connsiteX16" fmla="*/ 2853491 w 3450871"/>
              <a:gd name="connsiteY16" fmla="*/ 138896 h 1562582"/>
              <a:gd name="connsiteX17" fmla="*/ 2830342 w 3450871"/>
              <a:gd name="connsiteY17" fmla="*/ 104172 h 1562582"/>
              <a:gd name="connsiteX18" fmla="*/ 2760893 w 3450871"/>
              <a:gd name="connsiteY18" fmla="*/ 92598 h 1562582"/>
              <a:gd name="connsiteX19" fmla="*/ 2714595 w 3450871"/>
              <a:gd name="connsiteY19" fmla="*/ 81023 h 1562582"/>
              <a:gd name="connsiteX20" fmla="*/ 2691445 w 3450871"/>
              <a:gd name="connsiteY20" fmla="*/ 57874 h 1562582"/>
              <a:gd name="connsiteX21" fmla="*/ 2656721 w 3450871"/>
              <a:gd name="connsiteY21" fmla="*/ 34724 h 1562582"/>
              <a:gd name="connsiteX22" fmla="*/ 2633572 w 3450871"/>
              <a:gd name="connsiteY22" fmla="*/ 0 h 1562582"/>
              <a:gd name="connsiteX23" fmla="*/ 2564124 w 3450871"/>
              <a:gd name="connsiteY23" fmla="*/ 11575 h 1562582"/>
              <a:gd name="connsiteX24" fmla="*/ 2540974 w 3450871"/>
              <a:gd name="connsiteY24" fmla="*/ 81023 h 1562582"/>
              <a:gd name="connsiteX25" fmla="*/ 2506250 w 3450871"/>
              <a:gd name="connsiteY25" fmla="*/ 104172 h 1562582"/>
              <a:gd name="connsiteX26" fmla="*/ 2483101 w 3450871"/>
              <a:gd name="connsiteY26" fmla="*/ 127322 h 1562582"/>
              <a:gd name="connsiteX27" fmla="*/ 2448377 w 3450871"/>
              <a:gd name="connsiteY27" fmla="*/ 138896 h 1562582"/>
              <a:gd name="connsiteX28" fmla="*/ 2309481 w 3450871"/>
              <a:gd name="connsiteY28" fmla="*/ 92598 h 1562582"/>
              <a:gd name="connsiteX29" fmla="*/ 2274757 w 3450871"/>
              <a:gd name="connsiteY29" fmla="*/ 81023 h 1562582"/>
              <a:gd name="connsiteX30" fmla="*/ 2240033 w 3450871"/>
              <a:gd name="connsiteY30" fmla="*/ 69448 h 1562582"/>
              <a:gd name="connsiteX31" fmla="*/ 2216883 w 3450871"/>
              <a:gd name="connsiteY31" fmla="*/ 92598 h 1562582"/>
              <a:gd name="connsiteX32" fmla="*/ 2205309 w 3450871"/>
              <a:gd name="connsiteY32" fmla="*/ 127322 h 1562582"/>
              <a:gd name="connsiteX33" fmla="*/ 2170585 w 3450871"/>
              <a:gd name="connsiteY33" fmla="*/ 138896 h 1562582"/>
              <a:gd name="connsiteX34" fmla="*/ 2089562 w 3450871"/>
              <a:gd name="connsiteY34" fmla="*/ 150471 h 1562582"/>
              <a:gd name="connsiteX35" fmla="*/ 2031688 w 3450871"/>
              <a:gd name="connsiteY35" fmla="*/ 162046 h 1562582"/>
              <a:gd name="connsiteX36" fmla="*/ 1985390 w 3450871"/>
              <a:gd name="connsiteY36" fmla="*/ 150471 h 1562582"/>
              <a:gd name="connsiteX37" fmla="*/ 1973815 w 3450871"/>
              <a:gd name="connsiteY37" fmla="*/ 115747 h 1562582"/>
              <a:gd name="connsiteX38" fmla="*/ 1939091 w 3450871"/>
              <a:gd name="connsiteY38" fmla="*/ 104172 h 1562582"/>
              <a:gd name="connsiteX39" fmla="*/ 1811769 w 3450871"/>
              <a:gd name="connsiteY39" fmla="*/ 138896 h 1562582"/>
              <a:gd name="connsiteX40" fmla="*/ 1777045 w 3450871"/>
              <a:gd name="connsiteY40" fmla="*/ 150471 h 1562582"/>
              <a:gd name="connsiteX41" fmla="*/ 1742321 w 3450871"/>
              <a:gd name="connsiteY41" fmla="*/ 162046 h 1562582"/>
              <a:gd name="connsiteX42" fmla="*/ 1649724 w 3450871"/>
              <a:gd name="connsiteY42" fmla="*/ 92598 h 1562582"/>
              <a:gd name="connsiteX43" fmla="*/ 1615000 w 3450871"/>
              <a:gd name="connsiteY43" fmla="*/ 81023 h 1562582"/>
              <a:gd name="connsiteX44" fmla="*/ 1591850 w 3450871"/>
              <a:gd name="connsiteY44" fmla="*/ 104172 h 1562582"/>
              <a:gd name="connsiteX45" fmla="*/ 1580276 w 3450871"/>
              <a:gd name="connsiteY45" fmla="*/ 138896 h 1562582"/>
              <a:gd name="connsiteX46" fmla="*/ 1510828 w 3450871"/>
              <a:gd name="connsiteY46" fmla="*/ 162046 h 1562582"/>
              <a:gd name="connsiteX47" fmla="*/ 1476104 w 3450871"/>
              <a:gd name="connsiteY47" fmla="*/ 150471 h 1562582"/>
              <a:gd name="connsiteX48" fmla="*/ 1348782 w 3450871"/>
              <a:gd name="connsiteY48" fmla="*/ 138896 h 1562582"/>
              <a:gd name="connsiteX49" fmla="*/ 1337207 w 3450871"/>
              <a:gd name="connsiteY49" fmla="*/ 92598 h 1562582"/>
              <a:gd name="connsiteX50" fmla="*/ 1231183 w 3450871"/>
              <a:gd name="connsiteY50" fmla="*/ 32872 h 1562582"/>
              <a:gd name="connsiteX51" fmla="*/ 1198311 w 3450871"/>
              <a:gd name="connsiteY51" fmla="*/ 115747 h 1562582"/>
              <a:gd name="connsiteX52" fmla="*/ 1128863 w 3450871"/>
              <a:gd name="connsiteY52" fmla="*/ 138896 h 1562582"/>
              <a:gd name="connsiteX53" fmla="*/ 1082564 w 3450871"/>
              <a:gd name="connsiteY53" fmla="*/ 127322 h 1562582"/>
              <a:gd name="connsiteX54" fmla="*/ 1036266 w 3450871"/>
              <a:gd name="connsiteY54" fmla="*/ 69448 h 1562582"/>
              <a:gd name="connsiteX55" fmla="*/ 1001542 w 3450871"/>
              <a:gd name="connsiteY55" fmla="*/ 57874 h 1562582"/>
              <a:gd name="connsiteX56" fmla="*/ 908944 w 3450871"/>
              <a:gd name="connsiteY56" fmla="*/ 34724 h 1562582"/>
              <a:gd name="connsiteX57" fmla="*/ 862645 w 3450871"/>
              <a:gd name="connsiteY57" fmla="*/ 81023 h 1562582"/>
              <a:gd name="connsiteX58" fmla="*/ 793197 w 3450871"/>
              <a:gd name="connsiteY58" fmla="*/ 115747 h 1562582"/>
              <a:gd name="connsiteX59" fmla="*/ 723749 w 3450871"/>
              <a:gd name="connsiteY59" fmla="*/ 138896 h 1562582"/>
              <a:gd name="connsiteX60" fmla="*/ 689025 w 3450871"/>
              <a:gd name="connsiteY60" fmla="*/ 150471 h 1562582"/>
              <a:gd name="connsiteX61" fmla="*/ 654301 w 3450871"/>
              <a:gd name="connsiteY61" fmla="*/ 162046 h 1562582"/>
              <a:gd name="connsiteX62" fmla="*/ 596428 w 3450871"/>
              <a:gd name="connsiteY62" fmla="*/ 173620 h 1562582"/>
              <a:gd name="connsiteX63" fmla="*/ 561704 w 3450871"/>
              <a:gd name="connsiteY63" fmla="*/ 185195 h 1562582"/>
              <a:gd name="connsiteX64" fmla="*/ 434382 w 3450871"/>
              <a:gd name="connsiteY64" fmla="*/ 219919 h 1562582"/>
              <a:gd name="connsiteX65" fmla="*/ 295486 w 3450871"/>
              <a:gd name="connsiteY65" fmla="*/ 335666 h 1562582"/>
              <a:gd name="connsiteX66" fmla="*/ 272337 w 3450871"/>
              <a:gd name="connsiteY66" fmla="*/ 370390 h 1562582"/>
              <a:gd name="connsiteX67" fmla="*/ 202888 w 3450871"/>
              <a:gd name="connsiteY67" fmla="*/ 451413 h 1562582"/>
              <a:gd name="connsiteX68" fmla="*/ 156590 w 3450871"/>
              <a:gd name="connsiteY68" fmla="*/ 613458 h 1562582"/>
              <a:gd name="connsiteX69" fmla="*/ 133440 w 3450871"/>
              <a:gd name="connsiteY69" fmla="*/ 775504 h 1562582"/>
              <a:gd name="connsiteX70" fmla="*/ 121866 w 3450871"/>
              <a:gd name="connsiteY70" fmla="*/ 833377 h 1562582"/>
              <a:gd name="connsiteX71" fmla="*/ 63992 w 3450871"/>
              <a:gd name="connsiteY71" fmla="*/ 925975 h 1562582"/>
              <a:gd name="connsiteX72" fmla="*/ 29268 w 3450871"/>
              <a:gd name="connsiteY72" fmla="*/ 937550 h 1562582"/>
              <a:gd name="connsiteX73" fmla="*/ 17693 w 3450871"/>
              <a:gd name="connsiteY73" fmla="*/ 1145894 h 1562582"/>
              <a:gd name="connsiteX74" fmla="*/ 52418 w 3450871"/>
              <a:gd name="connsiteY74" fmla="*/ 1169043 h 1562582"/>
              <a:gd name="connsiteX75" fmla="*/ 59164 w 3450871"/>
              <a:gd name="connsiteY75" fmla="*/ 1301921 h 1562582"/>
              <a:gd name="connsiteX76" fmla="*/ 133440 w 3450871"/>
              <a:gd name="connsiteY76" fmla="*/ 1354238 h 1562582"/>
              <a:gd name="connsiteX77" fmla="*/ 168164 w 3450871"/>
              <a:gd name="connsiteY77" fmla="*/ 1458410 h 1562582"/>
              <a:gd name="connsiteX78" fmla="*/ 191314 w 3450871"/>
              <a:gd name="connsiteY78" fmla="*/ 1481560 h 1562582"/>
              <a:gd name="connsiteX79" fmla="*/ 226038 w 3450871"/>
              <a:gd name="connsiteY79" fmla="*/ 1493134 h 1562582"/>
              <a:gd name="connsiteX80" fmla="*/ 249187 w 3450871"/>
              <a:gd name="connsiteY80" fmla="*/ 1516284 h 1562582"/>
              <a:gd name="connsiteX81" fmla="*/ 318635 w 3450871"/>
              <a:gd name="connsiteY81" fmla="*/ 1539433 h 1562582"/>
              <a:gd name="connsiteX82" fmla="*/ 422807 w 3450871"/>
              <a:gd name="connsiteY82" fmla="*/ 1527858 h 1562582"/>
              <a:gd name="connsiteX83" fmla="*/ 492255 w 3450871"/>
              <a:gd name="connsiteY83" fmla="*/ 1493134 h 1562582"/>
              <a:gd name="connsiteX84" fmla="*/ 526980 w 3450871"/>
              <a:gd name="connsiteY84" fmla="*/ 1481560 h 1562582"/>
              <a:gd name="connsiteX85" fmla="*/ 539679 w 3450871"/>
              <a:gd name="connsiteY85" fmla="*/ 1526337 h 1562582"/>
              <a:gd name="connsiteX86" fmla="*/ 609127 w 3450871"/>
              <a:gd name="connsiteY86" fmla="*/ 1539764 h 1562582"/>
              <a:gd name="connsiteX87" fmla="*/ 689025 w 3450871"/>
              <a:gd name="connsiteY87" fmla="*/ 1469985 h 1562582"/>
              <a:gd name="connsiteX88" fmla="*/ 712174 w 3450871"/>
              <a:gd name="connsiteY88" fmla="*/ 1504709 h 1562582"/>
              <a:gd name="connsiteX89" fmla="*/ 781623 w 3450871"/>
              <a:gd name="connsiteY89" fmla="*/ 1527858 h 1562582"/>
              <a:gd name="connsiteX90" fmla="*/ 816347 w 3450871"/>
              <a:gd name="connsiteY90" fmla="*/ 1539433 h 1562582"/>
              <a:gd name="connsiteX91" fmla="*/ 851071 w 3450871"/>
              <a:gd name="connsiteY91" fmla="*/ 1551008 h 1562582"/>
              <a:gd name="connsiteX92" fmla="*/ 897369 w 3450871"/>
              <a:gd name="connsiteY92" fmla="*/ 1562582 h 1562582"/>
              <a:gd name="connsiteX93" fmla="*/ 1024691 w 3450871"/>
              <a:gd name="connsiteY93" fmla="*/ 1527858 h 1562582"/>
              <a:gd name="connsiteX94" fmla="*/ 1105714 w 3450871"/>
              <a:gd name="connsiteY94" fmla="*/ 1493134 h 1562582"/>
              <a:gd name="connsiteX95" fmla="*/ 1221461 w 3450871"/>
              <a:gd name="connsiteY95" fmla="*/ 1516284 h 1562582"/>
              <a:gd name="connsiteX96" fmla="*/ 1371931 w 3450871"/>
              <a:gd name="connsiteY96" fmla="*/ 1551008 h 1562582"/>
              <a:gd name="connsiteX97" fmla="*/ 1580276 w 3450871"/>
              <a:gd name="connsiteY97" fmla="*/ 1539433 h 1562582"/>
              <a:gd name="connsiteX98" fmla="*/ 1684448 w 3450871"/>
              <a:gd name="connsiteY98" fmla="*/ 1481560 h 1562582"/>
              <a:gd name="connsiteX99" fmla="*/ 1719172 w 3450871"/>
              <a:gd name="connsiteY99" fmla="*/ 1469985 h 1562582"/>
              <a:gd name="connsiteX100" fmla="*/ 1823344 w 3450871"/>
              <a:gd name="connsiteY100" fmla="*/ 1481560 h 1562582"/>
              <a:gd name="connsiteX101" fmla="*/ 1881218 w 3450871"/>
              <a:gd name="connsiteY101" fmla="*/ 1527858 h 1562582"/>
              <a:gd name="connsiteX102" fmla="*/ 1915942 w 3450871"/>
              <a:gd name="connsiteY102" fmla="*/ 1539433 h 1562582"/>
              <a:gd name="connsiteX103" fmla="*/ 2182159 w 3450871"/>
              <a:gd name="connsiteY103" fmla="*/ 1527858 h 1562582"/>
              <a:gd name="connsiteX104" fmla="*/ 2471526 w 3450871"/>
              <a:gd name="connsiteY104" fmla="*/ 1539433 h 1562582"/>
              <a:gd name="connsiteX105" fmla="*/ 2957663 w 3450871"/>
              <a:gd name="connsiteY105" fmla="*/ 1551008 h 1562582"/>
              <a:gd name="connsiteX106" fmla="*/ 3189157 w 3450871"/>
              <a:gd name="connsiteY106" fmla="*/ 1539433 h 1562582"/>
              <a:gd name="connsiteX107" fmla="*/ 3247030 w 3450871"/>
              <a:gd name="connsiteY107" fmla="*/ 1527858 h 1562582"/>
              <a:gd name="connsiteX108" fmla="*/ 3316478 w 3450871"/>
              <a:gd name="connsiteY108" fmla="*/ 1504709 h 1562582"/>
              <a:gd name="connsiteX109" fmla="*/ 3443800 w 3450871"/>
              <a:gd name="connsiteY109" fmla="*/ 1481560 h 1562582"/>
              <a:gd name="connsiteX0" fmla="*/ 3443800 w 3450871"/>
              <a:gd name="connsiteY0" fmla="*/ 1481560 h 1562582"/>
              <a:gd name="connsiteX1" fmla="*/ 3432225 w 3450871"/>
              <a:gd name="connsiteY1" fmla="*/ 1342663 h 1562582"/>
              <a:gd name="connsiteX2" fmla="*/ 3420650 w 3450871"/>
              <a:gd name="connsiteY2" fmla="*/ 1273215 h 1562582"/>
              <a:gd name="connsiteX3" fmla="*/ 3409076 w 3450871"/>
              <a:gd name="connsiteY3" fmla="*/ 648182 h 1562582"/>
              <a:gd name="connsiteX4" fmla="*/ 3397501 w 3450871"/>
              <a:gd name="connsiteY4" fmla="*/ 601884 h 1562582"/>
              <a:gd name="connsiteX5" fmla="*/ 3374352 w 3450871"/>
              <a:gd name="connsiteY5" fmla="*/ 509286 h 1562582"/>
              <a:gd name="connsiteX6" fmla="*/ 3351202 w 3450871"/>
              <a:gd name="connsiteY6" fmla="*/ 486137 h 1562582"/>
              <a:gd name="connsiteX7" fmla="*/ 3316478 w 3450871"/>
              <a:gd name="connsiteY7" fmla="*/ 428263 h 1562582"/>
              <a:gd name="connsiteX8" fmla="*/ 3304904 w 3450871"/>
              <a:gd name="connsiteY8" fmla="*/ 393539 h 1562582"/>
              <a:gd name="connsiteX9" fmla="*/ 3281754 w 3450871"/>
              <a:gd name="connsiteY9" fmla="*/ 370390 h 1562582"/>
              <a:gd name="connsiteX10" fmla="*/ 3258605 w 3450871"/>
              <a:gd name="connsiteY10" fmla="*/ 335666 h 1562582"/>
              <a:gd name="connsiteX11" fmla="*/ 3166007 w 3450871"/>
              <a:gd name="connsiteY11" fmla="*/ 266218 h 1562582"/>
              <a:gd name="connsiteX12" fmla="*/ 3131283 w 3450871"/>
              <a:gd name="connsiteY12" fmla="*/ 243069 h 1562582"/>
              <a:gd name="connsiteX13" fmla="*/ 3096559 w 3450871"/>
              <a:gd name="connsiteY13" fmla="*/ 231494 h 1562582"/>
              <a:gd name="connsiteX14" fmla="*/ 2946088 w 3450871"/>
              <a:gd name="connsiteY14" fmla="*/ 196770 h 1562582"/>
              <a:gd name="connsiteX15" fmla="*/ 2911364 w 3450871"/>
              <a:gd name="connsiteY15" fmla="*/ 185195 h 1562582"/>
              <a:gd name="connsiteX16" fmla="*/ 2853491 w 3450871"/>
              <a:gd name="connsiteY16" fmla="*/ 138896 h 1562582"/>
              <a:gd name="connsiteX17" fmla="*/ 2830342 w 3450871"/>
              <a:gd name="connsiteY17" fmla="*/ 104172 h 1562582"/>
              <a:gd name="connsiteX18" fmla="*/ 2760893 w 3450871"/>
              <a:gd name="connsiteY18" fmla="*/ 92598 h 1562582"/>
              <a:gd name="connsiteX19" fmla="*/ 2714595 w 3450871"/>
              <a:gd name="connsiteY19" fmla="*/ 81023 h 1562582"/>
              <a:gd name="connsiteX20" fmla="*/ 2691445 w 3450871"/>
              <a:gd name="connsiteY20" fmla="*/ 57874 h 1562582"/>
              <a:gd name="connsiteX21" fmla="*/ 2656721 w 3450871"/>
              <a:gd name="connsiteY21" fmla="*/ 34724 h 1562582"/>
              <a:gd name="connsiteX22" fmla="*/ 2633572 w 3450871"/>
              <a:gd name="connsiteY22" fmla="*/ 0 h 1562582"/>
              <a:gd name="connsiteX23" fmla="*/ 2564124 w 3450871"/>
              <a:gd name="connsiteY23" fmla="*/ 11575 h 1562582"/>
              <a:gd name="connsiteX24" fmla="*/ 2540974 w 3450871"/>
              <a:gd name="connsiteY24" fmla="*/ 81023 h 1562582"/>
              <a:gd name="connsiteX25" fmla="*/ 2506250 w 3450871"/>
              <a:gd name="connsiteY25" fmla="*/ 104172 h 1562582"/>
              <a:gd name="connsiteX26" fmla="*/ 2483101 w 3450871"/>
              <a:gd name="connsiteY26" fmla="*/ 127322 h 1562582"/>
              <a:gd name="connsiteX27" fmla="*/ 2448377 w 3450871"/>
              <a:gd name="connsiteY27" fmla="*/ 138896 h 1562582"/>
              <a:gd name="connsiteX28" fmla="*/ 2309481 w 3450871"/>
              <a:gd name="connsiteY28" fmla="*/ 92598 h 1562582"/>
              <a:gd name="connsiteX29" fmla="*/ 2274757 w 3450871"/>
              <a:gd name="connsiteY29" fmla="*/ 81023 h 1562582"/>
              <a:gd name="connsiteX30" fmla="*/ 2240033 w 3450871"/>
              <a:gd name="connsiteY30" fmla="*/ 69448 h 1562582"/>
              <a:gd name="connsiteX31" fmla="*/ 2216883 w 3450871"/>
              <a:gd name="connsiteY31" fmla="*/ 92598 h 1562582"/>
              <a:gd name="connsiteX32" fmla="*/ 2205309 w 3450871"/>
              <a:gd name="connsiteY32" fmla="*/ 127322 h 1562582"/>
              <a:gd name="connsiteX33" fmla="*/ 2170585 w 3450871"/>
              <a:gd name="connsiteY33" fmla="*/ 138896 h 1562582"/>
              <a:gd name="connsiteX34" fmla="*/ 2089562 w 3450871"/>
              <a:gd name="connsiteY34" fmla="*/ 150471 h 1562582"/>
              <a:gd name="connsiteX35" fmla="*/ 2031688 w 3450871"/>
              <a:gd name="connsiteY35" fmla="*/ 162046 h 1562582"/>
              <a:gd name="connsiteX36" fmla="*/ 1985390 w 3450871"/>
              <a:gd name="connsiteY36" fmla="*/ 150471 h 1562582"/>
              <a:gd name="connsiteX37" fmla="*/ 1973815 w 3450871"/>
              <a:gd name="connsiteY37" fmla="*/ 115747 h 1562582"/>
              <a:gd name="connsiteX38" fmla="*/ 1939091 w 3450871"/>
              <a:gd name="connsiteY38" fmla="*/ 104172 h 1562582"/>
              <a:gd name="connsiteX39" fmla="*/ 1811769 w 3450871"/>
              <a:gd name="connsiteY39" fmla="*/ 138896 h 1562582"/>
              <a:gd name="connsiteX40" fmla="*/ 1777045 w 3450871"/>
              <a:gd name="connsiteY40" fmla="*/ 150471 h 1562582"/>
              <a:gd name="connsiteX41" fmla="*/ 1742321 w 3450871"/>
              <a:gd name="connsiteY41" fmla="*/ 162046 h 1562582"/>
              <a:gd name="connsiteX42" fmla="*/ 1649724 w 3450871"/>
              <a:gd name="connsiteY42" fmla="*/ 92598 h 1562582"/>
              <a:gd name="connsiteX43" fmla="*/ 1615000 w 3450871"/>
              <a:gd name="connsiteY43" fmla="*/ 81023 h 1562582"/>
              <a:gd name="connsiteX44" fmla="*/ 1591850 w 3450871"/>
              <a:gd name="connsiteY44" fmla="*/ 104172 h 1562582"/>
              <a:gd name="connsiteX45" fmla="*/ 1580276 w 3450871"/>
              <a:gd name="connsiteY45" fmla="*/ 138896 h 1562582"/>
              <a:gd name="connsiteX46" fmla="*/ 1510828 w 3450871"/>
              <a:gd name="connsiteY46" fmla="*/ 162046 h 1562582"/>
              <a:gd name="connsiteX47" fmla="*/ 1476104 w 3450871"/>
              <a:gd name="connsiteY47" fmla="*/ 150471 h 1562582"/>
              <a:gd name="connsiteX48" fmla="*/ 1348782 w 3450871"/>
              <a:gd name="connsiteY48" fmla="*/ 138896 h 1562582"/>
              <a:gd name="connsiteX49" fmla="*/ 1337207 w 3450871"/>
              <a:gd name="connsiteY49" fmla="*/ 92598 h 1562582"/>
              <a:gd name="connsiteX50" fmla="*/ 1231183 w 3450871"/>
              <a:gd name="connsiteY50" fmla="*/ 32872 h 1562582"/>
              <a:gd name="connsiteX51" fmla="*/ 1198311 w 3450871"/>
              <a:gd name="connsiteY51" fmla="*/ 115747 h 1562582"/>
              <a:gd name="connsiteX52" fmla="*/ 1128863 w 3450871"/>
              <a:gd name="connsiteY52" fmla="*/ 138896 h 1562582"/>
              <a:gd name="connsiteX53" fmla="*/ 1082564 w 3450871"/>
              <a:gd name="connsiteY53" fmla="*/ 127322 h 1562582"/>
              <a:gd name="connsiteX54" fmla="*/ 1036266 w 3450871"/>
              <a:gd name="connsiteY54" fmla="*/ 69448 h 1562582"/>
              <a:gd name="connsiteX55" fmla="*/ 1001542 w 3450871"/>
              <a:gd name="connsiteY55" fmla="*/ 57874 h 1562582"/>
              <a:gd name="connsiteX56" fmla="*/ 908944 w 3450871"/>
              <a:gd name="connsiteY56" fmla="*/ 34724 h 1562582"/>
              <a:gd name="connsiteX57" fmla="*/ 862645 w 3450871"/>
              <a:gd name="connsiteY57" fmla="*/ 81023 h 1562582"/>
              <a:gd name="connsiteX58" fmla="*/ 793197 w 3450871"/>
              <a:gd name="connsiteY58" fmla="*/ 115747 h 1562582"/>
              <a:gd name="connsiteX59" fmla="*/ 723749 w 3450871"/>
              <a:gd name="connsiteY59" fmla="*/ 138896 h 1562582"/>
              <a:gd name="connsiteX60" fmla="*/ 689025 w 3450871"/>
              <a:gd name="connsiteY60" fmla="*/ 150471 h 1562582"/>
              <a:gd name="connsiteX61" fmla="*/ 654301 w 3450871"/>
              <a:gd name="connsiteY61" fmla="*/ 162046 h 1562582"/>
              <a:gd name="connsiteX62" fmla="*/ 596428 w 3450871"/>
              <a:gd name="connsiteY62" fmla="*/ 173620 h 1562582"/>
              <a:gd name="connsiteX63" fmla="*/ 561704 w 3450871"/>
              <a:gd name="connsiteY63" fmla="*/ 185195 h 1562582"/>
              <a:gd name="connsiteX64" fmla="*/ 434382 w 3450871"/>
              <a:gd name="connsiteY64" fmla="*/ 219919 h 1562582"/>
              <a:gd name="connsiteX65" fmla="*/ 295486 w 3450871"/>
              <a:gd name="connsiteY65" fmla="*/ 335666 h 1562582"/>
              <a:gd name="connsiteX66" fmla="*/ 272337 w 3450871"/>
              <a:gd name="connsiteY66" fmla="*/ 370390 h 1562582"/>
              <a:gd name="connsiteX67" fmla="*/ 202888 w 3450871"/>
              <a:gd name="connsiteY67" fmla="*/ 451413 h 1562582"/>
              <a:gd name="connsiteX68" fmla="*/ 156590 w 3450871"/>
              <a:gd name="connsiteY68" fmla="*/ 613458 h 1562582"/>
              <a:gd name="connsiteX69" fmla="*/ 133440 w 3450871"/>
              <a:gd name="connsiteY69" fmla="*/ 775504 h 1562582"/>
              <a:gd name="connsiteX70" fmla="*/ 121866 w 3450871"/>
              <a:gd name="connsiteY70" fmla="*/ 833377 h 1562582"/>
              <a:gd name="connsiteX71" fmla="*/ 63992 w 3450871"/>
              <a:gd name="connsiteY71" fmla="*/ 925975 h 1562582"/>
              <a:gd name="connsiteX72" fmla="*/ 29268 w 3450871"/>
              <a:gd name="connsiteY72" fmla="*/ 937550 h 1562582"/>
              <a:gd name="connsiteX73" fmla="*/ 17693 w 3450871"/>
              <a:gd name="connsiteY73" fmla="*/ 1145894 h 1562582"/>
              <a:gd name="connsiteX74" fmla="*/ 52418 w 3450871"/>
              <a:gd name="connsiteY74" fmla="*/ 1169043 h 1562582"/>
              <a:gd name="connsiteX75" fmla="*/ 59164 w 3450871"/>
              <a:gd name="connsiteY75" fmla="*/ 1301921 h 1562582"/>
              <a:gd name="connsiteX76" fmla="*/ 133440 w 3450871"/>
              <a:gd name="connsiteY76" fmla="*/ 1354238 h 1562582"/>
              <a:gd name="connsiteX77" fmla="*/ 168164 w 3450871"/>
              <a:gd name="connsiteY77" fmla="*/ 1458410 h 1562582"/>
              <a:gd name="connsiteX78" fmla="*/ 92036 w 3450871"/>
              <a:gd name="connsiteY78" fmla="*/ 1512911 h 1562582"/>
              <a:gd name="connsiteX79" fmla="*/ 226038 w 3450871"/>
              <a:gd name="connsiteY79" fmla="*/ 1493134 h 1562582"/>
              <a:gd name="connsiteX80" fmla="*/ 249187 w 3450871"/>
              <a:gd name="connsiteY80" fmla="*/ 1516284 h 1562582"/>
              <a:gd name="connsiteX81" fmla="*/ 318635 w 3450871"/>
              <a:gd name="connsiteY81" fmla="*/ 1539433 h 1562582"/>
              <a:gd name="connsiteX82" fmla="*/ 422807 w 3450871"/>
              <a:gd name="connsiteY82" fmla="*/ 1527858 h 1562582"/>
              <a:gd name="connsiteX83" fmla="*/ 492255 w 3450871"/>
              <a:gd name="connsiteY83" fmla="*/ 1493134 h 1562582"/>
              <a:gd name="connsiteX84" fmla="*/ 526980 w 3450871"/>
              <a:gd name="connsiteY84" fmla="*/ 1481560 h 1562582"/>
              <a:gd name="connsiteX85" fmla="*/ 539679 w 3450871"/>
              <a:gd name="connsiteY85" fmla="*/ 1526337 h 1562582"/>
              <a:gd name="connsiteX86" fmla="*/ 609127 w 3450871"/>
              <a:gd name="connsiteY86" fmla="*/ 1539764 h 1562582"/>
              <a:gd name="connsiteX87" fmla="*/ 689025 w 3450871"/>
              <a:gd name="connsiteY87" fmla="*/ 1469985 h 1562582"/>
              <a:gd name="connsiteX88" fmla="*/ 712174 w 3450871"/>
              <a:gd name="connsiteY88" fmla="*/ 1504709 h 1562582"/>
              <a:gd name="connsiteX89" fmla="*/ 781623 w 3450871"/>
              <a:gd name="connsiteY89" fmla="*/ 1527858 h 1562582"/>
              <a:gd name="connsiteX90" fmla="*/ 816347 w 3450871"/>
              <a:gd name="connsiteY90" fmla="*/ 1539433 h 1562582"/>
              <a:gd name="connsiteX91" fmla="*/ 851071 w 3450871"/>
              <a:gd name="connsiteY91" fmla="*/ 1551008 h 1562582"/>
              <a:gd name="connsiteX92" fmla="*/ 897369 w 3450871"/>
              <a:gd name="connsiteY92" fmla="*/ 1562582 h 1562582"/>
              <a:gd name="connsiteX93" fmla="*/ 1024691 w 3450871"/>
              <a:gd name="connsiteY93" fmla="*/ 1527858 h 1562582"/>
              <a:gd name="connsiteX94" fmla="*/ 1105714 w 3450871"/>
              <a:gd name="connsiteY94" fmla="*/ 1493134 h 1562582"/>
              <a:gd name="connsiteX95" fmla="*/ 1221461 w 3450871"/>
              <a:gd name="connsiteY95" fmla="*/ 1516284 h 1562582"/>
              <a:gd name="connsiteX96" fmla="*/ 1371931 w 3450871"/>
              <a:gd name="connsiteY96" fmla="*/ 1551008 h 1562582"/>
              <a:gd name="connsiteX97" fmla="*/ 1580276 w 3450871"/>
              <a:gd name="connsiteY97" fmla="*/ 1539433 h 1562582"/>
              <a:gd name="connsiteX98" fmla="*/ 1684448 w 3450871"/>
              <a:gd name="connsiteY98" fmla="*/ 1481560 h 1562582"/>
              <a:gd name="connsiteX99" fmla="*/ 1719172 w 3450871"/>
              <a:gd name="connsiteY99" fmla="*/ 1469985 h 1562582"/>
              <a:gd name="connsiteX100" fmla="*/ 1823344 w 3450871"/>
              <a:gd name="connsiteY100" fmla="*/ 1481560 h 1562582"/>
              <a:gd name="connsiteX101" fmla="*/ 1881218 w 3450871"/>
              <a:gd name="connsiteY101" fmla="*/ 1527858 h 1562582"/>
              <a:gd name="connsiteX102" fmla="*/ 1915942 w 3450871"/>
              <a:gd name="connsiteY102" fmla="*/ 1539433 h 1562582"/>
              <a:gd name="connsiteX103" fmla="*/ 2182159 w 3450871"/>
              <a:gd name="connsiteY103" fmla="*/ 1527858 h 1562582"/>
              <a:gd name="connsiteX104" fmla="*/ 2471526 w 3450871"/>
              <a:gd name="connsiteY104" fmla="*/ 1539433 h 1562582"/>
              <a:gd name="connsiteX105" fmla="*/ 2957663 w 3450871"/>
              <a:gd name="connsiteY105" fmla="*/ 1551008 h 1562582"/>
              <a:gd name="connsiteX106" fmla="*/ 3189157 w 3450871"/>
              <a:gd name="connsiteY106" fmla="*/ 1539433 h 1562582"/>
              <a:gd name="connsiteX107" fmla="*/ 3247030 w 3450871"/>
              <a:gd name="connsiteY107" fmla="*/ 1527858 h 1562582"/>
              <a:gd name="connsiteX108" fmla="*/ 3316478 w 3450871"/>
              <a:gd name="connsiteY108" fmla="*/ 1504709 h 1562582"/>
              <a:gd name="connsiteX109" fmla="*/ 3443800 w 3450871"/>
              <a:gd name="connsiteY109" fmla="*/ 1481560 h 1562582"/>
              <a:gd name="connsiteX0" fmla="*/ 3443800 w 3450871"/>
              <a:gd name="connsiteY0" fmla="*/ 1481560 h 1562582"/>
              <a:gd name="connsiteX1" fmla="*/ 3432225 w 3450871"/>
              <a:gd name="connsiteY1" fmla="*/ 1342663 h 1562582"/>
              <a:gd name="connsiteX2" fmla="*/ 3420650 w 3450871"/>
              <a:gd name="connsiteY2" fmla="*/ 1273215 h 1562582"/>
              <a:gd name="connsiteX3" fmla="*/ 3409076 w 3450871"/>
              <a:gd name="connsiteY3" fmla="*/ 648182 h 1562582"/>
              <a:gd name="connsiteX4" fmla="*/ 3397501 w 3450871"/>
              <a:gd name="connsiteY4" fmla="*/ 601884 h 1562582"/>
              <a:gd name="connsiteX5" fmla="*/ 3374352 w 3450871"/>
              <a:gd name="connsiteY5" fmla="*/ 509286 h 1562582"/>
              <a:gd name="connsiteX6" fmla="*/ 3351202 w 3450871"/>
              <a:gd name="connsiteY6" fmla="*/ 486137 h 1562582"/>
              <a:gd name="connsiteX7" fmla="*/ 3316478 w 3450871"/>
              <a:gd name="connsiteY7" fmla="*/ 428263 h 1562582"/>
              <a:gd name="connsiteX8" fmla="*/ 3304904 w 3450871"/>
              <a:gd name="connsiteY8" fmla="*/ 393539 h 1562582"/>
              <a:gd name="connsiteX9" fmla="*/ 3281754 w 3450871"/>
              <a:gd name="connsiteY9" fmla="*/ 370390 h 1562582"/>
              <a:gd name="connsiteX10" fmla="*/ 3258605 w 3450871"/>
              <a:gd name="connsiteY10" fmla="*/ 335666 h 1562582"/>
              <a:gd name="connsiteX11" fmla="*/ 3166007 w 3450871"/>
              <a:gd name="connsiteY11" fmla="*/ 266218 h 1562582"/>
              <a:gd name="connsiteX12" fmla="*/ 3131283 w 3450871"/>
              <a:gd name="connsiteY12" fmla="*/ 243069 h 1562582"/>
              <a:gd name="connsiteX13" fmla="*/ 3096559 w 3450871"/>
              <a:gd name="connsiteY13" fmla="*/ 231494 h 1562582"/>
              <a:gd name="connsiteX14" fmla="*/ 2946088 w 3450871"/>
              <a:gd name="connsiteY14" fmla="*/ 196770 h 1562582"/>
              <a:gd name="connsiteX15" fmla="*/ 2911364 w 3450871"/>
              <a:gd name="connsiteY15" fmla="*/ 185195 h 1562582"/>
              <a:gd name="connsiteX16" fmla="*/ 2853491 w 3450871"/>
              <a:gd name="connsiteY16" fmla="*/ 138896 h 1562582"/>
              <a:gd name="connsiteX17" fmla="*/ 2830342 w 3450871"/>
              <a:gd name="connsiteY17" fmla="*/ 104172 h 1562582"/>
              <a:gd name="connsiteX18" fmla="*/ 2760893 w 3450871"/>
              <a:gd name="connsiteY18" fmla="*/ 92598 h 1562582"/>
              <a:gd name="connsiteX19" fmla="*/ 2714595 w 3450871"/>
              <a:gd name="connsiteY19" fmla="*/ 81023 h 1562582"/>
              <a:gd name="connsiteX20" fmla="*/ 2691445 w 3450871"/>
              <a:gd name="connsiteY20" fmla="*/ 57874 h 1562582"/>
              <a:gd name="connsiteX21" fmla="*/ 2656721 w 3450871"/>
              <a:gd name="connsiteY21" fmla="*/ 34724 h 1562582"/>
              <a:gd name="connsiteX22" fmla="*/ 2633572 w 3450871"/>
              <a:gd name="connsiteY22" fmla="*/ 0 h 1562582"/>
              <a:gd name="connsiteX23" fmla="*/ 2564124 w 3450871"/>
              <a:gd name="connsiteY23" fmla="*/ 11575 h 1562582"/>
              <a:gd name="connsiteX24" fmla="*/ 2540974 w 3450871"/>
              <a:gd name="connsiteY24" fmla="*/ 81023 h 1562582"/>
              <a:gd name="connsiteX25" fmla="*/ 2506250 w 3450871"/>
              <a:gd name="connsiteY25" fmla="*/ 104172 h 1562582"/>
              <a:gd name="connsiteX26" fmla="*/ 2483101 w 3450871"/>
              <a:gd name="connsiteY26" fmla="*/ 127322 h 1562582"/>
              <a:gd name="connsiteX27" fmla="*/ 2448377 w 3450871"/>
              <a:gd name="connsiteY27" fmla="*/ 138896 h 1562582"/>
              <a:gd name="connsiteX28" fmla="*/ 2309481 w 3450871"/>
              <a:gd name="connsiteY28" fmla="*/ 92598 h 1562582"/>
              <a:gd name="connsiteX29" fmla="*/ 2274757 w 3450871"/>
              <a:gd name="connsiteY29" fmla="*/ 81023 h 1562582"/>
              <a:gd name="connsiteX30" fmla="*/ 2240033 w 3450871"/>
              <a:gd name="connsiteY30" fmla="*/ 69448 h 1562582"/>
              <a:gd name="connsiteX31" fmla="*/ 2216883 w 3450871"/>
              <a:gd name="connsiteY31" fmla="*/ 92598 h 1562582"/>
              <a:gd name="connsiteX32" fmla="*/ 2205309 w 3450871"/>
              <a:gd name="connsiteY32" fmla="*/ 127322 h 1562582"/>
              <a:gd name="connsiteX33" fmla="*/ 2170585 w 3450871"/>
              <a:gd name="connsiteY33" fmla="*/ 138896 h 1562582"/>
              <a:gd name="connsiteX34" fmla="*/ 2089562 w 3450871"/>
              <a:gd name="connsiteY34" fmla="*/ 150471 h 1562582"/>
              <a:gd name="connsiteX35" fmla="*/ 2031688 w 3450871"/>
              <a:gd name="connsiteY35" fmla="*/ 162046 h 1562582"/>
              <a:gd name="connsiteX36" fmla="*/ 1985390 w 3450871"/>
              <a:gd name="connsiteY36" fmla="*/ 150471 h 1562582"/>
              <a:gd name="connsiteX37" fmla="*/ 1973815 w 3450871"/>
              <a:gd name="connsiteY37" fmla="*/ 115747 h 1562582"/>
              <a:gd name="connsiteX38" fmla="*/ 1939091 w 3450871"/>
              <a:gd name="connsiteY38" fmla="*/ 104172 h 1562582"/>
              <a:gd name="connsiteX39" fmla="*/ 1811769 w 3450871"/>
              <a:gd name="connsiteY39" fmla="*/ 138896 h 1562582"/>
              <a:gd name="connsiteX40" fmla="*/ 1777045 w 3450871"/>
              <a:gd name="connsiteY40" fmla="*/ 150471 h 1562582"/>
              <a:gd name="connsiteX41" fmla="*/ 1742321 w 3450871"/>
              <a:gd name="connsiteY41" fmla="*/ 162046 h 1562582"/>
              <a:gd name="connsiteX42" fmla="*/ 1649724 w 3450871"/>
              <a:gd name="connsiteY42" fmla="*/ 92598 h 1562582"/>
              <a:gd name="connsiteX43" fmla="*/ 1615000 w 3450871"/>
              <a:gd name="connsiteY43" fmla="*/ 81023 h 1562582"/>
              <a:gd name="connsiteX44" fmla="*/ 1591850 w 3450871"/>
              <a:gd name="connsiteY44" fmla="*/ 104172 h 1562582"/>
              <a:gd name="connsiteX45" fmla="*/ 1580276 w 3450871"/>
              <a:gd name="connsiteY45" fmla="*/ 138896 h 1562582"/>
              <a:gd name="connsiteX46" fmla="*/ 1510828 w 3450871"/>
              <a:gd name="connsiteY46" fmla="*/ 162046 h 1562582"/>
              <a:gd name="connsiteX47" fmla="*/ 1476104 w 3450871"/>
              <a:gd name="connsiteY47" fmla="*/ 150471 h 1562582"/>
              <a:gd name="connsiteX48" fmla="*/ 1348782 w 3450871"/>
              <a:gd name="connsiteY48" fmla="*/ 138896 h 1562582"/>
              <a:gd name="connsiteX49" fmla="*/ 1337207 w 3450871"/>
              <a:gd name="connsiteY49" fmla="*/ 92598 h 1562582"/>
              <a:gd name="connsiteX50" fmla="*/ 1231183 w 3450871"/>
              <a:gd name="connsiteY50" fmla="*/ 32872 h 1562582"/>
              <a:gd name="connsiteX51" fmla="*/ 1198311 w 3450871"/>
              <a:gd name="connsiteY51" fmla="*/ 115747 h 1562582"/>
              <a:gd name="connsiteX52" fmla="*/ 1128863 w 3450871"/>
              <a:gd name="connsiteY52" fmla="*/ 138896 h 1562582"/>
              <a:gd name="connsiteX53" fmla="*/ 1082564 w 3450871"/>
              <a:gd name="connsiteY53" fmla="*/ 127322 h 1562582"/>
              <a:gd name="connsiteX54" fmla="*/ 1036266 w 3450871"/>
              <a:gd name="connsiteY54" fmla="*/ 69448 h 1562582"/>
              <a:gd name="connsiteX55" fmla="*/ 1001542 w 3450871"/>
              <a:gd name="connsiteY55" fmla="*/ 57874 h 1562582"/>
              <a:gd name="connsiteX56" fmla="*/ 908944 w 3450871"/>
              <a:gd name="connsiteY56" fmla="*/ 34724 h 1562582"/>
              <a:gd name="connsiteX57" fmla="*/ 862645 w 3450871"/>
              <a:gd name="connsiteY57" fmla="*/ 81023 h 1562582"/>
              <a:gd name="connsiteX58" fmla="*/ 793197 w 3450871"/>
              <a:gd name="connsiteY58" fmla="*/ 115747 h 1562582"/>
              <a:gd name="connsiteX59" fmla="*/ 723749 w 3450871"/>
              <a:gd name="connsiteY59" fmla="*/ 138896 h 1562582"/>
              <a:gd name="connsiteX60" fmla="*/ 689025 w 3450871"/>
              <a:gd name="connsiteY60" fmla="*/ 150471 h 1562582"/>
              <a:gd name="connsiteX61" fmla="*/ 654301 w 3450871"/>
              <a:gd name="connsiteY61" fmla="*/ 162046 h 1562582"/>
              <a:gd name="connsiteX62" fmla="*/ 596428 w 3450871"/>
              <a:gd name="connsiteY62" fmla="*/ 173620 h 1562582"/>
              <a:gd name="connsiteX63" fmla="*/ 561704 w 3450871"/>
              <a:gd name="connsiteY63" fmla="*/ 185195 h 1562582"/>
              <a:gd name="connsiteX64" fmla="*/ 434382 w 3450871"/>
              <a:gd name="connsiteY64" fmla="*/ 219919 h 1562582"/>
              <a:gd name="connsiteX65" fmla="*/ 295486 w 3450871"/>
              <a:gd name="connsiteY65" fmla="*/ 335666 h 1562582"/>
              <a:gd name="connsiteX66" fmla="*/ 272337 w 3450871"/>
              <a:gd name="connsiteY66" fmla="*/ 370390 h 1562582"/>
              <a:gd name="connsiteX67" fmla="*/ 202888 w 3450871"/>
              <a:gd name="connsiteY67" fmla="*/ 451413 h 1562582"/>
              <a:gd name="connsiteX68" fmla="*/ 156590 w 3450871"/>
              <a:gd name="connsiteY68" fmla="*/ 613458 h 1562582"/>
              <a:gd name="connsiteX69" fmla="*/ 133440 w 3450871"/>
              <a:gd name="connsiteY69" fmla="*/ 775504 h 1562582"/>
              <a:gd name="connsiteX70" fmla="*/ 121866 w 3450871"/>
              <a:gd name="connsiteY70" fmla="*/ 833377 h 1562582"/>
              <a:gd name="connsiteX71" fmla="*/ 63992 w 3450871"/>
              <a:gd name="connsiteY71" fmla="*/ 925975 h 1562582"/>
              <a:gd name="connsiteX72" fmla="*/ 29268 w 3450871"/>
              <a:gd name="connsiteY72" fmla="*/ 937550 h 1562582"/>
              <a:gd name="connsiteX73" fmla="*/ 17693 w 3450871"/>
              <a:gd name="connsiteY73" fmla="*/ 1145894 h 1562582"/>
              <a:gd name="connsiteX74" fmla="*/ 52418 w 3450871"/>
              <a:gd name="connsiteY74" fmla="*/ 1169043 h 1562582"/>
              <a:gd name="connsiteX75" fmla="*/ 59164 w 3450871"/>
              <a:gd name="connsiteY75" fmla="*/ 1301921 h 1562582"/>
              <a:gd name="connsiteX76" fmla="*/ 133440 w 3450871"/>
              <a:gd name="connsiteY76" fmla="*/ 1354238 h 1562582"/>
              <a:gd name="connsiteX77" fmla="*/ 63661 w 3450871"/>
              <a:gd name="connsiteY77" fmla="*/ 1427059 h 1562582"/>
              <a:gd name="connsiteX78" fmla="*/ 92036 w 3450871"/>
              <a:gd name="connsiteY78" fmla="*/ 1512911 h 1562582"/>
              <a:gd name="connsiteX79" fmla="*/ 226038 w 3450871"/>
              <a:gd name="connsiteY79" fmla="*/ 1493134 h 1562582"/>
              <a:gd name="connsiteX80" fmla="*/ 249187 w 3450871"/>
              <a:gd name="connsiteY80" fmla="*/ 1516284 h 1562582"/>
              <a:gd name="connsiteX81" fmla="*/ 318635 w 3450871"/>
              <a:gd name="connsiteY81" fmla="*/ 1539433 h 1562582"/>
              <a:gd name="connsiteX82" fmla="*/ 422807 w 3450871"/>
              <a:gd name="connsiteY82" fmla="*/ 1527858 h 1562582"/>
              <a:gd name="connsiteX83" fmla="*/ 492255 w 3450871"/>
              <a:gd name="connsiteY83" fmla="*/ 1493134 h 1562582"/>
              <a:gd name="connsiteX84" fmla="*/ 526980 w 3450871"/>
              <a:gd name="connsiteY84" fmla="*/ 1481560 h 1562582"/>
              <a:gd name="connsiteX85" fmla="*/ 539679 w 3450871"/>
              <a:gd name="connsiteY85" fmla="*/ 1526337 h 1562582"/>
              <a:gd name="connsiteX86" fmla="*/ 609127 w 3450871"/>
              <a:gd name="connsiteY86" fmla="*/ 1539764 h 1562582"/>
              <a:gd name="connsiteX87" fmla="*/ 689025 w 3450871"/>
              <a:gd name="connsiteY87" fmla="*/ 1469985 h 1562582"/>
              <a:gd name="connsiteX88" fmla="*/ 712174 w 3450871"/>
              <a:gd name="connsiteY88" fmla="*/ 1504709 h 1562582"/>
              <a:gd name="connsiteX89" fmla="*/ 781623 w 3450871"/>
              <a:gd name="connsiteY89" fmla="*/ 1527858 h 1562582"/>
              <a:gd name="connsiteX90" fmla="*/ 816347 w 3450871"/>
              <a:gd name="connsiteY90" fmla="*/ 1539433 h 1562582"/>
              <a:gd name="connsiteX91" fmla="*/ 851071 w 3450871"/>
              <a:gd name="connsiteY91" fmla="*/ 1551008 h 1562582"/>
              <a:gd name="connsiteX92" fmla="*/ 897369 w 3450871"/>
              <a:gd name="connsiteY92" fmla="*/ 1562582 h 1562582"/>
              <a:gd name="connsiteX93" fmla="*/ 1024691 w 3450871"/>
              <a:gd name="connsiteY93" fmla="*/ 1527858 h 1562582"/>
              <a:gd name="connsiteX94" fmla="*/ 1105714 w 3450871"/>
              <a:gd name="connsiteY94" fmla="*/ 1493134 h 1562582"/>
              <a:gd name="connsiteX95" fmla="*/ 1221461 w 3450871"/>
              <a:gd name="connsiteY95" fmla="*/ 1516284 h 1562582"/>
              <a:gd name="connsiteX96" fmla="*/ 1371931 w 3450871"/>
              <a:gd name="connsiteY96" fmla="*/ 1551008 h 1562582"/>
              <a:gd name="connsiteX97" fmla="*/ 1580276 w 3450871"/>
              <a:gd name="connsiteY97" fmla="*/ 1539433 h 1562582"/>
              <a:gd name="connsiteX98" fmla="*/ 1684448 w 3450871"/>
              <a:gd name="connsiteY98" fmla="*/ 1481560 h 1562582"/>
              <a:gd name="connsiteX99" fmla="*/ 1719172 w 3450871"/>
              <a:gd name="connsiteY99" fmla="*/ 1469985 h 1562582"/>
              <a:gd name="connsiteX100" fmla="*/ 1823344 w 3450871"/>
              <a:gd name="connsiteY100" fmla="*/ 1481560 h 1562582"/>
              <a:gd name="connsiteX101" fmla="*/ 1881218 w 3450871"/>
              <a:gd name="connsiteY101" fmla="*/ 1527858 h 1562582"/>
              <a:gd name="connsiteX102" fmla="*/ 1915942 w 3450871"/>
              <a:gd name="connsiteY102" fmla="*/ 1539433 h 1562582"/>
              <a:gd name="connsiteX103" fmla="*/ 2182159 w 3450871"/>
              <a:gd name="connsiteY103" fmla="*/ 1527858 h 1562582"/>
              <a:gd name="connsiteX104" fmla="*/ 2471526 w 3450871"/>
              <a:gd name="connsiteY104" fmla="*/ 1539433 h 1562582"/>
              <a:gd name="connsiteX105" fmla="*/ 2957663 w 3450871"/>
              <a:gd name="connsiteY105" fmla="*/ 1551008 h 1562582"/>
              <a:gd name="connsiteX106" fmla="*/ 3189157 w 3450871"/>
              <a:gd name="connsiteY106" fmla="*/ 1539433 h 1562582"/>
              <a:gd name="connsiteX107" fmla="*/ 3247030 w 3450871"/>
              <a:gd name="connsiteY107" fmla="*/ 1527858 h 1562582"/>
              <a:gd name="connsiteX108" fmla="*/ 3316478 w 3450871"/>
              <a:gd name="connsiteY108" fmla="*/ 1504709 h 1562582"/>
              <a:gd name="connsiteX109" fmla="*/ 3443800 w 3450871"/>
              <a:gd name="connsiteY109" fmla="*/ 1481560 h 1562582"/>
              <a:gd name="connsiteX0" fmla="*/ 3443800 w 3450871"/>
              <a:gd name="connsiteY0" fmla="*/ 1481560 h 1562582"/>
              <a:gd name="connsiteX1" fmla="*/ 3432225 w 3450871"/>
              <a:gd name="connsiteY1" fmla="*/ 1342663 h 1562582"/>
              <a:gd name="connsiteX2" fmla="*/ 3420650 w 3450871"/>
              <a:gd name="connsiteY2" fmla="*/ 1273215 h 1562582"/>
              <a:gd name="connsiteX3" fmla="*/ 3409076 w 3450871"/>
              <a:gd name="connsiteY3" fmla="*/ 648182 h 1562582"/>
              <a:gd name="connsiteX4" fmla="*/ 3397501 w 3450871"/>
              <a:gd name="connsiteY4" fmla="*/ 601884 h 1562582"/>
              <a:gd name="connsiteX5" fmla="*/ 3374352 w 3450871"/>
              <a:gd name="connsiteY5" fmla="*/ 509286 h 1562582"/>
              <a:gd name="connsiteX6" fmla="*/ 3351202 w 3450871"/>
              <a:gd name="connsiteY6" fmla="*/ 486137 h 1562582"/>
              <a:gd name="connsiteX7" fmla="*/ 3316478 w 3450871"/>
              <a:gd name="connsiteY7" fmla="*/ 428263 h 1562582"/>
              <a:gd name="connsiteX8" fmla="*/ 3304904 w 3450871"/>
              <a:gd name="connsiteY8" fmla="*/ 393539 h 1562582"/>
              <a:gd name="connsiteX9" fmla="*/ 3281754 w 3450871"/>
              <a:gd name="connsiteY9" fmla="*/ 370390 h 1562582"/>
              <a:gd name="connsiteX10" fmla="*/ 3258605 w 3450871"/>
              <a:gd name="connsiteY10" fmla="*/ 335666 h 1562582"/>
              <a:gd name="connsiteX11" fmla="*/ 3166007 w 3450871"/>
              <a:gd name="connsiteY11" fmla="*/ 266218 h 1562582"/>
              <a:gd name="connsiteX12" fmla="*/ 3131283 w 3450871"/>
              <a:gd name="connsiteY12" fmla="*/ 243069 h 1562582"/>
              <a:gd name="connsiteX13" fmla="*/ 3096559 w 3450871"/>
              <a:gd name="connsiteY13" fmla="*/ 231494 h 1562582"/>
              <a:gd name="connsiteX14" fmla="*/ 2946088 w 3450871"/>
              <a:gd name="connsiteY14" fmla="*/ 196770 h 1562582"/>
              <a:gd name="connsiteX15" fmla="*/ 2911364 w 3450871"/>
              <a:gd name="connsiteY15" fmla="*/ 185195 h 1562582"/>
              <a:gd name="connsiteX16" fmla="*/ 2853491 w 3450871"/>
              <a:gd name="connsiteY16" fmla="*/ 138896 h 1562582"/>
              <a:gd name="connsiteX17" fmla="*/ 2830342 w 3450871"/>
              <a:gd name="connsiteY17" fmla="*/ 104172 h 1562582"/>
              <a:gd name="connsiteX18" fmla="*/ 2760893 w 3450871"/>
              <a:gd name="connsiteY18" fmla="*/ 92598 h 1562582"/>
              <a:gd name="connsiteX19" fmla="*/ 2714595 w 3450871"/>
              <a:gd name="connsiteY19" fmla="*/ 81023 h 1562582"/>
              <a:gd name="connsiteX20" fmla="*/ 2691445 w 3450871"/>
              <a:gd name="connsiteY20" fmla="*/ 57874 h 1562582"/>
              <a:gd name="connsiteX21" fmla="*/ 2656721 w 3450871"/>
              <a:gd name="connsiteY21" fmla="*/ 34724 h 1562582"/>
              <a:gd name="connsiteX22" fmla="*/ 2633572 w 3450871"/>
              <a:gd name="connsiteY22" fmla="*/ 0 h 1562582"/>
              <a:gd name="connsiteX23" fmla="*/ 2564124 w 3450871"/>
              <a:gd name="connsiteY23" fmla="*/ 11575 h 1562582"/>
              <a:gd name="connsiteX24" fmla="*/ 2540974 w 3450871"/>
              <a:gd name="connsiteY24" fmla="*/ 81023 h 1562582"/>
              <a:gd name="connsiteX25" fmla="*/ 2506250 w 3450871"/>
              <a:gd name="connsiteY25" fmla="*/ 104172 h 1562582"/>
              <a:gd name="connsiteX26" fmla="*/ 2483101 w 3450871"/>
              <a:gd name="connsiteY26" fmla="*/ 127322 h 1562582"/>
              <a:gd name="connsiteX27" fmla="*/ 2448377 w 3450871"/>
              <a:gd name="connsiteY27" fmla="*/ 138896 h 1562582"/>
              <a:gd name="connsiteX28" fmla="*/ 2309481 w 3450871"/>
              <a:gd name="connsiteY28" fmla="*/ 92598 h 1562582"/>
              <a:gd name="connsiteX29" fmla="*/ 2274757 w 3450871"/>
              <a:gd name="connsiteY29" fmla="*/ 81023 h 1562582"/>
              <a:gd name="connsiteX30" fmla="*/ 2240033 w 3450871"/>
              <a:gd name="connsiteY30" fmla="*/ 69448 h 1562582"/>
              <a:gd name="connsiteX31" fmla="*/ 2216883 w 3450871"/>
              <a:gd name="connsiteY31" fmla="*/ 92598 h 1562582"/>
              <a:gd name="connsiteX32" fmla="*/ 2205309 w 3450871"/>
              <a:gd name="connsiteY32" fmla="*/ 127322 h 1562582"/>
              <a:gd name="connsiteX33" fmla="*/ 2170585 w 3450871"/>
              <a:gd name="connsiteY33" fmla="*/ 138896 h 1562582"/>
              <a:gd name="connsiteX34" fmla="*/ 2089562 w 3450871"/>
              <a:gd name="connsiteY34" fmla="*/ 150471 h 1562582"/>
              <a:gd name="connsiteX35" fmla="*/ 2031688 w 3450871"/>
              <a:gd name="connsiteY35" fmla="*/ 162046 h 1562582"/>
              <a:gd name="connsiteX36" fmla="*/ 1985390 w 3450871"/>
              <a:gd name="connsiteY36" fmla="*/ 150471 h 1562582"/>
              <a:gd name="connsiteX37" fmla="*/ 1973815 w 3450871"/>
              <a:gd name="connsiteY37" fmla="*/ 115747 h 1562582"/>
              <a:gd name="connsiteX38" fmla="*/ 1939091 w 3450871"/>
              <a:gd name="connsiteY38" fmla="*/ 104172 h 1562582"/>
              <a:gd name="connsiteX39" fmla="*/ 1811769 w 3450871"/>
              <a:gd name="connsiteY39" fmla="*/ 138896 h 1562582"/>
              <a:gd name="connsiteX40" fmla="*/ 1777045 w 3450871"/>
              <a:gd name="connsiteY40" fmla="*/ 150471 h 1562582"/>
              <a:gd name="connsiteX41" fmla="*/ 1742321 w 3450871"/>
              <a:gd name="connsiteY41" fmla="*/ 162046 h 1562582"/>
              <a:gd name="connsiteX42" fmla="*/ 1649724 w 3450871"/>
              <a:gd name="connsiteY42" fmla="*/ 92598 h 1562582"/>
              <a:gd name="connsiteX43" fmla="*/ 1615000 w 3450871"/>
              <a:gd name="connsiteY43" fmla="*/ 81023 h 1562582"/>
              <a:gd name="connsiteX44" fmla="*/ 1591850 w 3450871"/>
              <a:gd name="connsiteY44" fmla="*/ 104172 h 1562582"/>
              <a:gd name="connsiteX45" fmla="*/ 1580276 w 3450871"/>
              <a:gd name="connsiteY45" fmla="*/ 138896 h 1562582"/>
              <a:gd name="connsiteX46" fmla="*/ 1510828 w 3450871"/>
              <a:gd name="connsiteY46" fmla="*/ 162046 h 1562582"/>
              <a:gd name="connsiteX47" fmla="*/ 1476104 w 3450871"/>
              <a:gd name="connsiteY47" fmla="*/ 150471 h 1562582"/>
              <a:gd name="connsiteX48" fmla="*/ 1348782 w 3450871"/>
              <a:gd name="connsiteY48" fmla="*/ 138896 h 1562582"/>
              <a:gd name="connsiteX49" fmla="*/ 1337207 w 3450871"/>
              <a:gd name="connsiteY49" fmla="*/ 92598 h 1562582"/>
              <a:gd name="connsiteX50" fmla="*/ 1231183 w 3450871"/>
              <a:gd name="connsiteY50" fmla="*/ 32872 h 1562582"/>
              <a:gd name="connsiteX51" fmla="*/ 1198311 w 3450871"/>
              <a:gd name="connsiteY51" fmla="*/ 115747 h 1562582"/>
              <a:gd name="connsiteX52" fmla="*/ 1128863 w 3450871"/>
              <a:gd name="connsiteY52" fmla="*/ 138896 h 1562582"/>
              <a:gd name="connsiteX53" fmla="*/ 1082564 w 3450871"/>
              <a:gd name="connsiteY53" fmla="*/ 127322 h 1562582"/>
              <a:gd name="connsiteX54" fmla="*/ 1036266 w 3450871"/>
              <a:gd name="connsiteY54" fmla="*/ 69448 h 1562582"/>
              <a:gd name="connsiteX55" fmla="*/ 1001542 w 3450871"/>
              <a:gd name="connsiteY55" fmla="*/ 57874 h 1562582"/>
              <a:gd name="connsiteX56" fmla="*/ 908944 w 3450871"/>
              <a:gd name="connsiteY56" fmla="*/ 34724 h 1562582"/>
              <a:gd name="connsiteX57" fmla="*/ 862645 w 3450871"/>
              <a:gd name="connsiteY57" fmla="*/ 81023 h 1562582"/>
              <a:gd name="connsiteX58" fmla="*/ 793197 w 3450871"/>
              <a:gd name="connsiteY58" fmla="*/ 115747 h 1562582"/>
              <a:gd name="connsiteX59" fmla="*/ 723749 w 3450871"/>
              <a:gd name="connsiteY59" fmla="*/ 138896 h 1562582"/>
              <a:gd name="connsiteX60" fmla="*/ 689025 w 3450871"/>
              <a:gd name="connsiteY60" fmla="*/ 150471 h 1562582"/>
              <a:gd name="connsiteX61" fmla="*/ 654301 w 3450871"/>
              <a:gd name="connsiteY61" fmla="*/ 162046 h 1562582"/>
              <a:gd name="connsiteX62" fmla="*/ 596428 w 3450871"/>
              <a:gd name="connsiteY62" fmla="*/ 173620 h 1562582"/>
              <a:gd name="connsiteX63" fmla="*/ 561704 w 3450871"/>
              <a:gd name="connsiteY63" fmla="*/ 185195 h 1562582"/>
              <a:gd name="connsiteX64" fmla="*/ 434382 w 3450871"/>
              <a:gd name="connsiteY64" fmla="*/ 219919 h 1562582"/>
              <a:gd name="connsiteX65" fmla="*/ 295486 w 3450871"/>
              <a:gd name="connsiteY65" fmla="*/ 335666 h 1562582"/>
              <a:gd name="connsiteX66" fmla="*/ 272337 w 3450871"/>
              <a:gd name="connsiteY66" fmla="*/ 370390 h 1562582"/>
              <a:gd name="connsiteX67" fmla="*/ 202888 w 3450871"/>
              <a:gd name="connsiteY67" fmla="*/ 451413 h 1562582"/>
              <a:gd name="connsiteX68" fmla="*/ 156590 w 3450871"/>
              <a:gd name="connsiteY68" fmla="*/ 613458 h 1562582"/>
              <a:gd name="connsiteX69" fmla="*/ 133440 w 3450871"/>
              <a:gd name="connsiteY69" fmla="*/ 775504 h 1562582"/>
              <a:gd name="connsiteX70" fmla="*/ 121866 w 3450871"/>
              <a:gd name="connsiteY70" fmla="*/ 833377 h 1562582"/>
              <a:gd name="connsiteX71" fmla="*/ 63992 w 3450871"/>
              <a:gd name="connsiteY71" fmla="*/ 925975 h 1562582"/>
              <a:gd name="connsiteX72" fmla="*/ 29268 w 3450871"/>
              <a:gd name="connsiteY72" fmla="*/ 937550 h 1562582"/>
              <a:gd name="connsiteX73" fmla="*/ 17693 w 3450871"/>
              <a:gd name="connsiteY73" fmla="*/ 1145894 h 1562582"/>
              <a:gd name="connsiteX74" fmla="*/ 52418 w 3450871"/>
              <a:gd name="connsiteY74" fmla="*/ 1169043 h 1562582"/>
              <a:gd name="connsiteX75" fmla="*/ 59164 w 3450871"/>
              <a:gd name="connsiteY75" fmla="*/ 1301921 h 1562582"/>
              <a:gd name="connsiteX76" fmla="*/ 133440 w 3450871"/>
              <a:gd name="connsiteY76" fmla="*/ 1354238 h 1562582"/>
              <a:gd name="connsiteX77" fmla="*/ 63661 w 3450871"/>
              <a:gd name="connsiteY77" fmla="*/ 1427059 h 1562582"/>
              <a:gd name="connsiteX78" fmla="*/ 92036 w 3450871"/>
              <a:gd name="connsiteY78" fmla="*/ 1512911 h 1562582"/>
              <a:gd name="connsiteX79" fmla="*/ 184237 w 3450871"/>
              <a:gd name="connsiteY79" fmla="*/ 1545386 h 1562582"/>
              <a:gd name="connsiteX80" fmla="*/ 249187 w 3450871"/>
              <a:gd name="connsiteY80" fmla="*/ 1516284 h 1562582"/>
              <a:gd name="connsiteX81" fmla="*/ 318635 w 3450871"/>
              <a:gd name="connsiteY81" fmla="*/ 1539433 h 1562582"/>
              <a:gd name="connsiteX82" fmla="*/ 422807 w 3450871"/>
              <a:gd name="connsiteY82" fmla="*/ 1527858 h 1562582"/>
              <a:gd name="connsiteX83" fmla="*/ 492255 w 3450871"/>
              <a:gd name="connsiteY83" fmla="*/ 1493134 h 1562582"/>
              <a:gd name="connsiteX84" fmla="*/ 526980 w 3450871"/>
              <a:gd name="connsiteY84" fmla="*/ 1481560 h 1562582"/>
              <a:gd name="connsiteX85" fmla="*/ 539679 w 3450871"/>
              <a:gd name="connsiteY85" fmla="*/ 1526337 h 1562582"/>
              <a:gd name="connsiteX86" fmla="*/ 609127 w 3450871"/>
              <a:gd name="connsiteY86" fmla="*/ 1539764 h 1562582"/>
              <a:gd name="connsiteX87" fmla="*/ 689025 w 3450871"/>
              <a:gd name="connsiteY87" fmla="*/ 1469985 h 1562582"/>
              <a:gd name="connsiteX88" fmla="*/ 712174 w 3450871"/>
              <a:gd name="connsiteY88" fmla="*/ 1504709 h 1562582"/>
              <a:gd name="connsiteX89" fmla="*/ 781623 w 3450871"/>
              <a:gd name="connsiteY89" fmla="*/ 1527858 h 1562582"/>
              <a:gd name="connsiteX90" fmla="*/ 816347 w 3450871"/>
              <a:gd name="connsiteY90" fmla="*/ 1539433 h 1562582"/>
              <a:gd name="connsiteX91" fmla="*/ 851071 w 3450871"/>
              <a:gd name="connsiteY91" fmla="*/ 1551008 h 1562582"/>
              <a:gd name="connsiteX92" fmla="*/ 897369 w 3450871"/>
              <a:gd name="connsiteY92" fmla="*/ 1562582 h 1562582"/>
              <a:gd name="connsiteX93" fmla="*/ 1024691 w 3450871"/>
              <a:gd name="connsiteY93" fmla="*/ 1527858 h 1562582"/>
              <a:gd name="connsiteX94" fmla="*/ 1105714 w 3450871"/>
              <a:gd name="connsiteY94" fmla="*/ 1493134 h 1562582"/>
              <a:gd name="connsiteX95" fmla="*/ 1221461 w 3450871"/>
              <a:gd name="connsiteY95" fmla="*/ 1516284 h 1562582"/>
              <a:gd name="connsiteX96" fmla="*/ 1371931 w 3450871"/>
              <a:gd name="connsiteY96" fmla="*/ 1551008 h 1562582"/>
              <a:gd name="connsiteX97" fmla="*/ 1580276 w 3450871"/>
              <a:gd name="connsiteY97" fmla="*/ 1539433 h 1562582"/>
              <a:gd name="connsiteX98" fmla="*/ 1684448 w 3450871"/>
              <a:gd name="connsiteY98" fmla="*/ 1481560 h 1562582"/>
              <a:gd name="connsiteX99" fmla="*/ 1719172 w 3450871"/>
              <a:gd name="connsiteY99" fmla="*/ 1469985 h 1562582"/>
              <a:gd name="connsiteX100" fmla="*/ 1823344 w 3450871"/>
              <a:gd name="connsiteY100" fmla="*/ 1481560 h 1562582"/>
              <a:gd name="connsiteX101" fmla="*/ 1881218 w 3450871"/>
              <a:gd name="connsiteY101" fmla="*/ 1527858 h 1562582"/>
              <a:gd name="connsiteX102" fmla="*/ 1915942 w 3450871"/>
              <a:gd name="connsiteY102" fmla="*/ 1539433 h 1562582"/>
              <a:gd name="connsiteX103" fmla="*/ 2182159 w 3450871"/>
              <a:gd name="connsiteY103" fmla="*/ 1527858 h 1562582"/>
              <a:gd name="connsiteX104" fmla="*/ 2471526 w 3450871"/>
              <a:gd name="connsiteY104" fmla="*/ 1539433 h 1562582"/>
              <a:gd name="connsiteX105" fmla="*/ 2957663 w 3450871"/>
              <a:gd name="connsiteY105" fmla="*/ 1551008 h 1562582"/>
              <a:gd name="connsiteX106" fmla="*/ 3189157 w 3450871"/>
              <a:gd name="connsiteY106" fmla="*/ 1539433 h 1562582"/>
              <a:gd name="connsiteX107" fmla="*/ 3247030 w 3450871"/>
              <a:gd name="connsiteY107" fmla="*/ 1527858 h 1562582"/>
              <a:gd name="connsiteX108" fmla="*/ 3316478 w 3450871"/>
              <a:gd name="connsiteY108" fmla="*/ 1504709 h 1562582"/>
              <a:gd name="connsiteX109" fmla="*/ 3443800 w 3450871"/>
              <a:gd name="connsiteY109" fmla="*/ 1481560 h 1562582"/>
              <a:gd name="connsiteX0" fmla="*/ 3443800 w 3450871"/>
              <a:gd name="connsiteY0" fmla="*/ 1481560 h 1562582"/>
              <a:gd name="connsiteX1" fmla="*/ 3432225 w 3450871"/>
              <a:gd name="connsiteY1" fmla="*/ 1342663 h 1562582"/>
              <a:gd name="connsiteX2" fmla="*/ 3420650 w 3450871"/>
              <a:gd name="connsiteY2" fmla="*/ 1273215 h 1562582"/>
              <a:gd name="connsiteX3" fmla="*/ 3409076 w 3450871"/>
              <a:gd name="connsiteY3" fmla="*/ 648182 h 1562582"/>
              <a:gd name="connsiteX4" fmla="*/ 3397501 w 3450871"/>
              <a:gd name="connsiteY4" fmla="*/ 601884 h 1562582"/>
              <a:gd name="connsiteX5" fmla="*/ 3374352 w 3450871"/>
              <a:gd name="connsiteY5" fmla="*/ 509286 h 1562582"/>
              <a:gd name="connsiteX6" fmla="*/ 3351202 w 3450871"/>
              <a:gd name="connsiteY6" fmla="*/ 486137 h 1562582"/>
              <a:gd name="connsiteX7" fmla="*/ 3316478 w 3450871"/>
              <a:gd name="connsiteY7" fmla="*/ 428263 h 1562582"/>
              <a:gd name="connsiteX8" fmla="*/ 3304904 w 3450871"/>
              <a:gd name="connsiteY8" fmla="*/ 393539 h 1562582"/>
              <a:gd name="connsiteX9" fmla="*/ 3281754 w 3450871"/>
              <a:gd name="connsiteY9" fmla="*/ 370390 h 1562582"/>
              <a:gd name="connsiteX10" fmla="*/ 3258605 w 3450871"/>
              <a:gd name="connsiteY10" fmla="*/ 335666 h 1562582"/>
              <a:gd name="connsiteX11" fmla="*/ 3166007 w 3450871"/>
              <a:gd name="connsiteY11" fmla="*/ 266218 h 1562582"/>
              <a:gd name="connsiteX12" fmla="*/ 3131283 w 3450871"/>
              <a:gd name="connsiteY12" fmla="*/ 243069 h 1562582"/>
              <a:gd name="connsiteX13" fmla="*/ 3096559 w 3450871"/>
              <a:gd name="connsiteY13" fmla="*/ 231494 h 1562582"/>
              <a:gd name="connsiteX14" fmla="*/ 2946088 w 3450871"/>
              <a:gd name="connsiteY14" fmla="*/ 196770 h 1562582"/>
              <a:gd name="connsiteX15" fmla="*/ 2911364 w 3450871"/>
              <a:gd name="connsiteY15" fmla="*/ 185195 h 1562582"/>
              <a:gd name="connsiteX16" fmla="*/ 2853491 w 3450871"/>
              <a:gd name="connsiteY16" fmla="*/ 138896 h 1562582"/>
              <a:gd name="connsiteX17" fmla="*/ 2830342 w 3450871"/>
              <a:gd name="connsiteY17" fmla="*/ 104172 h 1562582"/>
              <a:gd name="connsiteX18" fmla="*/ 2760893 w 3450871"/>
              <a:gd name="connsiteY18" fmla="*/ 92598 h 1562582"/>
              <a:gd name="connsiteX19" fmla="*/ 2714595 w 3450871"/>
              <a:gd name="connsiteY19" fmla="*/ 81023 h 1562582"/>
              <a:gd name="connsiteX20" fmla="*/ 2691445 w 3450871"/>
              <a:gd name="connsiteY20" fmla="*/ 57874 h 1562582"/>
              <a:gd name="connsiteX21" fmla="*/ 2656721 w 3450871"/>
              <a:gd name="connsiteY21" fmla="*/ 34724 h 1562582"/>
              <a:gd name="connsiteX22" fmla="*/ 2633572 w 3450871"/>
              <a:gd name="connsiteY22" fmla="*/ 0 h 1562582"/>
              <a:gd name="connsiteX23" fmla="*/ 2564124 w 3450871"/>
              <a:gd name="connsiteY23" fmla="*/ 11575 h 1562582"/>
              <a:gd name="connsiteX24" fmla="*/ 2540974 w 3450871"/>
              <a:gd name="connsiteY24" fmla="*/ 81023 h 1562582"/>
              <a:gd name="connsiteX25" fmla="*/ 2506250 w 3450871"/>
              <a:gd name="connsiteY25" fmla="*/ 104172 h 1562582"/>
              <a:gd name="connsiteX26" fmla="*/ 2483101 w 3450871"/>
              <a:gd name="connsiteY26" fmla="*/ 127322 h 1562582"/>
              <a:gd name="connsiteX27" fmla="*/ 2448377 w 3450871"/>
              <a:gd name="connsiteY27" fmla="*/ 138896 h 1562582"/>
              <a:gd name="connsiteX28" fmla="*/ 2309481 w 3450871"/>
              <a:gd name="connsiteY28" fmla="*/ 92598 h 1562582"/>
              <a:gd name="connsiteX29" fmla="*/ 2274757 w 3450871"/>
              <a:gd name="connsiteY29" fmla="*/ 81023 h 1562582"/>
              <a:gd name="connsiteX30" fmla="*/ 2240033 w 3450871"/>
              <a:gd name="connsiteY30" fmla="*/ 69448 h 1562582"/>
              <a:gd name="connsiteX31" fmla="*/ 2216883 w 3450871"/>
              <a:gd name="connsiteY31" fmla="*/ 92598 h 1562582"/>
              <a:gd name="connsiteX32" fmla="*/ 2205309 w 3450871"/>
              <a:gd name="connsiteY32" fmla="*/ 127322 h 1562582"/>
              <a:gd name="connsiteX33" fmla="*/ 2170585 w 3450871"/>
              <a:gd name="connsiteY33" fmla="*/ 138896 h 1562582"/>
              <a:gd name="connsiteX34" fmla="*/ 2089562 w 3450871"/>
              <a:gd name="connsiteY34" fmla="*/ 150471 h 1562582"/>
              <a:gd name="connsiteX35" fmla="*/ 2031688 w 3450871"/>
              <a:gd name="connsiteY35" fmla="*/ 162046 h 1562582"/>
              <a:gd name="connsiteX36" fmla="*/ 1985390 w 3450871"/>
              <a:gd name="connsiteY36" fmla="*/ 150471 h 1562582"/>
              <a:gd name="connsiteX37" fmla="*/ 1973815 w 3450871"/>
              <a:gd name="connsiteY37" fmla="*/ 115747 h 1562582"/>
              <a:gd name="connsiteX38" fmla="*/ 1939091 w 3450871"/>
              <a:gd name="connsiteY38" fmla="*/ 104172 h 1562582"/>
              <a:gd name="connsiteX39" fmla="*/ 1811769 w 3450871"/>
              <a:gd name="connsiteY39" fmla="*/ 138896 h 1562582"/>
              <a:gd name="connsiteX40" fmla="*/ 1777045 w 3450871"/>
              <a:gd name="connsiteY40" fmla="*/ 150471 h 1562582"/>
              <a:gd name="connsiteX41" fmla="*/ 1742321 w 3450871"/>
              <a:gd name="connsiteY41" fmla="*/ 162046 h 1562582"/>
              <a:gd name="connsiteX42" fmla="*/ 1649724 w 3450871"/>
              <a:gd name="connsiteY42" fmla="*/ 92598 h 1562582"/>
              <a:gd name="connsiteX43" fmla="*/ 1615000 w 3450871"/>
              <a:gd name="connsiteY43" fmla="*/ 81023 h 1562582"/>
              <a:gd name="connsiteX44" fmla="*/ 1591850 w 3450871"/>
              <a:gd name="connsiteY44" fmla="*/ 104172 h 1562582"/>
              <a:gd name="connsiteX45" fmla="*/ 1580276 w 3450871"/>
              <a:gd name="connsiteY45" fmla="*/ 138896 h 1562582"/>
              <a:gd name="connsiteX46" fmla="*/ 1510828 w 3450871"/>
              <a:gd name="connsiteY46" fmla="*/ 162046 h 1562582"/>
              <a:gd name="connsiteX47" fmla="*/ 1476104 w 3450871"/>
              <a:gd name="connsiteY47" fmla="*/ 150471 h 1562582"/>
              <a:gd name="connsiteX48" fmla="*/ 1348782 w 3450871"/>
              <a:gd name="connsiteY48" fmla="*/ 138896 h 1562582"/>
              <a:gd name="connsiteX49" fmla="*/ 1337207 w 3450871"/>
              <a:gd name="connsiteY49" fmla="*/ 92598 h 1562582"/>
              <a:gd name="connsiteX50" fmla="*/ 1231183 w 3450871"/>
              <a:gd name="connsiteY50" fmla="*/ 32872 h 1562582"/>
              <a:gd name="connsiteX51" fmla="*/ 1198311 w 3450871"/>
              <a:gd name="connsiteY51" fmla="*/ 115747 h 1562582"/>
              <a:gd name="connsiteX52" fmla="*/ 1128863 w 3450871"/>
              <a:gd name="connsiteY52" fmla="*/ 138896 h 1562582"/>
              <a:gd name="connsiteX53" fmla="*/ 1082564 w 3450871"/>
              <a:gd name="connsiteY53" fmla="*/ 127322 h 1562582"/>
              <a:gd name="connsiteX54" fmla="*/ 1036266 w 3450871"/>
              <a:gd name="connsiteY54" fmla="*/ 69448 h 1562582"/>
              <a:gd name="connsiteX55" fmla="*/ 1001542 w 3450871"/>
              <a:gd name="connsiteY55" fmla="*/ 57874 h 1562582"/>
              <a:gd name="connsiteX56" fmla="*/ 908944 w 3450871"/>
              <a:gd name="connsiteY56" fmla="*/ 34724 h 1562582"/>
              <a:gd name="connsiteX57" fmla="*/ 862645 w 3450871"/>
              <a:gd name="connsiteY57" fmla="*/ 81023 h 1562582"/>
              <a:gd name="connsiteX58" fmla="*/ 793197 w 3450871"/>
              <a:gd name="connsiteY58" fmla="*/ 115747 h 1562582"/>
              <a:gd name="connsiteX59" fmla="*/ 723749 w 3450871"/>
              <a:gd name="connsiteY59" fmla="*/ 138896 h 1562582"/>
              <a:gd name="connsiteX60" fmla="*/ 689025 w 3450871"/>
              <a:gd name="connsiteY60" fmla="*/ 150471 h 1562582"/>
              <a:gd name="connsiteX61" fmla="*/ 654301 w 3450871"/>
              <a:gd name="connsiteY61" fmla="*/ 162046 h 1562582"/>
              <a:gd name="connsiteX62" fmla="*/ 596428 w 3450871"/>
              <a:gd name="connsiteY62" fmla="*/ 173620 h 1562582"/>
              <a:gd name="connsiteX63" fmla="*/ 561704 w 3450871"/>
              <a:gd name="connsiteY63" fmla="*/ 185195 h 1562582"/>
              <a:gd name="connsiteX64" fmla="*/ 434382 w 3450871"/>
              <a:gd name="connsiteY64" fmla="*/ 219919 h 1562582"/>
              <a:gd name="connsiteX65" fmla="*/ 295486 w 3450871"/>
              <a:gd name="connsiteY65" fmla="*/ 335666 h 1562582"/>
              <a:gd name="connsiteX66" fmla="*/ 272337 w 3450871"/>
              <a:gd name="connsiteY66" fmla="*/ 370390 h 1562582"/>
              <a:gd name="connsiteX67" fmla="*/ 202888 w 3450871"/>
              <a:gd name="connsiteY67" fmla="*/ 451413 h 1562582"/>
              <a:gd name="connsiteX68" fmla="*/ 156590 w 3450871"/>
              <a:gd name="connsiteY68" fmla="*/ 613458 h 1562582"/>
              <a:gd name="connsiteX69" fmla="*/ 133440 w 3450871"/>
              <a:gd name="connsiteY69" fmla="*/ 775504 h 1562582"/>
              <a:gd name="connsiteX70" fmla="*/ 121866 w 3450871"/>
              <a:gd name="connsiteY70" fmla="*/ 833377 h 1562582"/>
              <a:gd name="connsiteX71" fmla="*/ 63992 w 3450871"/>
              <a:gd name="connsiteY71" fmla="*/ 925975 h 1562582"/>
              <a:gd name="connsiteX72" fmla="*/ 29268 w 3450871"/>
              <a:gd name="connsiteY72" fmla="*/ 937550 h 1562582"/>
              <a:gd name="connsiteX73" fmla="*/ 17693 w 3450871"/>
              <a:gd name="connsiteY73" fmla="*/ 1145894 h 1562582"/>
              <a:gd name="connsiteX74" fmla="*/ 52418 w 3450871"/>
              <a:gd name="connsiteY74" fmla="*/ 1169043 h 1562582"/>
              <a:gd name="connsiteX75" fmla="*/ 59164 w 3450871"/>
              <a:gd name="connsiteY75" fmla="*/ 1301921 h 1562582"/>
              <a:gd name="connsiteX76" fmla="*/ 133440 w 3450871"/>
              <a:gd name="connsiteY76" fmla="*/ 1354238 h 1562582"/>
              <a:gd name="connsiteX77" fmla="*/ 63661 w 3450871"/>
              <a:gd name="connsiteY77" fmla="*/ 1427059 h 1562582"/>
              <a:gd name="connsiteX78" fmla="*/ 92036 w 3450871"/>
              <a:gd name="connsiteY78" fmla="*/ 1512911 h 1562582"/>
              <a:gd name="connsiteX79" fmla="*/ 184237 w 3450871"/>
              <a:gd name="connsiteY79" fmla="*/ 1545386 h 1562582"/>
              <a:gd name="connsiteX80" fmla="*/ 249187 w 3450871"/>
              <a:gd name="connsiteY80" fmla="*/ 1537185 h 1562582"/>
              <a:gd name="connsiteX81" fmla="*/ 318635 w 3450871"/>
              <a:gd name="connsiteY81" fmla="*/ 1539433 h 1562582"/>
              <a:gd name="connsiteX82" fmla="*/ 422807 w 3450871"/>
              <a:gd name="connsiteY82" fmla="*/ 1527858 h 1562582"/>
              <a:gd name="connsiteX83" fmla="*/ 492255 w 3450871"/>
              <a:gd name="connsiteY83" fmla="*/ 1493134 h 1562582"/>
              <a:gd name="connsiteX84" fmla="*/ 526980 w 3450871"/>
              <a:gd name="connsiteY84" fmla="*/ 1481560 h 1562582"/>
              <a:gd name="connsiteX85" fmla="*/ 539679 w 3450871"/>
              <a:gd name="connsiteY85" fmla="*/ 1526337 h 1562582"/>
              <a:gd name="connsiteX86" fmla="*/ 609127 w 3450871"/>
              <a:gd name="connsiteY86" fmla="*/ 1539764 h 1562582"/>
              <a:gd name="connsiteX87" fmla="*/ 689025 w 3450871"/>
              <a:gd name="connsiteY87" fmla="*/ 1469985 h 1562582"/>
              <a:gd name="connsiteX88" fmla="*/ 712174 w 3450871"/>
              <a:gd name="connsiteY88" fmla="*/ 1504709 h 1562582"/>
              <a:gd name="connsiteX89" fmla="*/ 781623 w 3450871"/>
              <a:gd name="connsiteY89" fmla="*/ 1527858 h 1562582"/>
              <a:gd name="connsiteX90" fmla="*/ 816347 w 3450871"/>
              <a:gd name="connsiteY90" fmla="*/ 1539433 h 1562582"/>
              <a:gd name="connsiteX91" fmla="*/ 851071 w 3450871"/>
              <a:gd name="connsiteY91" fmla="*/ 1551008 h 1562582"/>
              <a:gd name="connsiteX92" fmla="*/ 897369 w 3450871"/>
              <a:gd name="connsiteY92" fmla="*/ 1562582 h 1562582"/>
              <a:gd name="connsiteX93" fmla="*/ 1024691 w 3450871"/>
              <a:gd name="connsiteY93" fmla="*/ 1527858 h 1562582"/>
              <a:gd name="connsiteX94" fmla="*/ 1105714 w 3450871"/>
              <a:gd name="connsiteY94" fmla="*/ 1493134 h 1562582"/>
              <a:gd name="connsiteX95" fmla="*/ 1221461 w 3450871"/>
              <a:gd name="connsiteY95" fmla="*/ 1516284 h 1562582"/>
              <a:gd name="connsiteX96" fmla="*/ 1371931 w 3450871"/>
              <a:gd name="connsiteY96" fmla="*/ 1551008 h 1562582"/>
              <a:gd name="connsiteX97" fmla="*/ 1580276 w 3450871"/>
              <a:gd name="connsiteY97" fmla="*/ 1539433 h 1562582"/>
              <a:gd name="connsiteX98" fmla="*/ 1684448 w 3450871"/>
              <a:gd name="connsiteY98" fmla="*/ 1481560 h 1562582"/>
              <a:gd name="connsiteX99" fmla="*/ 1719172 w 3450871"/>
              <a:gd name="connsiteY99" fmla="*/ 1469985 h 1562582"/>
              <a:gd name="connsiteX100" fmla="*/ 1823344 w 3450871"/>
              <a:gd name="connsiteY100" fmla="*/ 1481560 h 1562582"/>
              <a:gd name="connsiteX101" fmla="*/ 1881218 w 3450871"/>
              <a:gd name="connsiteY101" fmla="*/ 1527858 h 1562582"/>
              <a:gd name="connsiteX102" fmla="*/ 1915942 w 3450871"/>
              <a:gd name="connsiteY102" fmla="*/ 1539433 h 1562582"/>
              <a:gd name="connsiteX103" fmla="*/ 2182159 w 3450871"/>
              <a:gd name="connsiteY103" fmla="*/ 1527858 h 1562582"/>
              <a:gd name="connsiteX104" fmla="*/ 2471526 w 3450871"/>
              <a:gd name="connsiteY104" fmla="*/ 1539433 h 1562582"/>
              <a:gd name="connsiteX105" fmla="*/ 2957663 w 3450871"/>
              <a:gd name="connsiteY105" fmla="*/ 1551008 h 1562582"/>
              <a:gd name="connsiteX106" fmla="*/ 3189157 w 3450871"/>
              <a:gd name="connsiteY106" fmla="*/ 1539433 h 1562582"/>
              <a:gd name="connsiteX107" fmla="*/ 3247030 w 3450871"/>
              <a:gd name="connsiteY107" fmla="*/ 1527858 h 1562582"/>
              <a:gd name="connsiteX108" fmla="*/ 3316478 w 3450871"/>
              <a:gd name="connsiteY108" fmla="*/ 1504709 h 1562582"/>
              <a:gd name="connsiteX109" fmla="*/ 3443800 w 3450871"/>
              <a:gd name="connsiteY109" fmla="*/ 1481560 h 156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450871" h="1562582">
                <a:moveTo>
                  <a:pt x="3443800" y="1481560"/>
                </a:moveTo>
                <a:cubicBezTo>
                  <a:pt x="3463091" y="1454552"/>
                  <a:pt x="3437356" y="1388838"/>
                  <a:pt x="3432225" y="1342663"/>
                </a:cubicBezTo>
                <a:cubicBezTo>
                  <a:pt x="3429633" y="1319338"/>
                  <a:pt x="3421432" y="1296671"/>
                  <a:pt x="3420650" y="1273215"/>
                </a:cubicBezTo>
                <a:cubicBezTo>
                  <a:pt x="3413708" y="1064951"/>
                  <a:pt x="3416257" y="856438"/>
                  <a:pt x="3409076" y="648182"/>
                </a:cubicBezTo>
                <a:cubicBezTo>
                  <a:pt x="3408528" y="632284"/>
                  <a:pt x="3400952" y="617413"/>
                  <a:pt x="3397501" y="601884"/>
                </a:cubicBezTo>
                <a:cubicBezTo>
                  <a:pt x="3394573" y="588710"/>
                  <a:pt x="3385300" y="527533"/>
                  <a:pt x="3374352" y="509286"/>
                </a:cubicBezTo>
                <a:cubicBezTo>
                  <a:pt x="3368737" y="499928"/>
                  <a:pt x="3358919" y="493853"/>
                  <a:pt x="3351202" y="486137"/>
                </a:cubicBezTo>
                <a:cubicBezTo>
                  <a:pt x="3318415" y="387771"/>
                  <a:pt x="3364142" y="507705"/>
                  <a:pt x="3316478" y="428263"/>
                </a:cubicBezTo>
                <a:cubicBezTo>
                  <a:pt x="3310201" y="417801"/>
                  <a:pt x="3311181" y="404001"/>
                  <a:pt x="3304904" y="393539"/>
                </a:cubicBezTo>
                <a:cubicBezTo>
                  <a:pt x="3299289" y="384181"/>
                  <a:pt x="3288571" y="378911"/>
                  <a:pt x="3281754" y="370390"/>
                </a:cubicBezTo>
                <a:cubicBezTo>
                  <a:pt x="3273064" y="359527"/>
                  <a:pt x="3267295" y="346529"/>
                  <a:pt x="3258605" y="335666"/>
                </a:cubicBezTo>
                <a:cubicBezTo>
                  <a:pt x="3234137" y="305082"/>
                  <a:pt x="3197737" y="287371"/>
                  <a:pt x="3166007" y="266218"/>
                </a:cubicBezTo>
                <a:cubicBezTo>
                  <a:pt x="3154432" y="258502"/>
                  <a:pt x="3144480" y="247468"/>
                  <a:pt x="3131283" y="243069"/>
                </a:cubicBezTo>
                <a:cubicBezTo>
                  <a:pt x="3119708" y="239211"/>
                  <a:pt x="3108395" y="234453"/>
                  <a:pt x="3096559" y="231494"/>
                </a:cubicBezTo>
                <a:cubicBezTo>
                  <a:pt x="3023115" y="213132"/>
                  <a:pt x="3032499" y="225575"/>
                  <a:pt x="2946088" y="196770"/>
                </a:cubicBezTo>
                <a:cubicBezTo>
                  <a:pt x="2934513" y="192912"/>
                  <a:pt x="2922277" y="190651"/>
                  <a:pt x="2911364" y="185195"/>
                </a:cubicBezTo>
                <a:cubicBezTo>
                  <a:pt x="2891308" y="175167"/>
                  <a:pt x="2867847" y="156841"/>
                  <a:pt x="2853491" y="138896"/>
                </a:cubicBezTo>
                <a:cubicBezTo>
                  <a:pt x="2844801" y="128033"/>
                  <a:pt x="2842784" y="110393"/>
                  <a:pt x="2830342" y="104172"/>
                </a:cubicBezTo>
                <a:cubicBezTo>
                  <a:pt x="2809351" y="93677"/>
                  <a:pt x="2783906" y="97201"/>
                  <a:pt x="2760893" y="92598"/>
                </a:cubicBezTo>
                <a:cubicBezTo>
                  <a:pt x="2745294" y="89478"/>
                  <a:pt x="2730028" y="84881"/>
                  <a:pt x="2714595" y="81023"/>
                </a:cubicBezTo>
                <a:cubicBezTo>
                  <a:pt x="2706878" y="73307"/>
                  <a:pt x="2699966" y="64691"/>
                  <a:pt x="2691445" y="57874"/>
                </a:cubicBezTo>
                <a:cubicBezTo>
                  <a:pt x="2680582" y="49184"/>
                  <a:pt x="2666558" y="44561"/>
                  <a:pt x="2656721" y="34724"/>
                </a:cubicBezTo>
                <a:cubicBezTo>
                  <a:pt x="2646885" y="24887"/>
                  <a:pt x="2641288" y="11575"/>
                  <a:pt x="2633572" y="0"/>
                </a:cubicBezTo>
                <a:cubicBezTo>
                  <a:pt x="2610423" y="3858"/>
                  <a:pt x="2581786" y="-3879"/>
                  <a:pt x="2564124" y="11575"/>
                </a:cubicBezTo>
                <a:cubicBezTo>
                  <a:pt x="2545760" y="27644"/>
                  <a:pt x="2561277" y="67488"/>
                  <a:pt x="2540974" y="81023"/>
                </a:cubicBezTo>
                <a:cubicBezTo>
                  <a:pt x="2529399" y="88739"/>
                  <a:pt x="2517113" y="95482"/>
                  <a:pt x="2506250" y="104172"/>
                </a:cubicBezTo>
                <a:cubicBezTo>
                  <a:pt x="2497729" y="110989"/>
                  <a:pt x="2492459" y="121707"/>
                  <a:pt x="2483101" y="127322"/>
                </a:cubicBezTo>
                <a:cubicBezTo>
                  <a:pt x="2472639" y="133599"/>
                  <a:pt x="2459952" y="135038"/>
                  <a:pt x="2448377" y="138896"/>
                </a:cubicBezTo>
                <a:lnTo>
                  <a:pt x="2309481" y="92598"/>
                </a:lnTo>
                <a:lnTo>
                  <a:pt x="2274757" y="81023"/>
                </a:lnTo>
                <a:lnTo>
                  <a:pt x="2240033" y="69448"/>
                </a:lnTo>
                <a:cubicBezTo>
                  <a:pt x="2232316" y="77165"/>
                  <a:pt x="2222498" y="83240"/>
                  <a:pt x="2216883" y="92598"/>
                </a:cubicBezTo>
                <a:cubicBezTo>
                  <a:pt x="2210606" y="103060"/>
                  <a:pt x="2213936" y="118695"/>
                  <a:pt x="2205309" y="127322"/>
                </a:cubicBezTo>
                <a:cubicBezTo>
                  <a:pt x="2196682" y="135949"/>
                  <a:pt x="2182549" y="136503"/>
                  <a:pt x="2170585" y="138896"/>
                </a:cubicBezTo>
                <a:cubicBezTo>
                  <a:pt x="2143833" y="144246"/>
                  <a:pt x="2116473" y="145986"/>
                  <a:pt x="2089562" y="150471"/>
                </a:cubicBezTo>
                <a:cubicBezTo>
                  <a:pt x="2070156" y="153705"/>
                  <a:pt x="2050979" y="158188"/>
                  <a:pt x="2031688" y="162046"/>
                </a:cubicBezTo>
                <a:cubicBezTo>
                  <a:pt x="2016255" y="158188"/>
                  <a:pt x="1997812" y="160409"/>
                  <a:pt x="1985390" y="150471"/>
                </a:cubicBezTo>
                <a:cubicBezTo>
                  <a:pt x="1975863" y="142849"/>
                  <a:pt x="1982442" y="124374"/>
                  <a:pt x="1973815" y="115747"/>
                </a:cubicBezTo>
                <a:cubicBezTo>
                  <a:pt x="1965188" y="107120"/>
                  <a:pt x="1950666" y="108030"/>
                  <a:pt x="1939091" y="104172"/>
                </a:cubicBezTo>
                <a:cubicBezTo>
                  <a:pt x="1857293" y="120532"/>
                  <a:pt x="1899877" y="109527"/>
                  <a:pt x="1811769" y="138896"/>
                </a:cubicBezTo>
                <a:lnTo>
                  <a:pt x="1777045" y="150471"/>
                </a:lnTo>
                <a:lnTo>
                  <a:pt x="1742321" y="162046"/>
                </a:lnTo>
                <a:cubicBezTo>
                  <a:pt x="1714898" y="134622"/>
                  <a:pt x="1688992" y="105688"/>
                  <a:pt x="1649724" y="92598"/>
                </a:cubicBezTo>
                <a:lnTo>
                  <a:pt x="1615000" y="81023"/>
                </a:lnTo>
                <a:cubicBezTo>
                  <a:pt x="1607283" y="88739"/>
                  <a:pt x="1597465" y="94814"/>
                  <a:pt x="1591850" y="104172"/>
                </a:cubicBezTo>
                <a:cubicBezTo>
                  <a:pt x="1585573" y="114634"/>
                  <a:pt x="1590204" y="131804"/>
                  <a:pt x="1580276" y="138896"/>
                </a:cubicBezTo>
                <a:cubicBezTo>
                  <a:pt x="1560420" y="153079"/>
                  <a:pt x="1510828" y="162046"/>
                  <a:pt x="1510828" y="162046"/>
                </a:cubicBezTo>
                <a:cubicBezTo>
                  <a:pt x="1499253" y="158188"/>
                  <a:pt x="1488182" y="152196"/>
                  <a:pt x="1476104" y="150471"/>
                </a:cubicBezTo>
                <a:cubicBezTo>
                  <a:pt x="1433917" y="144444"/>
                  <a:pt x="1388120" y="155286"/>
                  <a:pt x="1348782" y="138896"/>
                </a:cubicBezTo>
                <a:cubicBezTo>
                  <a:pt x="1334098" y="132778"/>
                  <a:pt x="1356807" y="110269"/>
                  <a:pt x="1337207" y="92598"/>
                </a:cubicBezTo>
                <a:cubicBezTo>
                  <a:pt x="1317607" y="74927"/>
                  <a:pt x="1231183" y="32872"/>
                  <a:pt x="1231183" y="32872"/>
                </a:cubicBezTo>
                <a:cubicBezTo>
                  <a:pt x="1208034" y="48305"/>
                  <a:pt x="1224705" y="106949"/>
                  <a:pt x="1198311" y="115747"/>
                </a:cubicBezTo>
                <a:lnTo>
                  <a:pt x="1128863" y="138896"/>
                </a:lnTo>
                <a:cubicBezTo>
                  <a:pt x="1113430" y="135038"/>
                  <a:pt x="1096792" y="134436"/>
                  <a:pt x="1082564" y="127322"/>
                </a:cubicBezTo>
                <a:cubicBezTo>
                  <a:pt x="1051104" y="111592"/>
                  <a:pt x="1063524" y="91254"/>
                  <a:pt x="1036266" y="69448"/>
                </a:cubicBezTo>
                <a:cubicBezTo>
                  <a:pt x="1026739" y="61826"/>
                  <a:pt x="1013117" y="61732"/>
                  <a:pt x="1001542" y="57874"/>
                </a:cubicBezTo>
                <a:cubicBezTo>
                  <a:pt x="985096" y="8538"/>
                  <a:pt x="993645" y="-3776"/>
                  <a:pt x="908944" y="34724"/>
                </a:cubicBezTo>
                <a:cubicBezTo>
                  <a:pt x="889075" y="43755"/>
                  <a:pt x="883350" y="74121"/>
                  <a:pt x="862645" y="81023"/>
                </a:cubicBezTo>
                <a:cubicBezTo>
                  <a:pt x="735996" y="123241"/>
                  <a:pt x="927836" y="55908"/>
                  <a:pt x="793197" y="115747"/>
                </a:cubicBezTo>
                <a:cubicBezTo>
                  <a:pt x="770899" y="125657"/>
                  <a:pt x="746898" y="131180"/>
                  <a:pt x="723749" y="138896"/>
                </a:cubicBezTo>
                <a:lnTo>
                  <a:pt x="689025" y="150471"/>
                </a:lnTo>
                <a:cubicBezTo>
                  <a:pt x="677450" y="154329"/>
                  <a:pt x="666265" y="159653"/>
                  <a:pt x="654301" y="162046"/>
                </a:cubicBezTo>
                <a:cubicBezTo>
                  <a:pt x="635010" y="165904"/>
                  <a:pt x="615514" y="168849"/>
                  <a:pt x="596428" y="173620"/>
                </a:cubicBezTo>
                <a:cubicBezTo>
                  <a:pt x="584591" y="176579"/>
                  <a:pt x="573541" y="182236"/>
                  <a:pt x="561704" y="185195"/>
                </a:cubicBezTo>
                <a:cubicBezTo>
                  <a:pt x="526919" y="193892"/>
                  <a:pt x="464178" y="200055"/>
                  <a:pt x="434382" y="219919"/>
                </a:cubicBezTo>
                <a:cubicBezTo>
                  <a:pt x="383139" y="254082"/>
                  <a:pt x="331133" y="282194"/>
                  <a:pt x="295486" y="335666"/>
                </a:cubicBezTo>
                <a:cubicBezTo>
                  <a:pt x="287770" y="347241"/>
                  <a:pt x="281390" y="359828"/>
                  <a:pt x="272337" y="370390"/>
                </a:cubicBezTo>
                <a:cubicBezTo>
                  <a:pt x="188129" y="468633"/>
                  <a:pt x="256038" y="371691"/>
                  <a:pt x="202888" y="451413"/>
                </a:cubicBezTo>
                <a:cubicBezTo>
                  <a:pt x="187513" y="497539"/>
                  <a:pt x="162404" y="566950"/>
                  <a:pt x="156590" y="613458"/>
                </a:cubicBezTo>
                <a:cubicBezTo>
                  <a:pt x="146526" y="693965"/>
                  <a:pt x="146792" y="702065"/>
                  <a:pt x="133440" y="775504"/>
                </a:cubicBezTo>
                <a:cubicBezTo>
                  <a:pt x="129921" y="794860"/>
                  <a:pt x="127042" y="814397"/>
                  <a:pt x="121866" y="833377"/>
                </a:cubicBezTo>
                <a:cubicBezTo>
                  <a:pt x="105197" y="894496"/>
                  <a:pt x="112817" y="901562"/>
                  <a:pt x="63992" y="925975"/>
                </a:cubicBezTo>
                <a:cubicBezTo>
                  <a:pt x="53079" y="931431"/>
                  <a:pt x="40843" y="933692"/>
                  <a:pt x="29268" y="937550"/>
                </a:cubicBezTo>
                <a:cubicBezTo>
                  <a:pt x="769" y="1023047"/>
                  <a:pt x="-13694" y="1036041"/>
                  <a:pt x="17693" y="1145894"/>
                </a:cubicBezTo>
                <a:cubicBezTo>
                  <a:pt x="21515" y="1159270"/>
                  <a:pt x="45506" y="1143039"/>
                  <a:pt x="52418" y="1169043"/>
                </a:cubicBezTo>
                <a:cubicBezTo>
                  <a:pt x="59330" y="1195047"/>
                  <a:pt x="59164" y="1301921"/>
                  <a:pt x="59164" y="1301921"/>
                </a:cubicBezTo>
                <a:cubicBezTo>
                  <a:pt x="63022" y="1355936"/>
                  <a:pt x="132691" y="1333382"/>
                  <a:pt x="133440" y="1354238"/>
                </a:cubicBezTo>
                <a:cubicBezTo>
                  <a:pt x="134190" y="1375094"/>
                  <a:pt x="70562" y="1400614"/>
                  <a:pt x="63661" y="1427059"/>
                </a:cubicBezTo>
                <a:cubicBezTo>
                  <a:pt x="56760" y="1453505"/>
                  <a:pt x="71940" y="1493190"/>
                  <a:pt x="92036" y="1512911"/>
                </a:cubicBezTo>
                <a:cubicBezTo>
                  <a:pt x="112132" y="1532632"/>
                  <a:pt x="172662" y="1541528"/>
                  <a:pt x="184237" y="1545386"/>
                </a:cubicBezTo>
                <a:cubicBezTo>
                  <a:pt x="191953" y="1553103"/>
                  <a:pt x="226787" y="1538177"/>
                  <a:pt x="249187" y="1537185"/>
                </a:cubicBezTo>
                <a:cubicBezTo>
                  <a:pt x="271587" y="1536193"/>
                  <a:pt x="289698" y="1540988"/>
                  <a:pt x="318635" y="1539433"/>
                </a:cubicBezTo>
                <a:cubicBezTo>
                  <a:pt x="347572" y="1537879"/>
                  <a:pt x="388345" y="1533602"/>
                  <a:pt x="422807" y="1527858"/>
                </a:cubicBezTo>
                <a:cubicBezTo>
                  <a:pt x="466452" y="1520584"/>
                  <a:pt x="452255" y="1513134"/>
                  <a:pt x="492255" y="1493134"/>
                </a:cubicBezTo>
                <a:cubicBezTo>
                  <a:pt x="503168" y="1487678"/>
                  <a:pt x="515405" y="1485418"/>
                  <a:pt x="526980" y="1481560"/>
                </a:cubicBezTo>
                <a:cubicBezTo>
                  <a:pt x="534696" y="1473843"/>
                  <a:pt x="525988" y="1516636"/>
                  <a:pt x="539679" y="1526337"/>
                </a:cubicBezTo>
                <a:cubicBezTo>
                  <a:pt x="553370" y="1536038"/>
                  <a:pt x="584236" y="1549156"/>
                  <a:pt x="609127" y="1539764"/>
                </a:cubicBezTo>
                <a:cubicBezTo>
                  <a:pt x="634018" y="1530372"/>
                  <a:pt x="671851" y="1475828"/>
                  <a:pt x="689025" y="1469985"/>
                </a:cubicBezTo>
                <a:cubicBezTo>
                  <a:pt x="706200" y="1464143"/>
                  <a:pt x="700377" y="1497336"/>
                  <a:pt x="712174" y="1504709"/>
                </a:cubicBezTo>
                <a:cubicBezTo>
                  <a:pt x="732867" y="1517642"/>
                  <a:pt x="758473" y="1520142"/>
                  <a:pt x="781623" y="1527858"/>
                </a:cubicBezTo>
                <a:lnTo>
                  <a:pt x="816347" y="1539433"/>
                </a:lnTo>
                <a:cubicBezTo>
                  <a:pt x="827922" y="1543291"/>
                  <a:pt x="839234" y="1548049"/>
                  <a:pt x="851071" y="1551008"/>
                </a:cubicBezTo>
                <a:lnTo>
                  <a:pt x="897369" y="1562582"/>
                </a:lnTo>
                <a:cubicBezTo>
                  <a:pt x="928433" y="1556370"/>
                  <a:pt x="999512" y="1544644"/>
                  <a:pt x="1024691" y="1527858"/>
                </a:cubicBezTo>
                <a:cubicBezTo>
                  <a:pt x="1072651" y="1495885"/>
                  <a:pt x="1045919" y="1508083"/>
                  <a:pt x="1105714" y="1493134"/>
                </a:cubicBezTo>
                <a:cubicBezTo>
                  <a:pt x="1144296" y="1500851"/>
                  <a:pt x="1184134" y="1503842"/>
                  <a:pt x="1221461" y="1516284"/>
                </a:cubicBezTo>
                <a:cubicBezTo>
                  <a:pt x="1316791" y="1548060"/>
                  <a:pt x="1266753" y="1535982"/>
                  <a:pt x="1371931" y="1551008"/>
                </a:cubicBezTo>
                <a:cubicBezTo>
                  <a:pt x="1441379" y="1547150"/>
                  <a:pt x="1511034" y="1546028"/>
                  <a:pt x="1580276" y="1539433"/>
                </a:cubicBezTo>
                <a:cubicBezTo>
                  <a:pt x="1629142" y="1534779"/>
                  <a:pt x="1632788" y="1498780"/>
                  <a:pt x="1684448" y="1481560"/>
                </a:cubicBezTo>
                <a:lnTo>
                  <a:pt x="1719172" y="1469985"/>
                </a:lnTo>
                <a:cubicBezTo>
                  <a:pt x="1753896" y="1473843"/>
                  <a:pt x="1789449" y="1473086"/>
                  <a:pt x="1823344" y="1481560"/>
                </a:cubicBezTo>
                <a:cubicBezTo>
                  <a:pt x="1863054" y="1491487"/>
                  <a:pt x="1851443" y="1509993"/>
                  <a:pt x="1881218" y="1527858"/>
                </a:cubicBezTo>
                <a:cubicBezTo>
                  <a:pt x="1891680" y="1534135"/>
                  <a:pt x="1904367" y="1535575"/>
                  <a:pt x="1915942" y="1539433"/>
                </a:cubicBezTo>
                <a:cubicBezTo>
                  <a:pt x="2004681" y="1535575"/>
                  <a:pt x="2093336" y="1527858"/>
                  <a:pt x="2182159" y="1527858"/>
                </a:cubicBezTo>
                <a:cubicBezTo>
                  <a:pt x="2278692" y="1527858"/>
                  <a:pt x="2375036" y="1536553"/>
                  <a:pt x="2471526" y="1539433"/>
                </a:cubicBezTo>
                <a:lnTo>
                  <a:pt x="2957663" y="1551008"/>
                </a:lnTo>
                <a:cubicBezTo>
                  <a:pt x="3034828" y="1547150"/>
                  <a:pt x="3112142" y="1545594"/>
                  <a:pt x="3189157" y="1539433"/>
                </a:cubicBezTo>
                <a:cubicBezTo>
                  <a:pt x="3208767" y="1537864"/>
                  <a:pt x="3228050" y="1533034"/>
                  <a:pt x="3247030" y="1527858"/>
                </a:cubicBezTo>
                <a:cubicBezTo>
                  <a:pt x="3270572" y="1521438"/>
                  <a:pt x="3292226" y="1507404"/>
                  <a:pt x="3316478" y="1504709"/>
                </a:cubicBezTo>
                <a:cubicBezTo>
                  <a:pt x="3429224" y="1492181"/>
                  <a:pt x="3424509" y="1508568"/>
                  <a:pt x="3443800" y="148156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a:extLst>
              <a:ext uri="{FF2B5EF4-FFF2-40B4-BE49-F238E27FC236}">
                <a16:creationId xmlns:a16="http://schemas.microsoft.com/office/drawing/2014/main" id="{98190C04-B56C-4443-B6A3-AD7C44DF21E7}"/>
              </a:ext>
            </a:extLst>
          </p:cNvPr>
          <p:cNvSpPr/>
          <p:nvPr/>
        </p:nvSpPr>
        <p:spPr>
          <a:xfrm flipH="1">
            <a:off x="1954921" y="5305772"/>
            <a:ext cx="168807" cy="231355"/>
          </a:xfrm>
          <a:prstGeom prst="downArrow">
            <a:avLst>
              <a:gd name="adj1" fmla="val 41318"/>
              <a:gd name="adj2" fmla="val 30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4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4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4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p:cTn id="62" dur="500" fill="hold"/>
                                        <p:tgtEl>
                                          <p:spTgt spid="30"/>
                                        </p:tgtEl>
                                        <p:attrNameLst>
                                          <p:attrName>ppt_w</p:attrName>
                                        </p:attrNameLst>
                                      </p:cBhvr>
                                      <p:tavLst>
                                        <p:tav tm="0">
                                          <p:val>
                                            <p:fltVal val="0"/>
                                          </p:val>
                                        </p:tav>
                                        <p:tav tm="100000">
                                          <p:val>
                                            <p:strVal val="#ppt_w"/>
                                          </p:val>
                                        </p:tav>
                                      </p:tavLst>
                                    </p:anim>
                                    <p:anim calcmode="lin" valueType="num">
                                      <p:cBhvr>
                                        <p:cTn id="63" dur="500" fill="hold"/>
                                        <p:tgtEl>
                                          <p:spTgt spid="30"/>
                                        </p:tgtEl>
                                        <p:attrNameLst>
                                          <p:attrName>ppt_h</p:attrName>
                                        </p:attrNameLst>
                                      </p:cBhvr>
                                      <p:tavLst>
                                        <p:tav tm="0">
                                          <p:val>
                                            <p:fltVal val="0"/>
                                          </p:val>
                                        </p:tav>
                                        <p:tav tm="100000">
                                          <p:val>
                                            <p:strVal val="#ppt_h"/>
                                          </p:val>
                                        </p:tav>
                                      </p:tavLst>
                                    </p:anim>
                                    <p:animEffect transition="in" filter="fade">
                                      <p:cBhvr>
                                        <p:cTn id="64" dur="500"/>
                                        <p:tgtEl>
                                          <p:spTgt spid="30"/>
                                        </p:tgtEl>
                                      </p:cBhvr>
                                    </p:animEffect>
                                  </p:childTnLst>
                                </p:cTn>
                              </p:par>
                              <p:par>
                                <p:cTn id="65" presetID="53" presetClass="entr" presetSubtype="16"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p:cTn id="67" dur="500" fill="hold"/>
                                        <p:tgtEl>
                                          <p:spTgt spid="31"/>
                                        </p:tgtEl>
                                        <p:attrNameLst>
                                          <p:attrName>ppt_w</p:attrName>
                                        </p:attrNameLst>
                                      </p:cBhvr>
                                      <p:tavLst>
                                        <p:tav tm="0">
                                          <p:val>
                                            <p:fltVal val="0"/>
                                          </p:val>
                                        </p:tav>
                                        <p:tav tm="100000">
                                          <p:val>
                                            <p:strVal val="#ppt_w"/>
                                          </p:val>
                                        </p:tav>
                                      </p:tavLst>
                                    </p:anim>
                                    <p:anim calcmode="lin" valueType="num">
                                      <p:cBhvr>
                                        <p:cTn id="68" dur="500" fill="hold"/>
                                        <p:tgtEl>
                                          <p:spTgt spid="31"/>
                                        </p:tgtEl>
                                        <p:attrNameLst>
                                          <p:attrName>ppt_h</p:attrName>
                                        </p:attrNameLst>
                                      </p:cBhvr>
                                      <p:tavLst>
                                        <p:tav tm="0">
                                          <p:val>
                                            <p:fltVal val="0"/>
                                          </p:val>
                                        </p:tav>
                                        <p:tav tm="100000">
                                          <p:val>
                                            <p:strVal val="#ppt_h"/>
                                          </p:val>
                                        </p:tav>
                                      </p:tavLst>
                                    </p:anim>
                                    <p:animEffect transition="in" filter="fade">
                                      <p:cBhvr>
                                        <p:cTn id="69" dur="500"/>
                                        <p:tgtEl>
                                          <p:spTgt spid="31"/>
                                        </p:tgtEl>
                                      </p:cBhvr>
                                    </p:animEffect>
                                  </p:childTnLst>
                                </p:cTn>
                              </p:par>
                              <p:par>
                                <p:cTn id="70" presetID="53" presetClass="entr" presetSubtype="16"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500" fill="hold"/>
                                        <p:tgtEl>
                                          <p:spTgt spid="32"/>
                                        </p:tgtEl>
                                        <p:attrNameLst>
                                          <p:attrName>ppt_w</p:attrName>
                                        </p:attrNameLst>
                                      </p:cBhvr>
                                      <p:tavLst>
                                        <p:tav tm="0">
                                          <p:val>
                                            <p:fltVal val="0"/>
                                          </p:val>
                                        </p:tav>
                                        <p:tav tm="100000">
                                          <p:val>
                                            <p:strVal val="#ppt_w"/>
                                          </p:val>
                                        </p:tav>
                                      </p:tavLst>
                                    </p:anim>
                                    <p:anim calcmode="lin" valueType="num">
                                      <p:cBhvr>
                                        <p:cTn id="73" dur="500" fill="hold"/>
                                        <p:tgtEl>
                                          <p:spTgt spid="32"/>
                                        </p:tgtEl>
                                        <p:attrNameLst>
                                          <p:attrName>ppt_h</p:attrName>
                                        </p:attrNameLst>
                                      </p:cBhvr>
                                      <p:tavLst>
                                        <p:tav tm="0">
                                          <p:val>
                                            <p:fltVal val="0"/>
                                          </p:val>
                                        </p:tav>
                                        <p:tav tm="100000">
                                          <p:val>
                                            <p:strVal val="#ppt_h"/>
                                          </p:val>
                                        </p:tav>
                                      </p:tavLst>
                                    </p:anim>
                                    <p:animEffect transition="in" filter="fade">
                                      <p:cBhvr>
                                        <p:cTn id="74" dur="500"/>
                                        <p:tgtEl>
                                          <p:spTgt spid="32"/>
                                        </p:tgtEl>
                                      </p:cBhvr>
                                    </p:animEffect>
                                  </p:childTnLst>
                                </p:cTn>
                              </p:par>
                              <p:par>
                                <p:cTn id="75" presetID="53" presetClass="entr" presetSubtype="16"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Effect transition="in" filter="fade">
                                      <p:cBhvr>
                                        <p:cTn id="79" dur="500"/>
                                        <p:tgtEl>
                                          <p:spTgt spid="33"/>
                                        </p:tgtEl>
                                      </p:cBhvr>
                                    </p:animEffect>
                                  </p:childTnLst>
                                </p:cTn>
                              </p:par>
                            </p:childTnLst>
                          </p:cTn>
                        </p:par>
                      </p:childTnLst>
                    </p:cTn>
                  </p:par>
                  <p:par>
                    <p:cTn id="80" fill="hold">
                      <p:stCondLst>
                        <p:cond delay="indefinite"/>
                      </p:stCondLst>
                      <p:childTnLst>
                        <p:par>
                          <p:cTn id="81" fill="hold">
                            <p:stCondLst>
                              <p:cond delay="0"/>
                            </p:stCondLst>
                            <p:childTnLst>
                              <p:par>
                                <p:cTn id="82" presetID="23" presetClass="entr" presetSubtype="16"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3" presetClass="entr" presetSubtype="16" fill="hold" grpId="0" nodeType="clickEffect">
                                  <p:stCondLst>
                                    <p:cond delay="0"/>
                                  </p:stCondLst>
                                  <p:childTnLst>
                                    <p:set>
                                      <p:cBhvr>
                                        <p:cTn id="93" dur="1" fill="hold">
                                          <p:stCondLst>
                                            <p:cond delay="0"/>
                                          </p:stCondLst>
                                        </p:cTn>
                                        <p:tgtEl>
                                          <p:spTgt spid="37"/>
                                        </p:tgtEl>
                                        <p:attrNameLst>
                                          <p:attrName>style.visibility</p:attrName>
                                        </p:attrNameLst>
                                      </p:cBhvr>
                                      <p:to>
                                        <p:strVal val="visible"/>
                                      </p:to>
                                    </p:set>
                                    <p:anim calcmode="lin" valueType="num">
                                      <p:cBhvr>
                                        <p:cTn id="94" dur="500" fill="hold"/>
                                        <p:tgtEl>
                                          <p:spTgt spid="37"/>
                                        </p:tgtEl>
                                        <p:attrNameLst>
                                          <p:attrName>ppt_w</p:attrName>
                                        </p:attrNameLst>
                                      </p:cBhvr>
                                      <p:tavLst>
                                        <p:tav tm="0">
                                          <p:val>
                                            <p:fltVal val="0"/>
                                          </p:val>
                                        </p:tav>
                                        <p:tav tm="100000">
                                          <p:val>
                                            <p:strVal val="#ppt_w"/>
                                          </p:val>
                                        </p:tav>
                                      </p:tavLst>
                                    </p:anim>
                                    <p:anim calcmode="lin" valueType="num">
                                      <p:cBhvr>
                                        <p:cTn id="95"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4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3" presetClass="entr" presetSubtype="16" fill="hold" grpId="0" nodeType="clickEffect">
                                  <p:stCondLst>
                                    <p:cond delay="0"/>
                                  </p:stCondLst>
                                  <p:childTnLst>
                                    <p:set>
                                      <p:cBhvr>
                                        <p:cTn id="103" dur="1" fill="hold">
                                          <p:stCondLst>
                                            <p:cond delay="0"/>
                                          </p:stCondLst>
                                        </p:cTn>
                                        <p:tgtEl>
                                          <p:spTgt spid="38"/>
                                        </p:tgtEl>
                                        <p:attrNameLst>
                                          <p:attrName>style.visibility</p:attrName>
                                        </p:attrNameLst>
                                      </p:cBhvr>
                                      <p:to>
                                        <p:strVal val="visible"/>
                                      </p:to>
                                    </p:set>
                                    <p:anim calcmode="lin" valueType="num">
                                      <p:cBhvr>
                                        <p:cTn id="104" dur="500" fill="hold"/>
                                        <p:tgtEl>
                                          <p:spTgt spid="38"/>
                                        </p:tgtEl>
                                        <p:attrNameLst>
                                          <p:attrName>ppt_w</p:attrName>
                                        </p:attrNameLst>
                                      </p:cBhvr>
                                      <p:tavLst>
                                        <p:tav tm="0">
                                          <p:val>
                                            <p:fltVal val="0"/>
                                          </p:val>
                                        </p:tav>
                                        <p:tav tm="100000">
                                          <p:val>
                                            <p:strVal val="#ppt_w"/>
                                          </p:val>
                                        </p:tav>
                                      </p:tavLst>
                                    </p:anim>
                                    <p:anim calcmode="lin" valueType="num">
                                      <p:cBhvr>
                                        <p:cTn id="105"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 calcmode="lin" valueType="num">
                                      <p:cBhvr>
                                        <p:cTn id="110" dur="500" fill="hold"/>
                                        <p:tgtEl>
                                          <p:spTgt spid="39"/>
                                        </p:tgtEl>
                                        <p:attrNameLst>
                                          <p:attrName>ppt_w</p:attrName>
                                        </p:attrNameLst>
                                      </p:cBhvr>
                                      <p:tavLst>
                                        <p:tav tm="0">
                                          <p:val>
                                            <p:fltVal val="0"/>
                                          </p:val>
                                        </p:tav>
                                        <p:tav tm="100000">
                                          <p:val>
                                            <p:strVal val="#ppt_w"/>
                                          </p:val>
                                        </p:tav>
                                      </p:tavLst>
                                    </p:anim>
                                    <p:anim calcmode="lin" valueType="num">
                                      <p:cBhvr>
                                        <p:cTn id="111" dur="500" fill="hold"/>
                                        <p:tgtEl>
                                          <p:spTgt spid="39"/>
                                        </p:tgtEl>
                                        <p:attrNameLst>
                                          <p:attrName>ppt_h</p:attrName>
                                        </p:attrNameLst>
                                      </p:cBhvr>
                                      <p:tavLst>
                                        <p:tav tm="0">
                                          <p:val>
                                            <p:fltVal val="0"/>
                                          </p:val>
                                        </p:tav>
                                        <p:tav tm="100000">
                                          <p:val>
                                            <p:strVal val="#ppt_h"/>
                                          </p:val>
                                        </p:tav>
                                      </p:tavLst>
                                    </p:anim>
                                    <p:animEffect transition="in" filter="fade">
                                      <p:cBhvr>
                                        <p:cTn id="112" dur="500"/>
                                        <p:tgtEl>
                                          <p:spTgt spid="39"/>
                                        </p:tgtEl>
                                      </p:cBhvr>
                                    </p:animEffect>
                                  </p:childTnLst>
                                </p:cTn>
                              </p:par>
                              <p:par>
                                <p:cTn id="113" presetID="53" presetClass="entr" presetSubtype="16" fill="hold" nodeType="withEffect">
                                  <p:stCondLst>
                                    <p:cond delay="0"/>
                                  </p:stCondLst>
                                  <p:childTnLst>
                                    <p:set>
                                      <p:cBhvr>
                                        <p:cTn id="114" dur="1" fill="hold">
                                          <p:stCondLst>
                                            <p:cond delay="0"/>
                                          </p:stCondLst>
                                        </p:cTn>
                                        <p:tgtEl>
                                          <p:spTgt spid="40"/>
                                        </p:tgtEl>
                                        <p:attrNameLst>
                                          <p:attrName>style.visibility</p:attrName>
                                        </p:attrNameLst>
                                      </p:cBhvr>
                                      <p:to>
                                        <p:strVal val="visible"/>
                                      </p:to>
                                    </p:set>
                                    <p:anim calcmode="lin" valueType="num">
                                      <p:cBhvr>
                                        <p:cTn id="115" dur="500" fill="hold"/>
                                        <p:tgtEl>
                                          <p:spTgt spid="40"/>
                                        </p:tgtEl>
                                        <p:attrNameLst>
                                          <p:attrName>ppt_w</p:attrName>
                                        </p:attrNameLst>
                                      </p:cBhvr>
                                      <p:tavLst>
                                        <p:tav tm="0">
                                          <p:val>
                                            <p:fltVal val="0"/>
                                          </p:val>
                                        </p:tav>
                                        <p:tav tm="100000">
                                          <p:val>
                                            <p:strVal val="#ppt_w"/>
                                          </p:val>
                                        </p:tav>
                                      </p:tavLst>
                                    </p:anim>
                                    <p:anim calcmode="lin" valueType="num">
                                      <p:cBhvr>
                                        <p:cTn id="116" dur="500" fill="hold"/>
                                        <p:tgtEl>
                                          <p:spTgt spid="40"/>
                                        </p:tgtEl>
                                        <p:attrNameLst>
                                          <p:attrName>ppt_h</p:attrName>
                                        </p:attrNameLst>
                                      </p:cBhvr>
                                      <p:tavLst>
                                        <p:tav tm="0">
                                          <p:val>
                                            <p:fltVal val="0"/>
                                          </p:val>
                                        </p:tav>
                                        <p:tav tm="100000">
                                          <p:val>
                                            <p:strVal val="#ppt_h"/>
                                          </p:val>
                                        </p:tav>
                                      </p:tavLst>
                                    </p:anim>
                                    <p:animEffect transition="in" filter="fade">
                                      <p:cBhvr>
                                        <p:cTn id="117" dur="500"/>
                                        <p:tgtEl>
                                          <p:spTgt spid="40"/>
                                        </p:tgtEl>
                                      </p:cBhvr>
                                    </p:animEffect>
                                  </p:childTnLst>
                                </p:cTn>
                              </p:par>
                              <p:par>
                                <p:cTn id="118" presetID="53" presetClass="entr" presetSubtype="16" fill="hold" nodeType="withEffect">
                                  <p:stCondLst>
                                    <p:cond delay="0"/>
                                  </p:stCondLst>
                                  <p:childTnLst>
                                    <p:set>
                                      <p:cBhvr>
                                        <p:cTn id="119" dur="1" fill="hold">
                                          <p:stCondLst>
                                            <p:cond delay="0"/>
                                          </p:stCondLst>
                                        </p:cTn>
                                        <p:tgtEl>
                                          <p:spTgt spid="41"/>
                                        </p:tgtEl>
                                        <p:attrNameLst>
                                          <p:attrName>style.visibility</p:attrName>
                                        </p:attrNameLst>
                                      </p:cBhvr>
                                      <p:to>
                                        <p:strVal val="visible"/>
                                      </p:to>
                                    </p:set>
                                    <p:anim calcmode="lin" valueType="num">
                                      <p:cBhvr>
                                        <p:cTn id="120" dur="500" fill="hold"/>
                                        <p:tgtEl>
                                          <p:spTgt spid="41"/>
                                        </p:tgtEl>
                                        <p:attrNameLst>
                                          <p:attrName>ppt_w</p:attrName>
                                        </p:attrNameLst>
                                      </p:cBhvr>
                                      <p:tavLst>
                                        <p:tav tm="0">
                                          <p:val>
                                            <p:fltVal val="0"/>
                                          </p:val>
                                        </p:tav>
                                        <p:tav tm="100000">
                                          <p:val>
                                            <p:strVal val="#ppt_w"/>
                                          </p:val>
                                        </p:tav>
                                      </p:tavLst>
                                    </p:anim>
                                    <p:anim calcmode="lin" valueType="num">
                                      <p:cBhvr>
                                        <p:cTn id="121" dur="500" fill="hold"/>
                                        <p:tgtEl>
                                          <p:spTgt spid="41"/>
                                        </p:tgtEl>
                                        <p:attrNameLst>
                                          <p:attrName>ppt_h</p:attrName>
                                        </p:attrNameLst>
                                      </p:cBhvr>
                                      <p:tavLst>
                                        <p:tav tm="0">
                                          <p:val>
                                            <p:fltVal val="0"/>
                                          </p:val>
                                        </p:tav>
                                        <p:tav tm="100000">
                                          <p:val>
                                            <p:strVal val="#ppt_h"/>
                                          </p:val>
                                        </p:tav>
                                      </p:tavLst>
                                    </p:anim>
                                    <p:animEffect transition="in" filter="fade">
                                      <p:cBhvr>
                                        <p:cTn id="122" dur="500"/>
                                        <p:tgtEl>
                                          <p:spTgt spid="41"/>
                                        </p:tgtEl>
                                      </p:cBhvr>
                                    </p:animEffect>
                                  </p:childTnLst>
                                </p:cTn>
                              </p:par>
                              <p:par>
                                <p:cTn id="123" presetID="53" presetClass="entr" presetSubtype="16" fill="hold" nodeType="withEffect">
                                  <p:stCondLst>
                                    <p:cond delay="0"/>
                                  </p:stCondLst>
                                  <p:childTnLst>
                                    <p:set>
                                      <p:cBhvr>
                                        <p:cTn id="124" dur="1" fill="hold">
                                          <p:stCondLst>
                                            <p:cond delay="0"/>
                                          </p:stCondLst>
                                        </p:cTn>
                                        <p:tgtEl>
                                          <p:spTgt spid="42"/>
                                        </p:tgtEl>
                                        <p:attrNameLst>
                                          <p:attrName>style.visibility</p:attrName>
                                        </p:attrNameLst>
                                      </p:cBhvr>
                                      <p:to>
                                        <p:strVal val="visible"/>
                                      </p:to>
                                    </p:set>
                                    <p:anim calcmode="lin" valueType="num">
                                      <p:cBhvr>
                                        <p:cTn id="125" dur="500" fill="hold"/>
                                        <p:tgtEl>
                                          <p:spTgt spid="42"/>
                                        </p:tgtEl>
                                        <p:attrNameLst>
                                          <p:attrName>ppt_w</p:attrName>
                                        </p:attrNameLst>
                                      </p:cBhvr>
                                      <p:tavLst>
                                        <p:tav tm="0">
                                          <p:val>
                                            <p:fltVal val="0"/>
                                          </p:val>
                                        </p:tav>
                                        <p:tav tm="100000">
                                          <p:val>
                                            <p:strVal val="#ppt_w"/>
                                          </p:val>
                                        </p:tav>
                                      </p:tavLst>
                                    </p:anim>
                                    <p:anim calcmode="lin" valueType="num">
                                      <p:cBhvr>
                                        <p:cTn id="126" dur="500" fill="hold"/>
                                        <p:tgtEl>
                                          <p:spTgt spid="42"/>
                                        </p:tgtEl>
                                        <p:attrNameLst>
                                          <p:attrName>ppt_h</p:attrName>
                                        </p:attrNameLst>
                                      </p:cBhvr>
                                      <p:tavLst>
                                        <p:tav tm="0">
                                          <p:val>
                                            <p:fltVal val="0"/>
                                          </p:val>
                                        </p:tav>
                                        <p:tav tm="100000">
                                          <p:val>
                                            <p:strVal val="#ppt_h"/>
                                          </p:val>
                                        </p:tav>
                                      </p:tavLst>
                                    </p:anim>
                                    <p:animEffect transition="in" filter="fade">
                                      <p:cBhvr>
                                        <p:cTn id="127" dur="500"/>
                                        <p:tgtEl>
                                          <p:spTgt spid="42"/>
                                        </p:tgtEl>
                                      </p:cBhvr>
                                    </p:animEffect>
                                  </p:childTnLst>
                                </p:cTn>
                              </p:par>
                            </p:childTnLst>
                          </p:cTn>
                        </p:par>
                        <p:par>
                          <p:cTn id="128" fill="hold">
                            <p:stCondLst>
                              <p:cond delay="500"/>
                            </p:stCondLst>
                            <p:childTnLst>
                              <p:par>
                                <p:cTn id="129" presetID="23" presetClass="entr" presetSubtype="16"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 calcmode="lin" valueType="num">
                                      <p:cBhvr>
                                        <p:cTn id="131" dur="500" fill="hold"/>
                                        <p:tgtEl>
                                          <p:spTgt spid="47"/>
                                        </p:tgtEl>
                                        <p:attrNameLst>
                                          <p:attrName>ppt_w</p:attrName>
                                        </p:attrNameLst>
                                      </p:cBhvr>
                                      <p:tavLst>
                                        <p:tav tm="0">
                                          <p:val>
                                            <p:fltVal val="0"/>
                                          </p:val>
                                        </p:tav>
                                        <p:tav tm="100000">
                                          <p:val>
                                            <p:strVal val="#ppt_w"/>
                                          </p:val>
                                        </p:tav>
                                      </p:tavLst>
                                    </p:anim>
                                    <p:anim calcmode="lin" valueType="num">
                                      <p:cBhvr>
                                        <p:cTn id="132" dur="500" fill="hold"/>
                                        <p:tgtEl>
                                          <p:spTgt spid="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animBg="1"/>
      <p:bldP spid="29" grpId="0" animBg="1"/>
      <p:bldP spid="35" grpId="0" animBg="1"/>
      <p:bldP spid="37" grpId="0" animBg="1"/>
      <p:bldP spid="38" grpId="0" animBg="1"/>
      <p:bldP spid="8" grpId="0" animBg="1"/>
      <p:bldP spid="8" grpId="1" animBg="1"/>
      <p:bldP spid="44" grpId="0" animBg="1"/>
      <p:bldP spid="44" grpId="1" animBg="1"/>
      <p:bldP spid="45" grpId="0" animBg="1"/>
      <p:bldP spid="45" grpId="1" animBg="1"/>
      <p:bldP spid="46" grpId="0" animBg="1"/>
      <p:bldP spid="46" grpId="1"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dirty="0">
                <a:solidFill>
                  <a:srgbClr val="FFFF00"/>
                </a:solidFill>
              </a:rPr>
              <a:t>Terminology</a:t>
            </a:r>
            <a:endParaRPr lang="en-IN" dirty="0">
              <a:solidFill>
                <a:srgbClr val="FFFF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05973773"/>
              </p:ext>
            </p:extLst>
          </p:nvPr>
        </p:nvGraphicFramePr>
        <p:xfrm>
          <a:off x="62815" y="1057300"/>
          <a:ext cx="8901673" cy="3020127"/>
        </p:xfrm>
        <a:graphic>
          <a:graphicData uri="http://schemas.openxmlformats.org/drawingml/2006/table">
            <a:tbl>
              <a:tblPr firstRow="1" bandRow="1">
                <a:tableStyleId>{5940675A-B579-460E-94D1-54222C63F5DA}</a:tableStyleId>
              </a:tblPr>
              <a:tblGrid>
                <a:gridCol w="2059383">
                  <a:extLst>
                    <a:ext uri="{9D8B030D-6E8A-4147-A177-3AD203B41FA5}">
                      <a16:colId xmlns:a16="http://schemas.microsoft.com/office/drawing/2014/main" val="20000"/>
                    </a:ext>
                  </a:extLst>
                </a:gridCol>
                <a:gridCol w="6842290">
                  <a:extLst>
                    <a:ext uri="{9D8B030D-6E8A-4147-A177-3AD203B41FA5}">
                      <a16:colId xmlns:a16="http://schemas.microsoft.com/office/drawing/2014/main" val="20001"/>
                    </a:ext>
                  </a:extLst>
                </a:gridCol>
              </a:tblGrid>
              <a:tr h="14189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FF00"/>
                          </a:solidFill>
                        </a:rPr>
                        <a:t>Phenotype </a:t>
                      </a:r>
                    </a:p>
                    <a:p>
                      <a:pPr marL="0" marR="0" indent="0" algn="l" defTabSz="914400" rtl="0" eaLnBrk="1" fontAlgn="auto" latinLnBrk="0" hangingPunct="1">
                        <a:lnSpc>
                          <a:spcPct val="100000"/>
                        </a:lnSpc>
                        <a:spcBef>
                          <a:spcPts val="0"/>
                        </a:spcBef>
                        <a:spcAft>
                          <a:spcPts val="0"/>
                        </a:spcAft>
                        <a:buClrTx/>
                        <a:buSzTx/>
                        <a:buFontTx/>
                        <a:buNone/>
                        <a:tabLst/>
                        <a:defRPr/>
                      </a:pPr>
                      <a:r>
                        <a:rPr lang="en-US" sz="1300" b="1" i="1" dirty="0"/>
                        <a:t>(</a:t>
                      </a:r>
                      <a:r>
                        <a:rPr lang="en-IN" sz="1300" b="0" i="1" dirty="0"/>
                        <a:t>Greek </a:t>
                      </a:r>
                      <a:r>
                        <a:rPr lang="en-IN" sz="1300" b="0" i="1" dirty="0" err="1"/>
                        <a:t>phainein</a:t>
                      </a:r>
                      <a:r>
                        <a:rPr lang="en-IN" sz="1300" b="0" i="1" dirty="0"/>
                        <a:t>, meaning "to show",  typos, meaning "type"</a:t>
                      </a:r>
                      <a:r>
                        <a:rPr lang="en-US" sz="1300" b="1" i="1" dirty="0"/>
                        <a:t>)</a:t>
                      </a:r>
                      <a:endParaRPr lang="en-IN" sz="1300" b="1" i="1" dirty="0"/>
                    </a:p>
                  </a:txBody>
                  <a:tcPr marL="76200" marR="76200" marT="38100" marB="381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700"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sz="1700" dirty="0"/>
                    </a:p>
                  </a:txBody>
                  <a:tcPr marL="76200" marR="76200" marT="38100" marB="38100"/>
                </a:tc>
                <a:extLst>
                  <a:ext uri="{0D108BD9-81ED-4DB2-BD59-A6C34878D82A}">
                    <a16:rowId xmlns:a16="http://schemas.microsoft.com/office/drawing/2014/main" val="10000"/>
                  </a:ext>
                </a:extLst>
              </a:tr>
              <a:tr h="3596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dirty="0">
                          <a:solidFill>
                            <a:srgbClr val="FFFF00"/>
                          </a:solidFill>
                        </a:rPr>
                        <a:t>Genotype</a:t>
                      </a:r>
                    </a:p>
                  </a:txBody>
                  <a:tcPr marL="76200" marR="76200" marT="38100" marB="38100"/>
                </a:tc>
                <a:tc>
                  <a:txBody>
                    <a:bodyPr/>
                    <a:lstStyle/>
                    <a:p>
                      <a:pPr algn="l"/>
                      <a:endParaRPr lang="en-IN" sz="1700" dirty="0"/>
                    </a:p>
                  </a:txBody>
                  <a:tcPr marL="76200" marR="76200" marT="38100" marB="38100"/>
                </a:tc>
                <a:extLst>
                  <a:ext uri="{0D108BD9-81ED-4DB2-BD59-A6C34878D82A}">
                    <a16:rowId xmlns:a16="http://schemas.microsoft.com/office/drawing/2014/main" val="10001"/>
                  </a:ext>
                </a:extLst>
              </a:tr>
              <a:tr h="620777">
                <a:tc>
                  <a:txBody>
                    <a:bodyPr/>
                    <a:lstStyle/>
                    <a:p>
                      <a:pPr algn="l"/>
                      <a:r>
                        <a:rPr lang="en-US" sz="1400" b="1" dirty="0">
                          <a:solidFill>
                            <a:srgbClr val="FFFF00"/>
                          </a:solidFill>
                        </a:rPr>
                        <a:t>Monohybrid</a:t>
                      </a:r>
                      <a:r>
                        <a:rPr lang="en-US" sz="1400" b="1" baseline="0" dirty="0">
                          <a:solidFill>
                            <a:srgbClr val="FFFF00"/>
                          </a:solidFill>
                        </a:rPr>
                        <a:t> cross</a:t>
                      </a:r>
                      <a:endParaRPr lang="en-IN" sz="1400" b="1" dirty="0">
                        <a:solidFill>
                          <a:srgbClr val="FFFF00"/>
                        </a:solidFill>
                      </a:endParaRPr>
                    </a:p>
                  </a:txBody>
                  <a:tcPr marL="76200" marR="76200" marT="38100" marB="38100"/>
                </a:tc>
                <a:tc>
                  <a:txBody>
                    <a:bodyPr/>
                    <a:lstStyle/>
                    <a:p>
                      <a:pPr algn="l"/>
                      <a:endParaRPr lang="en-US" sz="1700" baseline="0" dirty="0"/>
                    </a:p>
                  </a:txBody>
                  <a:tcPr marL="76200" marR="76200" marT="38100" marB="38100"/>
                </a:tc>
                <a:extLst>
                  <a:ext uri="{0D108BD9-81ED-4DB2-BD59-A6C34878D82A}">
                    <a16:rowId xmlns:a16="http://schemas.microsoft.com/office/drawing/2014/main" val="10002"/>
                  </a:ext>
                </a:extLst>
              </a:tr>
              <a:tr h="620777">
                <a:tc>
                  <a:txBody>
                    <a:bodyPr/>
                    <a:lstStyle/>
                    <a:p>
                      <a:pPr algn="l"/>
                      <a:r>
                        <a:rPr lang="en-US" sz="1400" b="1" dirty="0" err="1">
                          <a:solidFill>
                            <a:srgbClr val="FFFF00"/>
                          </a:solidFill>
                        </a:rPr>
                        <a:t>Dihybrid</a:t>
                      </a:r>
                      <a:r>
                        <a:rPr lang="en-US" sz="1400" b="1" dirty="0">
                          <a:solidFill>
                            <a:srgbClr val="FFFF00"/>
                          </a:solidFill>
                        </a:rPr>
                        <a:t> cross</a:t>
                      </a:r>
                      <a:endParaRPr lang="en-IN" sz="1400" b="1" dirty="0">
                        <a:solidFill>
                          <a:srgbClr val="FFFF00"/>
                        </a:solidFill>
                      </a:endParaRPr>
                    </a:p>
                  </a:txBody>
                  <a:tcPr marL="76200" marR="76200" marT="38100" marB="38100"/>
                </a:tc>
                <a:tc>
                  <a:txBody>
                    <a:bodyPr/>
                    <a:lstStyle/>
                    <a:p>
                      <a:pPr algn="l"/>
                      <a:endParaRPr lang="en-IN" sz="1700" dirty="0"/>
                    </a:p>
                  </a:txBody>
                  <a:tcPr marL="76200" marR="76200" marT="38100" marB="38100"/>
                </a:tc>
                <a:extLst>
                  <a:ext uri="{0D108BD9-81ED-4DB2-BD59-A6C34878D82A}">
                    <a16:rowId xmlns:a16="http://schemas.microsoft.com/office/drawing/2014/main" val="10003"/>
                  </a:ext>
                </a:extLst>
              </a:tr>
            </a:tbl>
          </a:graphicData>
        </a:graphic>
      </p:graphicFrame>
      <p:sp>
        <p:nvSpPr>
          <p:cNvPr id="3" name="Rectangle 2">
            <a:extLst>
              <a:ext uri="{FF2B5EF4-FFF2-40B4-BE49-F238E27FC236}">
                <a16:creationId xmlns:a16="http://schemas.microsoft.com/office/drawing/2014/main" id="{D6BBADC1-369F-BD40-9B33-886F53D18EC1}"/>
              </a:ext>
            </a:extLst>
          </p:cNvPr>
          <p:cNvSpPr/>
          <p:nvPr/>
        </p:nvSpPr>
        <p:spPr>
          <a:xfrm>
            <a:off x="2123728" y="1391465"/>
            <a:ext cx="6400800" cy="615553"/>
          </a:xfrm>
          <a:prstGeom prst="rect">
            <a:avLst/>
          </a:prstGeom>
        </p:spPr>
        <p:txBody>
          <a:bodyPr wrap="square">
            <a:spAutoFit/>
          </a:bodyPr>
          <a:lstStyle/>
          <a:p>
            <a:pPr lvl="0">
              <a:defRPr/>
            </a:pPr>
            <a:r>
              <a:rPr lang="en-IN" sz="1700" b="1" dirty="0">
                <a:solidFill>
                  <a:srgbClr val="FFFF00"/>
                </a:solidFill>
              </a:rPr>
              <a:t>Observable characteristics </a:t>
            </a:r>
            <a:r>
              <a:rPr lang="en-IN" sz="1700" dirty="0">
                <a:solidFill>
                  <a:prstClr val="white"/>
                </a:solidFill>
              </a:rPr>
              <a:t>or traits. Example tallness and dwarfness of height of a plant</a:t>
            </a:r>
          </a:p>
        </p:txBody>
      </p:sp>
      <p:sp>
        <p:nvSpPr>
          <p:cNvPr id="5" name="Rectangle 4">
            <a:extLst>
              <a:ext uri="{FF2B5EF4-FFF2-40B4-BE49-F238E27FC236}">
                <a16:creationId xmlns:a16="http://schemas.microsoft.com/office/drawing/2014/main" id="{6233DB46-6D36-0549-AB2B-72C375D0DDE2}"/>
              </a:ext>
            </a:extLst>
          </p:cNvPr>
          <p:cNvSpPr/>
          <p:nvPr/>
        </p:nvSpPr>
        <p:spPr>
          <a:xfrm>
            <a:off x="2123728" y="2488168"/>
            <a:ext cx="6606480" cy="369332"/>
          </a:xfrm>
          <a:prstGeom prst="rect">
            <a:avLst/>
          </a:prstGeom>
        </p:spPr>
        <p:txBody>
          <a:bodyPr wrap="square">
            <a:spAutoFit/>
          </a:bodyPr>
          <a:lstStyle/>
          <a:p>
            <a:r>
              <a:rPr lang="en-US" b="1" dirty="0">
                <a:solidFill>
                  <a:srgbClr val="FFFF00"/>
                </a:solidFill>
              </a:rPr>
              <a:t>Set of genes in DNA</a:t>
            </a:r>
            <a:r>
              <a:rPr lang="en-US" dirty="0"/>
              <a:t> which is responsible for a particular trait</a:t>
            </a:r>
          </a:p>
        </p:txBody>
      </p:sp>
      <p:sp>
        <p:nvSpPr>
          <p:cNvPr id="6" name="Rectangle 5">
            <a:extLst>
              <a:ext uri="{FF2B5EF4-FFF2-40B4-BE49-F238E27FC236}">
                <a16:creationId xmlns:a16="http://schemas.microsoft.com/office/drawing/2014/main" id="{12AEEEBF-244A-574D-9119-367AF8B552D7}"/>
              </a:ext>
            </a:extLst>
          </p:cNvPr>
          <p:cNvSpPr/>
          <p:nvPr/>
        </p:nvSpPr>
        <p:spPr>
          <a:xfrm>
            <a:off x="2123728" y="2929508"/>
            <a:ext cx="6563072" cy="353943"/>
          </a:xfrm>
          <a:prstGeom prst="rect">
            <a:avLst/>
          </a:prstGeom>
        </p:spPr>
        <p:txBody>
          <a:bodyPr wrap="square">
            <a:spAutoFit/>
          </a:bodyPr>
          <a:lstStyle/>
          <a:p>
            <a:pPr lvl="0" defTabSz="761940"/>
            <a:r>
              <a:rPr lang="en-US" sz="1700" b="1" dirty="0">
                <a:solidFill>
                  <a:srgbClr val="FFFF00"/>
                </a:solidFill>
              </a:rPr>
              <a:t>Cross</a:t>
            </a:r>
            <a:r>
              <a:rPr lang="en-US" sz="1700" dirty="0">
                <a:solidFill>
                  <a:prstClr val="white"/>
                </a:solidFill>
              </a:rPr>
              <a:t> between two true breeding parents </a:t>
            </a:r>
            <a:r>
              <a:rPr lang="en-US" sz="1700" b="1" dirty="0">
                <a:solidFill>
                  <a:srgbClr val="FFFF00"/>
                </a:solidFill>
              </a:rPr>
              <a:t>for a trait</a:t>
            </a:r>
          </a:p>
        </p:txBody>
      </p:sp>
      <p:sp>
        <p:nvSpPr>
          <p:cNvPr id="7" name="Rectangle 6">
            <a:extLst>
              <a:ext uri="{FF2B5EF4-FFF2-40B4-BE49-F238E27FC236}">
                <a16:creationId xmlns:a16="http://schemas.microsoft.com/office/drawing/2014/main" id="{CA6C2268-C1E9-2A4D-9C68-3CA5BC851B8B}"/>
              </a:ext>
            </a:extLst>
          </p:cNvPr>
          <p:cNvSpPr/>
          <p:nvPr/>
        </p:nvSpPr>
        <p:spPr>
          <a:xfrm>
            <a:off x="2123728" y="3577580"/>
            <a:ext cx="6840760" cy="353943"/>
          </a:xfrm>
          <a:prstGeom prst="rect">
            <a:avLst/>
          </a:prstGeom>
        </p:spPr>
        <p:txBody>
          <a:bodyPr wrap="square">
            <a:spAutoFit/>
          </a:bodyPr>
          <a:lstStyle/>
          <a:p>
            <a:pPr lvl="0" defTabSz="761940"/>
            <a:r>
              <a:rPr lang="en-US" sz="1700" b="1" dirty="0">
                <a:solidFill>
                  <a:srgbClr val="FFFF00"/>
                </a:solidFill>
              </a:rPr>
              <a:t>Cross</a:t>
            </a:r>
            <a:r>
              <a:rPr lang="en-US" sz="1700" dirty="0">
                <a:solidFill>
                  <a:prstClr val="white"/>
                </a:solidFill>
              </a:rPr>
              <a:t> between two true breeding parents for </a:t>
            </a:r>
            <a:r>
              <a:rPr lang="en-US" sz="1700" b="1" dirty="0">
                <a:solidFill>
                  <a:srgbClr val="FFFF00"/>
                </a:solidFill>
              </a:rPr>
              <a:t>two traits</a:t>
            </a:r>
            <a:endParaRPr lang="en-IN" sz="1700" b="1" dirty="0">
              <a:solidFill>
                <a:srgbClr val="FFFF00"/>
              </a:solidFill>
            </a:endParaRPr>
          </a:p>
        </p:txBody>
      </p:sp>
    </p:spTree>
    <p:extLst>
      <p:ext uri="{BB962C8B-B14F-4D97-AF65-F5344CB8AC3E}">
        <p14:creationId xmlns:p14="http://schemas.microsoft.com/office/powerpoint/2010/main" val="161755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20"/>
            <a:ext cx="6858000" cy="952500"/>
          </a:xfrm>
        </p:spPr>
        <p:txBody>
          <a:bodyPr>
            <a:normAutofit/>
          </a:bodyPr>
          <a:lstStyle/>
          <a:p>
            <a:r>
              <a:rPr lang="en-US" sz="2000" b="1" dirty="0"/>
              <a:t>Terms to be remembered</a:t>
            </a:r>
            <a:endParaRPr lang="en-IN" sz="2000"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76700486"/>
              </p:ext>
            </p:extLst>
          </p:nvPr>
        </p:nvGraphicFramePr>
        <p:xfrm>
          <a:off x="107505" y="625252"/>
          <a:ext cx="8784976" cy="4908498"/>
        </p:xfrm>
        <a:graphic>
          <a:graphicData uri="http://schemas.openxmlformats.org/drawingml/2006/table">
            <a:tbl>
              <a:tblPr firstRow="1" bandRow="1">
                <a:tableStyleId>{5940675A-B579-460E-94D1-54222C63F5DA}</a:tableStyleId>
              </a:tblPr>
              <a:tblGrid>
                <a:gridCol w="2592287">
                  <a:extLst>
                    <a:ext uri="{9D8B030D-6E8A-4147-A177-3AD203B41FA5}">
                      <a16:colId xmlns:a16="http://schemas.microsoft.com/office/drawing/2014/main" val="20000"/>
                    </a:ext>
                  </a:extLst>
                </a:gridCol>
                <a:gridCol w="3273965">
                  <a:extLst>
                    <a:ext uri="{9D8B030D-6E8A-4147-A177-3AD203B41FA5}">
                      <a16:colId xmlns:a16="http://schemas.microsoft.com/office/drawing/2014/main" val="20001"/>
                    </a:ext>
                  </a:extLst>
                </a:gridCol>
                <a:gridCol w="2918724">
                  <a:extLst>
                    <a:ext uri="{9D8B030D-6E8A-4147-A177-3AD203B41FA5}">
                      <a16:colId xmlns:a16="http://schemas.microsoft.com/office/drawing/2014/main" val="20002"/>
                    </a:ext>
                  </a:extLst>
                </a:gridCol>
              </a:tblGrid>
              <a:tr h="397348">
                <a:tc>
                  <a:txBody>
                    <a:bodyPr/>
                    <a:lstStyle/>
                    <a:p>
                      <a:pPr algn="ctr"/>
                      <a:r>
                        <a:rPr lang="en-US" sz="2000" b="1" dirty="0"/>
                        <a:t>Terms</a:t>
                      </a:r>
                      <a:endParaRPr lang="en-IN" sz="2000" b="1" dirty="0"/>
                    </a:p>
                  </a:txBody>
                  <a:tcPr marL="76200" marR="76200" marT="38100" marB="38100"/>
                </a:tc>
                <a:tc>
                  <a:txBody>
                    <a:bodyPr/>
                    <a:lstStyle/>
                    <a:p>
                      <a:pPr algn="ctr"/>
                      <a:r>
                        <a:rPr lang="en-US" sz="2000" b="1" dirty="0"/>
                        <a:t>Meaning</a:t>
                      </a:r>
                      <a:endParaRPr lang="en-IN" sz="2000" b="1" dirty="0"/>
                    </a:p>
                  </a:txBody>
                  <a:tcPr marL="76200" marR="76200" marT="38100" marB="38100"/>
                </a:tc>
                <a:tc>
                  <a:txBody>
                    <a:bodyPr/>
                    <a:lstStyle/>
                    <a:p>
                      <a:pPr algn="ctr"/>
                      <a:r>
                        <a:rPr lang="en-US" sz="2000" b="1" dirty="0"/>
                        <a:t>Example</a:t>
                      </a:r>
                      <a:endParaRPr lang="en-IN" sz="2000" b="1" dirty="0"/>
                    </a:p>
                  </a:txBody>
                  <a:tcPr marL="76200" marR="76200" marT="38100" marB="38100"/>
                </a:tc>
                <a:extLst>
                  <a:ext uri="{0D108BD9-81ED-4DB2-BD59-A6C34878D82A}">
                    <a16:rowId xmlns:a16="http://schemas.microsoft.com/office/drawing/2014/main" val="10000"/>
                  </a:ext>
                </a:extLst>
              </a:tr>
              <a:tr h="556287">
                <a:tc>
                  <a:txBody>
                    <a:bodyPr/>
                    <a:lstStyle/>
                    <a:p>
                      <a:r>
                        <a:rPr lang="en-US" sz="1800" b="1" dirty="0">
                          <a:solidFill>
                            <a:srgbClr val="FFFF00"/>
                          </a:solidFill>
                        </a:rPr>
                        <a:t>Locus</a:t>
                      </a:r>
                      <a:endParaRPr lang="en-IN" sz="1800" b="1" dirty="0">
                        <a:solidFill>
                          <a:srgbClr val="FFFF00"/>
                        </a:solidFill>
                      </a:endParaRPr>
                    </a:p>
                  </a:txBody>
                  <a:tcPr marL="76200" marR="76200" marT="38100" marB="38100"/>
                </a:tc>
                <a:tc>
                  <a:txBody>
                    <a:bodyPr/>
                    <a:lstStyle/>
                    <a:p>
                      <a:endParaRPr lang="en-IN" sz="1500" b="1" dirty="0"/>
                    </a:p>
                  </a:txBody>
                  <a:tcPr marL="76200" marR="76200" marT="38100" marB="38100"/>
                </a:tc>
                <a:tc>
                  <a:txBody>
                    <a:bodyPr/>
                    <a:lstStyle/>
                    <a:p>
                      <a:endParaRPr lang="en-IN" sz="1700" b="1" dirty="0"/>
                    </a:p>
                  </a:txBody>
                  <a:tcPr marL="76200" marR="76200" marT="38100" marB="38100"/>
                </a:tc>
                <a:extLst>
                  <a:ext uri="{0D108BD9-81ED-4DB2-BD59-A6C34878D82A}">
                    <a16:rowId xmlns:a16="http://schemas.microsoft.com/office/drawing/2014/main" val="10001"/>
                  </a:ext>
                </a:extLst>
              </a:tr>
              <a:tr h="1252897">
                <a:tc>
                  <a:txBody>
                    <a:bodyPr/>
                    <a:lstStyle/>
                    <a:p>
                      <a:r>
                        <a:rPr lang="en-US" sz="1800" b="1">
                          <a:solidFill>
                            <a:srgbClr val="FFFF00"/>
                          </a:solidFill>
                        </a:rPr>
                        <a:t>Alleles/</a:t>
                      </a:r>
                      <a:r>
                        <a:rPr lang="en-US" sz="1800" b="1" dirty="0" err="1">
                          <a:solidFill>
                            <a:srgbClr val="FFFF00"/>
                          </a:solidFill>
                        </a:rPr>
                        <a:t>Allelomorphs</a:t>
                      </a:r>
                      <a:endParaRPr lang="en-IN" sz="1800" b="1" dirty="0">
                        <a:solidFill>
                          <a:srgbClr val="FFFF00"/>
                        </a:solidFill>
                      </a:endParaRPr>
                    </a:p>
                  </a:txBody>
                  <a:tcPr marL="76200" marR="76200" marT="38100" marB="38100"/>
                </a:tc>
                <a:tc>
                  <a:txBody>
                    <a:bodyPr/>
                    <a:lstStyle/>
                    <a:p>
                      <a:endParaRPr lang="en-IN" sz="1500" b="1" dirty="0"/>
                    </a:p>
                  </a:txBody>
                  <a:tcPr marL="76200" marR="76200" marT="38100" marB="38100"/>
                </a:tc>
                <a:tc>
                  <a:txBody>
                    <a:bodyPr/>
                    <a:lstStyle/>
                    <a:p>
                      <a:endParaRPr lang="en-IN" sz="1700" b="1" dirty="0"/>
                    </a:p>
                  </a:txBody>
                  <a:tcPr marL="76200" marR="76200" marT="38100" marB="38100"/>
                </a:tc>
                <a:extLst>
                  <a:ext uri="{0D108BD9-81ED-4DB2-BD59-A6C34878D82A}">
                    <a16:rowId xmlns:a16="http://schemas.microsoft.com/office/drawing/2014/main" val="10002"/>
                  </a:ext>
                </a:extLst>
              </a:tr>
              <a:tr h="556287">
                <a:tc>
                  <a:txBody>
                    <a:bodyPr/>
                    <a:lstStyle/>
                    <a:p>
                      <a:r>
                        <a:rPr lang="en-US" sz="1800" b="1" dirty="0">
                          <a:solidFill>
                            <a:srgbClr val="FFFF00"/>
                          </a:solidFill>
                        </a:rPr>
                        <a:t>Homozygous alleles</a:t>
                      </a:r>
                      <a:endParaRPr lang="en-IN" sz="1800" b="1" dirty="0">
                        <a:solidFill>
                          <a:srgbClr val="FFFF00"/>
                        </a:solidFill>
                      </a:endParaRPr>
                    </a:p>
                  </a:txBody>
                  <a:tcPr marL="76200" marR="76200" marT="38100" marB="38100"/>
                </a:tc>
                <a:tc>
                  <a:txBody>
                    <a:bodyPr/>
                    <a:lstStyle/>
                    <a:p>
                      <a:endParaRPr lang="en-IN" sz="1500" b="1" dirty="0"/>
                    </a:p>
                  </a:txBody>
                  <a:tcPr marL="76200" marR="76200" marT="38100" marB="38100"/>
                </a:tc>
                <a:tc>
                  <a:txBody>
                    <a:bodyPr/>
                    <a:lstStyle/>
                    <a:p>
                      <a:endParaRPr lang="en-IN" sz="1700" b="1" dirty="0"/>
                    </a:p>
                  </a:txBody>
                  <a:tcPr marL="76200" marR="76200" marT="38100" marB="38100"/>
                </a:tc>
                <a:extLst>
                  <a:ext uri="{0D108BD9-81ED-4DB2-BD59-A6C34878D82A}">
                    <a16:rowId xmlns:a16="http://schemas.microsoft.com/office/drawing/2014/main" val="10003"/>
                  </a:ext>
                </a:extLst>
              </a:tr>
              <a:tr h="556287">
                <a:tc>
                  <a:txBody>
                    <a:bodyPr/>
                    <a:lstStyle/>
                    <a:p>
                      <a:r>
                        <a:rPr lang="en-US" sz="1800" b="1" dirty="0">
                          <a:solidFill>
                            <a:srgbClr val="FFFF00"/>
                          </a:solidFill>
                        </a:rPr>
                        <a:t>Heterozygous alleles</a:t>
                      </a:r>
                      <a:endParaRPr lang="en-IN" sz="1800" b="1" dirty="0">
                        <a:solidFill>
                          <a:srgbClr val="FFFF00"/>
                        </a:solidFill>
                      </a:endParaRPr>
                    </a:p>
                  </a:txBody>
                  <a:tcPr marL="76200" marR="76200" marT="38100" marB="38100"/>
                </a:tc>
                <a:tc>
                  <a:txBody>
                    <a:bodyPr/>
                    <a:lstStyle/>
                    <a:p>
                      <a:endParaRPr lang="en-IN" sz="1500" b="1" dirty="0"/>
                    </a:p>
                  </a:txBody>
                  <a:tcPr marL="76200" marR="76200" marT="38100" marB="38100"/>
                </a:tc>
                <a:tc>
                  <a:txBody>
                    <a:bodyPr/>
                    <a:lstStyle/>
                    <a:p>
                      <a:endParaRPr lang="en-IN" sz="1700" b="1" dirty="0"/>
                    </a:p>
                  </a:txBody>
                  <a:tcPr marL="76200" marR="76200" marT="38100" marB="38100"/>
                </a:tc>
                <a:extLst>
                  <a:ext uri="{0D108BD9-81ED-4DB2-BD59-A6C34878D82A}">
                    <a16:rowId xmlns:a16="http://schemas.microsoft.com/office/drawing/2014/main" val="10004"/>
                  </a:ext>
                </a:extLst>
              </a:tr>
              <a:tr h="794696">
                <a:tc>
                  <a:txBody>
                    <a:bodyPr/>
                    <a:lstStyle/>
                    <a:p>
                      <a:r>
                        <a:rPr lang="en-US" sz="1800" b="1" dirty="0">
                          <a:solidFill>
                            <a:srgbClr val="FFFF00"/>
                          </a:solidFill>
                        </a:rPr>
                        <a:t>Homozygous dominant alleles</a:t>
                      </a:r>
                      <a:endParaRPr lang="en-IN" sz="1800" b="1" dirty="0">
                        <a:solidFill>
                          <a:srgbClr val="FFFF00"/>
                        </a:solidFill>
                      </a:endParaRPr>
                    </a:p>
                  </a:txBody>
                  <a:tcPr marL="76200" marR="76200" marT="38100" marB="38100"/>
                </a:tc>
                <a:tc>
                  <a:txBody>
                    <a:bodyPr/>
                    <a:lstStyle/>
                    <a:p>
                      <a:endParaRPr lang="en-IN" sz="1500" b="1" dirty="0"/>
                    </a:p>
                  </a:txBody>
                  <a:tcPr marL="76200" marR="76200" marT="38100" marB="38100"/>
                </a:tc>
                <a:tc>
                  <a:txBody>
                    <a:bodyPr/>
                    <a:lstStyle/>
                    <a:p>
                      <a:endParaRPr lang="en-IN" sz="1700" b="1" dirty="0"/>
                    </a:p>
                  </a:txBody>
                  <a:tcPr marL="76200" marR="76200" marT="38100" marB="38100"/>
                </a:tc>
                <a:extLst>
                  <a:ext uri="{0D108BD9-81ED-4DB2-BD59-A6C34878D82A}">
                    <a16:rowId xmlns:a16="http://schemas.microsoft.com/office/drawing/2014/main" val="10005"/>
                  </a:ext>
                </a:extLst>
              </a:tr>
              <a:tr h="794696">
                <a:tc>
                  <a:txBody>
                    <a:bodyPr/>
                    <a:lstStyle/>
                    <a:p>
                      <a:r>
                        <a:rPr lang="en-US" sz="1800" b="1" dirty="0">
                          <a:solidFill>
                            <a:srgbClr val="FFFF00"/>
                          </a:solidFill>
                        </a:rPr>
                        <a:t>Homozygous recessive alleles</a:t>
                      </a:r>
                      <a:endParaRPr lang="en-IN" sz="1800" b="1" dirty="0">
                        <a:solidFill>
                          <a:srgbClr val="FFFF00"/>
                        </a:solidFill>
                      </a:endParaRPr>
                    </a:p>
                  </a:txBody>
                  <a:tcPr marL="76200" marR="76200" marT="38100" marB="38100"/>
                </a:tc>
                <a:tc>
                  <a:txBody>
                    <a:bodyPr/>
                    <a:lstStyle/>
                    <a:p>
                      <a:endParaRPr lang="en-IN" sz="1500" b="1" dirty="0"/>
                    </a:p>
                  </a:txBody>
                  <a:tcPr marL="76200" marR="76200" marT="38100" marB="38100"/>
                </a:tc>
                <a:tc>
                  <a:txBody>
                    <a:bodyPr/>
                    <a:lstStyle/>
                    <a:p>
                      <a:endParaRPr lang="en-IN" sz="1700" b="1" dirty="0"/>
                    </a:p>
                  </a:txBody>
                  <a:tcPr marL="76200" marR="76200" marT="38100" marB="38100"/>
                </a:tc>
                <a:extLst>
                  <a:ext uri="{0D108BD9-81ED-4DB2-BD59-A6C34878D82A}">
                    <a16:rowId xmlns:a16="http://schemas.microsoft.com/office/drawing/2014/main" val="10006"/>
                  </a:ext>
                </a:extLst>
              </a:tr>
            </a:tbl>
          </a:graphicData>
        </a:graphic>
      </p:graphicFrame>
      <p:sp>
        <p:nvSpPr>
          <p:cNvPr id="3" name="Rectangle 2">
            <a:extLst>
              <a:ext uri="{FF2B5EF4-FFF2-40B4-BE49-F238E27FC236}">
                <a16:creationId xmlns:a16="http://schemas.microsoft.com/office/drawing/2014/main" id="{4EEE311F-F6D7-D744-B232-8A8F5EC21D39}"/>
              </a:ext>
            </a:extLst>
          </p:cNvPr>
          <p:cNvSpPr/>
          <p:nvPr/>
        </p:nvSpPr>
        <p:spPr>
          <a:xfrm>
            <a:off x="2698699" y="1007358"/>
            <a:ext cx="3241454" cy="553998"/>
          </a:xfrm>
          <a:prstGeom prst="rect">
            <a:avLst/>
          </a:prstGeom>
        </p:spPr>
        <p:txBody>
          <a:bodyPr wrap="square">
            <a:spAutoFit/>
          </a:bodyPr>
          <a:lstStyle/>
          <a:p>
            <a:pPr lvl="0" defTabSz="761940"/>
            <a:r>
              <a:rPr lang="en-US" sz="1500" b="1" dirty="0">
                <a:solidFill>
                  <a:prstClr val="white"/>
                </a:solidFill>
              </a:rPr>
              <a:t>Address/</a:t>
            </a:r>
            <a:r>
              <a:rPr lang="en-US" sz="1500" b="1" dirty="0">
                <a:solidFill>
                  <a:srgbClr val="FFFF00"/>
                </a:solidFill>
              </a:rPr>
              <a:t>location of a gene </a:t>
            </a:r>
            <a:r>
              <a:rPr lang="en-US" sz="1500" b="1" dirty="0">
                <a:solidFill>
                  <a:prstClr val="white"/>
                </a:solidFill>
              </a:rPr>
              <a:t>in a chromosome</a:t>
            </a:r>
            <a:endParaRPr lang="en-IN" sz="1500" b="1" dirty="0">
              <a:solidFill>
                <a:prstClr val="white"/>
              </a:solidFill>
            </a:endParaRPr>
          </a:p>
        </p:txBody>
      </p:sp>
      <p:sp>
        <p:nvSpPr>
          <p:cNvPr id="4" name="Rectangle 3">
            <a:extLst>
              <a:ext uri="{FF2B5EF4-FFF2-40B4-BE49-F238E27FC236}">
                <a16:creationId xmlns:a16="http://schemas.microsoft.com/office/drawing/2014/main" id="{0593AEB7-1C29-0E4B-B967-7E3A6102AA65}"/>
              </a:ext>
            </a:extLst>
          </p:cNvPr>
          <p:cNvSpPr/>
          <p:nvPr/>
        </p:nvSpPr>
        <p:spPr>
          <a:xfrm>
            <a:off x="2698699" y="1614548"/>
            <a:ext cx="3241454" cy="1246495"/>
          </a:xfrm>
          <a:prstGeom prst="rect">
            <a:avLst/>
          </a:prstGeom>
        </p:spPr>
        <p:txBody>
          <a:bodyPr wrap="square">
            <a:spAutoFit/>
          </a:bodyPr>
          <a:lstStyle/>
          <a:p>
            <a:pPr lvl="0" defTabSz="761940"/>
            <a:r>
              <a:rPr lang="en-US" sz="1500" b="1" dirty="0">
                <a:solidFill>
                  <a:prstClr val="white"/>
                </a:solidFill>
              </a:rPr>
              <a:t>Alternative/</a:t>
            </a:r>
            <a:r>
              <a:rPr lang="en-US" sz="1500" b="1" dirty="0">
                <a:solidFill>
                  <a:srgbClr val="FFFF00"/>
                </a:solidFill>
              </a:rPr>
              <a:t>slightly different  forms of a gene</a:t>
            </a:r>
          </a:p>
          <a:p>
            <a:pPr lvl="0" algn="ctr" defTabSz="761940"/>
            <a:r>
              <a:rPr lang="en-US" sz="1500" b="1" dirty="0">
                <a:solidFill>
                  <a:prstClr val="white"/>
                </a:solidFill>
              </a:rPr>
              <a:t>OR</a:t>
            </a:r>
          </a:p>
          <a:p>
            <a:pPr lvl="0" defTabSz="761940"/>
            <a:r>
              <a:rPr lang="en-IN" sz="1500" b="1" dirty="0">
                <a:solidFill>
                  <a:prstClr val="white"/>
                </a:solidFill>
              </a:rPr>
              <a:t>Genes which code for a pair of contrasting traits</a:t>
            </a:r>
          </a:p>
        </p:txBody>
      </p:sp>
      <p:sp>
        <p:nvSpPr>
          <p:cNvPr id="6" name="Rectangle 5">
            <a:extLst>
              <a:ext uri="{FF2B5EF4-FFF2-40B4-BE49-F238E27FC236}">
                <a16:creationId xmlns:a16="http://schemas.microsoft.com/office/drawing/2014/main" id="{CB085770-ED2F-D14D-B122-1394273AC4A1}"/>
              </a:ext>
            </a:extLst>
          </p:cNvPr>
          <p:cNvSpPr/>
          <p:nvPr/>
        </p:nvSpPr>
        <p:spPr>
          <a:xfrm>
            <a:off x="2718704" y="2857500"/>
            <a:ext cx="3221449" cy="553998"/>
          </a:xfrm>
          <a:prstGeom prst="rect">
            <a:avLst/>
          </a:prstGeom>
        </p:spPr>
        <p:txBody>
          <a:bodyPr wrap="square">
            <a:spAutoFit/>
          </a:bodyPr>
          <a:lstStyle/>
          <a:p>
            <a:pPr lvl="0" defTabSz="761940"/>
            <a:r>
              <a:rPr lang="en-US" sz="1500" b="1" dirty="0">
                <a:solidFill>
                  <a:prstClr val="white"/>
                </a:solidFill>
              </a:rPr>
              <a:t>Both </a:t>
            </a:r>
            <a:r>
              <a:rPr lang="en-US" sz="1500" b="1" dirty="0">
                <a:solidFill>
                  <a:srgbClr val="FFFF00"/>
                </a:solidFill>
              </a:rPr>
              <a:t>alleles of a gene at a locus are similar</a:t>
            </a:r>
            <a:endParaRPr lang="en-IN" sz="1500" b="1" dirty="0">
              <a:solidFill>
                <a:srgbClr val="FFFF00"/>
              </a:solidFill>
            </a:endParaRPr>
          </a:p>
        </p:txBody>
      </p:sp>
      <p:sp>
        <p:nvSpPr>
          <p:cNvPr id="7" name="Rectangle 6">
            <a:extLst>
              <a:ext uri="{FF2B5EF4-FFF2-40B4-BE49-F238E27FC236}">
                <a16:creationId xmlns:a16="http://schemas.microsoft.com/office/drawing/2014/main" id="{D7553461-C31B-5A42-9983-C58D4FF4B01D}"/>
              </a:ext>
            </a:extLst>
          </p:cNvPr>
          <p:cNvSpPr/>
          <p:nvPr/>
        </p:nvSpPr>
        <p:spPr>
          <a:xfrm>
            <a:off x="2718705" y="3361556"/>
            <a:ext cx="3241454" cy="553998"/>
          </a:xfrm>
          <a:prstGeom prst="rect">
            <a:avLst/>
          </a:prstGeom>
        </p:spPr>
        <p:txBody>
          <a:bodyPr wrap="square">
            <a:spAutoFit/>
          </a:bodyPr>
          <a:lstStyle/>
          <a:p>
            <a:pPr lvl="0" defTabSz="761940"/>
            <a:r>
              <a:rPr lang="en-US" sz="1500" b="1" dirty="0">
                <a:solidFill>
                  <a:prstClr val="white"/>
                </a:solidFill>
              </a:rPr>
              <a:t>Both all</a:t>
            </a:r>
            <a:r>
              <a:rPr lang="en-US" sz="1500" b="1" dirty="0">
                <a:solidFill>
                  <a:srgbClr val="FFFF00"/>
                </a:solidFill>
              </a:rPr>
              <a:t>eles of a gene at a locus are dissimilar</a:t>
            </a:r>
            <a:endParaRPr lang="en-IN" sz="1500" b="1" dirty="0">
              <a:solidFill>
                <a:srgbClr val="FFFF00"/>
              </a:solidFill>
            </a:endParaRPr>
          </a:p>
        </p:txBody>
      </p:sp>
      <p:sp>
        <p:nvSpPr>
          <p:cNvPr id="8" name="Rectangle 7">
            <a:extLst>
              <a:ext uri="{FF2B5EF4-FFF2-40B4-BE49-F238E27FC236}">
                <a16:creationId xmlns:a16="http://schemas.microsoft.com/office/drawing/2014/main" id="{1E111620-3CBC-9E40-AA67-7A3E8ED79009}"/>
              </a:ext>
            </a:extLst>
          </p:cNvPr>
          <p:cNvSpPr/>
          <p:nvPr/>
        </p:nvSpPr>
        <p:spPr>
          <a:xfrm>
            <a:off x="2698699" y="4014274"/>
            <a:ext cx="3221449" cy="553998"/>
          </a:xfrm>
          <a:prstGeom prst="rect">
            <a:avLst/>
          </a:prstGeom>
        </p:spPr>
        <p:txBody>
          <a:bodyPr wrap="square">
            <a:spAutoFit/>
          </a:bodyPr>
          <a:lstStyle/>
          <a:p>
            <a:pPr lvl="0" defTabSz="761940"/>
            <a:r>
              <a:rPr lang="en-US" sz="1500" b="1" dirty="0">
                <a:solidFill>
                  <a:prstClr val="white"/>
                </a:solidFill>
              </a:rPr>
              <a:t>Both </a:t>
            </a:r>
            <a:r>
              <a:rPr lang="en-US" sz="1500" b="1" dirty="0">
                <a:solidFill>
                  <a:srgbClr val="FFFF00"/>
                </a:solidFill>
              </a:rPr>
              <a:t>alleles of a gene at a locus are similar and dominant</a:t>
            </a:r>
            <a:endParaRPr lang="en-IN" sz="1500" b="1" dirty="0">
              <a:solidFill>
                <a:srgbClr val="FFFF00"/>
              </a:solidFill>
            </a:endParaRPr>
          </a:p>
        </p:txBody>
      </p:sp>
      <p:sp>
        <p:nvSpPr>
          <p:cNvPr id="9" name="Rectangle 8">
            <a:extLst>
              <a:ext uri="{FF2B5EF4-FFF2-40B4-BE49-F238E27FC236}">
                <a16:creationId xmlns:a16="http://schemas.microsoft.com/office/drawing/2014/main" id="{58E3AD2C-BD6B-7444-99D1-84280172E61C}"/>
              </a:ext>
            </a:extLst>
          </p:cNvPr>
          <p:cNvSpPr/>
          <p:nvPr/>
        </p:nvSpPr>
        <p:spPr>
          <a:xfrm>
            <a:off x="2698699" y="4812749"/>
            <a:ext cx="3221449" cy="553998"/>
          </a:xfrm>
          <a:prstGeom prst="rect">
            <a:avLst/>
          </a:prstGeom>
        </p:spPr>
        <p:txBody>
          <a:bodyPr wrap="square">
            <a:spAutoFit/>
          </a:bodyPr>
          <a:lstStyle/>
          <a:p>
            <a:pPr lvl="0" defTabSz="761940"/>
            <a:r>
              <a:rPr lang="en-US" sz="1500" b="1" dirty="0">
                <a:solidFill>
                  <a:prstClr val="white"/>
                </a:solidFill>
              </a:rPr>
              <a:t>Both </a:t>
            </a:r>
            <a:r>
              <a:rPr lang="en-US" sz="1500" b="1" dirty="0">
                <a:solidFill>
                  <a:srgbClr val="FFFF00"/>
                </a:solidFill>
              </a:rPr>
              <a:t>alleles of a gene at a locus are similar and recessive</a:t>
            </a:r>
            <a:endParaRPr lang="en-IN" sz="1500" b="1" dirty="0">
              <a:solidFill>
                <a:srgbClr val="FFFF00"/>
              </a:solidFill>
            </a:endParaRPr>
          </a:p>
        </p:txBody>
      </p:sp>
      <p:sp>
        <p:nvSpPr>
          <p:cNvPr id="10" name="Rectangle 9">
            <a:extLst>
              <a:ext uri="{FF2B5EF4-FFF2-40B4-BE49-F238E27FC236}">
                <a16:creationId xmlns:a16="http://schemas.microsoft.com/office/drawing/2014/main" id="{CA3852F9-2D62-514E-966E-BF4CA24B3026}"/>
              </a:ext>
            </a:extLst>
          </p:cNvPr>
          <p:cNvSpPr/>
          <p:nvPr/>
        </p:nvSpPr>
        <p:spPr>
          <a:xfrm>
            <a:off x="5960159" y="1107385"/>
            <a:ext cx="1336713" cy="353943"/>
          </a:xfrm>
          <a:prstGeom prst="rect">
            <a:avLst/>
          </a:prstGeom>
        </p:spPr>
        <p:txBody>
          <a:bodyPr wrap="none">
            <a:spAutoFit/>
          </a:bodyPr>
          <a:lstStyle/>
          <a:p>
            <a:pPr lvl="0" defTabSz="761940"/>
            <a:r>
              <a:rPr lang="en-US" sz="1700" b="1" dirty="0">
                <a:solidFill>
                  <a:prstClr val="white"/>
                </a:solidFill>
              </a:rPr>
              <a:t>T, A, B, d, </a:t>
            </a:r>
            <a:r>
              <a:rPr lang="en-US" sz="1700" b="1" dirty="0" err="1">
                <a:solidFill>
                  <a:prstClr val="white"/>
                </a:solidFill>
              </a:rPr>
              <a:t>etc</a:t>
            </a:r>
            <a:endParaRPr lang="en-IN" sz="1700" b="1" dirty="0">
              <a:solidFill>
                <a:prstClr val="white"/>
              </a:solidFill>
            </a:endParaRPr>
          </a:p>
        </p:txBody>
      </p:sp>
      <p:sp>
        <p:nvSpPr>
          <p:cNvPr id="11" name="Rectangle 10">
            <a:extLst>
              <a:ext uri="{FF2B5EF4-FFF2-40B4-BE49-F238E27FC236}">
                <a16:creationId xmlns:a16="http://schemas.microsoft.com/office/drawing/2014/main" id="{B0368094-7211-F04D-83D6-616ACBA9B22E}"/>
              </a:ext>
            </a:extLst>
          </p:cNvPr>
          <p:cNvSpPr/>
          <p:nvPr/>
        </p:nvSpPr>
        <p:spPr>
          <a:xfrm>
            <a:off x="5960159" y="1999501"/>
            <a:ext cx="2102307" cy="353943"/>
          </a:xfrm>
          <a:prstGeom prst="rect">
            <a:avLst/>
          </a:prstGeom>
        </p:spPr>
        <p:txBody>
          <a:bodyPr wrap="none">
            <a:spAutoFit/>
          </a:bodyPr>
          <a:lstStyle/>
          <a:p>
            <a:pPr lvl="0" defTabSz="761940"/>
            <a:r>
              <a:rPr lang="en-US" sz="1700" b="1" dirty="0">
                <a:solidFill>
                  <a:prstClr val="white"/>
                </a:solidFill>
              </a:rPr>
              <a:t>T and t or A and a </a:t>
            </a:r>
            <a:r>
              <a:rPr lang="en-US" sz="1700" b="1" dirty="0" err="1">
                <a:solidFill>
                  <a:prstClr val="white"/>
                </a:solidFill>
              </a:rPr>
              <a:t>etc</a:t>
            </a:r>
            <a:endParaRPr lang="en-IN" sz="1700" b="1" dirty="0">
              <a:solidFill>
                <a:prstClr val="white"/>
              </a:solidFill>
            </a:endParaRPr>
          </a:p>
        </p:txBody>
      </p:sp>
      <p:sp>
        <p:nvSpPr>
          <p:cNvPr id="12" name="Rectangle 11">
            <a:extLst>
              <a:ext uri="{FF2B5EF4-FFF2-40B4-BE49-F238E27FC236}">
                <a16:creationId xmlns:a16="http://schemas.microsoft.com/office/drawing/2014/main" id="{0806B84F-BD09-C841-A8EF-29A63AE78E87}"/>
              </a:ext>
            </a:extLst>
          </p:cNvPr>
          <p:cNvSpPr/>
          <p:nvPr/>
        </p:nvSpPr>
        <p:spPr>
          <a:xfrm>
            <a:off x="5999444" y="2902529"/>
            <a:ext cx="955711" cy="353943"/>
          </a:xfrm>
          <a:prstGeom prst="rect">
            <a:avLst/>
          </a:prstGeom>
        </p:spPr>
        <p:txBody>
          <a:bodyPr wrap="none">
            <a:spAutoFit/>
          </a:bodyPr>
          <a:lstStyle/>
          <a:p>
            <a:pPr lvl="0" defTabSz="761940"/>
            <a:r>
              <a:rPr lang="en-US" sz="1700" b="1" dirty="0">
                <a:solidFill>
                  <a:prstClr val="white"/>
                </a:solidFill>
              </a:rPr>
              <a:t>AA or aa</a:t>
            </a:r>
            <a:endParaRPr lang="en-IN" sz="1700" b="1" dirty="0">
              <a:solidFill>
                <a:prstClr val="white"/>
              </a:solidFill>
            </a:endParaRPr>
          </a:p>
        </p:txBody>
      </p:sp>
      <p:sp>
        <p:nvSpPr>
          <p:cNvPr id="13" name="Rectangle 12">
            <a:extLst>
              <a:ext uri="{FF2B5EF4-FFF2-40B4-BE49-F238E27FC236}">
                <a16:creationId xmlns:a16="http://schemas.microsoft.com/office/drawing/2014/main" id="{61A7F9CB-9BDA-0047-82D7-10AD8FC5E708}"/>
              </a:ext>
            </a:extLst>
          </p:cNvPr>
          <p:cNvSpPr/>
          <p:nvPr/>
        </p:nvSpPr>
        <p:spPr>
          <a:xfrm>
            <a:off x="5999444" y="3485365"/>
            <a:ext cx="1220655" cy="353943"/>
          </a:xfrm>
          <a:prstGeom prst="rect">
            <a:avLst/>
          </a:prstGeom>
        </p:spPr>
        <p:txBody>
          <a:bodyPr wrap="none">
            <a:spAutoFit/>
          </a:bodyPr>
          <a:lstStyle/>
          <a:p>
            <a:pPr lvl="0" defTabSz="761940"/>
            <a:r>
              <a:rPr lang="en-US" sz="1700" b="1" dirty="0">
                <a:solidFill>
                  <a:prstClr val="white"/>
                </a:solidFill>
              </a:rPr>
              <a:t>Aa or Tt </a:t>
            </a:r>
            <a:r>
              <a:rPr lang="en-US" sz="1700" b="1" dirty="0" err="1">
                <a:solidFill>
                  <a:prstClr val="white"/>
                </a:solidFill>
              </a:rPr>
              <a:t>etc</a:t>
            </a:r>
            <a:endParaRPr lang="en-IN" sz="1700" b="1" dirty="0">
              <a:solidFill>
                <a:prstClr val="white"/>
              </a:solidFill>
            </a:endParaRPr>
          </a:p>
        </p:txBody>
      </p:sp>
      <p:sp>
        <p:nvSpPr>
          <p:cNvPr id="14" name="Rectangle 13">
            <a:extLst>
              <a:ext uri="{FF2B5EF4-FFF2-40B4-BE49-F238E27FC236}">
                <a16:creationId xmlns:a16="http://schemas.microsoft.com/office/drawing/2014/main" id="{2C477A8D-BAB9-254B-81A7-5F2F7E399C1A}"/>
              </a:ext>
            </a:extLst>
          </p:cNvPr>
          <p:cNvSpPr/>
          <p:nvPr/>
        </p:nvSpPr>
        <p:spPr>
          <a:xfrm>
            <a:off x="5992989" y="4133437"/>
            <a:ext cx="447558" cy="353943"/>
          </a:xfrm>
          <a:prstGeom prst="rect">
            <a:avLst/>
          </a:prstGeom>
        </p:spPr>
        <p:txBody>
          <a:bodyPr wrap="none">
            <a:spAutoFit/>
          </a:bodyPr>
          <a:lstStyle/>
          <a:p>
            <a:pPr lvl="0" defTabSz="761940"/>
            <a:r>
              <a:rPr lang="en-US" sz="1700" b="1" dirty="0">
                <a:solidFill>
                  <a:prstClr val="white"/>
                </a:solidFill>
              </a:rPr>
              <a:t>AA</a:t>
            </a:r>
            <a:endParaRPr lang="en-IN" sz="1700" b="1" dirty="0">
              <a:solidFill>
                <a:prstClr val="white"/>
              </a:solidFill>
            </a:endParaRPr>
          </a:p>
        </p:txBody>
      </p:sp>
      <p:sp>
        <p:nvSpPr>
          <p:cNvPr id="15" name="Rectangle 14">
            <a:extLst>
              <a:ext uri="{FF2B5EF4-FFF2-40B4-BE49-F238E27FC236}">
                <a16:creationId xmlns:a16="http://schemas.microsoft.com/office/drawing/2014/main" id="{9E5ADBB8-9822-A54D-8B0C-4A6A68ACD83D}"/>
              </a:ext>
            </a:extLst>
          </p:cNvPr>
          <p:cNvSpPr/>
          <p:nvPr/>
        </p:nvSpPr>
        <p:spPr>
          <a:xfrm>
            <a:off x="6045667" y="4912776"/>
            <a:ext cx="399468" cy="353943"/>
          </a:xfrm>
          <a:prstGeom prst="rect">
            <a:avLst/>
          </a:prstGeom>
        </p:spPr>
        <p:txBody>
          <a:bodyPr wrap="none">
            <a:spAutoFit/>
          </a:bodyPr>
          <a:lstStyle/>
          <a:p>
            <a:pPr lvl="0" defTabSz="761940"/>
            <a:r>
              <a:rPr lang="en-US" sz="1700" b="1" dirty="0">
                <a:solidFill>
                  <a:prstClr val="white"/>
                </a:solidFill>
              </a:rPr>
              <a:t>aa</a:t>
            </a:r>
            <a:endParaRPr lang="en-IN" sz="1700" b="1" dirty="0">
              <a:solidFill>
                <a:prstClr val="white"/>
              </a:solidFill>
            </a:endParaRPr>
          </a:p>
        </p:txBody>
      </p:sp>
    </p:spTree>
    <p:extLst>
      <p:ext uri="{BB962C8B-B14F-4D97-AF65-F5344CB8AC3E}">
        <p14:creationId xmlns:p14="http://schemas.microsoft.com/office/powerpoint/2010/main" val="407501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P spid="10" grpId="0"/>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cstate="print"/>
          <a:srcRect l="40190" t="19552" r="16553" b="10502"/>
          <a:stretch>
            <a:fillRect/>
          </a:stretch>
        </p:blipFill>
        <p:spPr bwMode="auto">
          <a:xfrm>
            <a:off x="330" y="-25821"/>
            <a:ext cx="9143669" cy="5715000"/>
          </a:xfrm>
          <a:prstGeom prst="rect">
            <a:avLst/>
          </a:prstGeom>
          <a:noFill/>
          <a:ln w="9525">
            <a:noFill/>
            <a:miter lim="800000"/>
            <a:headEnd/>
            <a:tailEnd/>
          </a:ln>
        </p:spPr>
      </p:pic>
    </p:spTree>
    <p:extLst>
      <p:ext uri="{BB962C8B-B14F-4D97-AF65-F5344CB8AC3E}">
        <p14:creationId xmlns:p14="http://schemas.microsoft.com/office/powerpoint/2010/main" val="222670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3857625" y="749524"/>
            <a:ext cx="805670" cy="2063359"/>
            <a:chOff x="1963649" y="1556792"/>
            <a:chExt cx="966804" cy="2476030"/>
          </a:xfrm>
        </p:grpSpPr>
        <p:pic>
          <p:nvPicPr>
            <p:cNvPr id="3078" name="Picture 6" descr="C:\Users\Lhakpa Wangyal\Desktop\Untitled-2.gif"/>
            <p:cNvPicPr>
              <a:picLocks noChangeAspect="1" noChangeArrowheads="1"/>
            </p:cNvPicPr>
            <p:nvPr/>
          </p:nvPicPr>
          <p:blipFill>
            <a:blip r:embed="rId2" cstate="print"/>
            <a:srcRect/>
            <a:stretch>
              <a:fillRect/>
            </a:stretch>
          </p:blipFill>
          <p:spPr bwMode="auto">
            <a:xfrm>
              <a:off x="1979712" y="1556792"/>
              <a:ext cx="792088" cy="2030914"/>
            </a:xfrm>
            <a:prstGeom prst="rect">
              <a:avLst/>
            </a:prstGeom>
            <a:noFill/>
          </p:spPr>
        </p:pic>
        <p:sp>
          <p:nvSpPr>
            <p:cNvPr id="10" name="TextBox 9"/>
            <p:cNvSpPr txBox="1"/>
            <p:nvPr/>
          </p:nvSpPr>
          <p:spPr>
            <a:xfrm>
              <a:off x="1963649" y="3645024"/>
              <a:ext cx="966804" cy="387798"/>
            </a:xfrm>
            <a:prstGeom prst="rect">
              <a:avLst/>
            </a:prstGeom>
            <a:noFill/>
          </p:spPr>
          <p:txBody>
            <a:bodyPr wrap="none" rtlCol="0">
              <a:spAutoFit/>
            </a:bodyPr>
            <a:lstStyle/>
            <a:p>
              <a:pPr algn="ctr"/>
              <a:r>
                <a:rPr lang="en-US" sz="1500" b="1" dirty="0"/>
                <a:t>Tall (TT)</a:t>
              </a:r>
            </a:p>
          </p:txBody>
        </p:sp>
      </p:grpSp>
      <p:grpSp>
        <p:nvGrpSpPr>
          <p:cNvPr id="3" name="Group 14"/>
          <p:cNvGrpSpPr/>
          <p:nvPr/>
        </p:nvGrpSpPr>
        <p:grpSpPr>
          <a:xfrm>
            <a:off x="6211268" y="1109564"/>
            <a:ext cx="913392" cy="1643313"/>
            <a:chOff x="4788024" y="1916832"/>
            <a:chExt cx="1096071" cy="1971974"/>
          </a:xfrm>
        </p:grpSpPr>
        <p:pic>
          <p:nvPicPr>
            <p:cNvPr id="3079" name="Picture 7" descr="C:\Users\Lhakpa Wangyal\Desktop\Untitled-21.gif"/>
            <p:cNvPicPr>
              <a:picLocks noChangeAspect="1" noChangeArrowheads="1"/>
            </p:cNvPicPr>
            <p:nvPr/>
          </p:nvPicPr>
          <p:blipFill>
            <a:blip r:embed="rId3" cstate="print"/>
            <a:srcRect/>
            <a:stretch>
              <a:fillRect/>
            </a:stretch>
          </p:blipFill>
          <p:spPr bwMode="auto">
            <a:xfrm>
              <a:off x="4788024" y="1916832"/>
              <a:ext cx="962716" cy="1440160"/>
            </a:xfrm>
            <a:prstGeom prst="rect">
              <a:avLst/>
            </a:prstGeom>
            <a:noFill/>
          </p:spPr>
        </p:pic>
        <p:sp>
          <p:nvSpPr>
            <p:cNvPr id="11" name="TextBox 10"/>
            <p:cNvSpPr txBox="1"/>
            <p:nvPr/>
          </p:nvSpPr>
          <p:spPr>
            <a:xfrm>
              <a:off x="4788024" y="3501008"/>
              <a:ext cx="1096071" cy="387798"/>
            </a:xfrm>
            <a:prstGeom prst="rect">
              <a:avLst/>
            </a:prstGeom>
            <a:noFill/>
          </p:spPr>
          <p:txBody>
            <a:bodyPr wrap="none" rtlCol="0">
              <a:spAutoFit/>
            </a:bodyPr>
            <a:lstStyle/>
            <a:p>
              <a:r>
                <a:rPr lang="en-US" sz="1500" b="1" dirty="0"/>
                <a:t>Short (</a:t>
              </a:r>
              <a:r>
                <a:rPr lang="en-US" sz="1500" b="1" dirty="0" err="1"/>
                <a:t>tt</a:t>
              </a:r>
              <a:r>
                <a:rPr lang="en-US" sz="1500" b="1" dirty="0"/>
                <a:t>)</a:t>
              </a:r>
            </a:p>
          </p:txBody>
        </p:sp>
      </p:grpSp>
      <p:sp>
        <p:nvSpPr>
          <p:cNvPr id="13" name="Multiply 12"/>
          <p:cNvSpPr/>
          <p:nvPr/>
        </p:nvSpPr>
        <p:spPr>
          <a:xfrm>
            <a:off x="4891123" y="1289583"/>
            <a:ext cx="1080120" cy="960107"/>
          </a:xfrm>
          <a:prstGeom prst="mathMultiply">
            <a:avLst>
              <a:gd name="adj1" fmla="val 124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 name="Down Arrow 15"/>
          <p:cNvSpPr/>
          <p:nvPr/>
        </p:nvSpPr>
        <p:spPr>
          <a:xfrm>
            <a:off x="5172067" y="2695567"/>
            <a:ext cx="540060" cy="685800"/>
          </a:xfrm>
          <a:prstGeom prst="downArrow">
            <a:avLst>
              <a:gd name="adj1" fmla="val 41318"/>
              <a:gd name="adj2" fmla="val 30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4" name="Group 16"/>
          <p:cNvGrpSpPr/>
          <p:nvPr/>
        </p:nvGrpSpPr>
        <p:grpSpPr>
          <a:xfrm>
            <a:off x="3274042" y="3457568"/>
            <a:ext cx="777473" cy="2063359"/>
            <a:chOff x="1979712" y="1556792"/>
            <a:chExt cx="932967" cy="2476030"/>
          </a:xfrm>
        </p:grpSpPr>
        <p:pic>
          <p:nvPicPr>
            <p:cNvPr id="18" name="Picture 6" descr="C:\Users\Lhakpa Wangyal\Desktop\Untitled-2.gif"/>
            <p:cNvPicPr>
              <a:picLocks noChangeAspect="1" noChangeArrowheads="1"/>
            </p:cNvPicPr>
            <p:nvPr/>
          </p:nvPicPr>
          <p:blipFill>
            <a:blip r:embed="rId2" cstate="print"/>
            <a:srcRect/>
            <a:stretch>
              <a:fillRect/>
            </a:stretch>
          </p:blipFill>
          <p:spPr bwMode="auto">
            <a:xfrm>
              <a:off x="1979712" y="1556792"/>
              <a:ext cx="792088" cy="2030914"/>
            </a:xfrm>
            <a:prstGeom prst="rect">
              <a:avLst/>
            </a:prstGeom>
            <a:noFill/>
          </p:spPr>
        </p:pic>
        <p:sp>
          <p:nvSpPr>
            <p:cNvPr id="19" name="TextBox 18"/>
            <p:cNvSpPr txBox="1"/>
            <p:nvPr/>
          </p:nvSpPr>
          <p:spPr>
            <a:xfrm>
              <a:off x="1981424" y="3645024"/>
              <a:ext cx="931255" cy="387798"/>
            </a:xfrm>
            <a:prstGeom prst="rect">
              <a:avLst/>
            </a:prstGeom>
            <a:noFill/>
          </p:spPr>
          <p:txBody>
            <a:bodyPr wrap="none" rtlCol="0">
              <a:spAutoFit/>
            </a:bodyPr>
            <a:lstStyle/>
            <a:p>
              <a:pPr algn="ctr"/>
              <a:r>
                <a:rPr lang="en-US" sz="1500" b="1" dirty="0"/>
                <a:t>Tall (</a:t>
              </a:r>
              <a:r>
                <a:rPr lang="en-US" sz="1500" b="1" dirty="0" err="1"/>
                <a:t>Tt</a:t>
              </a:r>
              <a:r>
                <a:rPr lang="en-US" sz="1500" b="1" dirty="0"/>
                <a:t>)</a:t>
              </a:r>
            </a:p>
          </p:txBody>
        </p:sp>
      </p:grpSp>
      <p:grpSp>
        <p:nvGrpSpPr>
          <p:cNvPr id="5" name="Group 19"/>
          <p:cNvGrpSpPr/>
          <p:nvPr/>
        </p:nvGrpSpPr>
        <p:grpSpPr>
          <a:xfrm>
            <a:off x="4572252" y="3457568"/>
            <a:ext cx="777473" cy="2063359"/>
            <a:chOff x="1979712" y="1556792"/>
            <a:chExt cx="932967" cy="2476030"/>
          </a:xfrm>
        </p:grpSpPr>
        <p:pic>
          <p:nvPicPr>
            <p:cNvPr id="21" name="Picture 6" descr="C:\Users\Lhakpa Wangyal\Desktop\Untitled-2.gif"/>
            <p:cNvPicPr>
              <a:picLocks noChangeAspect="1" noChangeArrowheads="1"/>
            </p:cNvPicPr>
            <p:nvPr/>
          </p:nvPicPr>
          <p:blipFill>
            <a:blip r:embed="rId2" cstate="print"/>
            <a:srcRect/>
            <a:stretch>
              <a:fillRect/>
            </a:stretch>
          </p:blipFill>
          <p:spPr bwMode="auto">
            <a:xfrm>
              <a:off x="1979712" y="1556792"/>
              <a:ext cx="792088" cy="2030914"/>
            </a:xfrm>
            <a:prstGeom prst="rect">
              <a:avLst/>
            </a:prstGeom>
            <a:noFill/>
          </p:spPr>
        </p:pic>
        <p:sp>
          <p:nvSpPr>
            <p:cNvPr id="22" name="TextBox 21"/>
            <p:cNvSpPr txBox="1"/>
            <p:nvPr/>
          </p:nvSpPr>
          <p:spPr>
            <a:xfrm>
              <a:off x="1981424" y="3645024"/>
              <a:ext cx="931255" cy="387798"/>
            </a:xfrm>
            <a:prstGeom prst="rect">
              <a:avLst/>
            </a:prstGeom>
            <a:noFill/>
          </p:spPr>
          <p:txBody>
            <a:bodyPr wrap="none" rtlCol="0">
              <a:spAutoFit/>
            </a:bodyPr>
            <a:lstStyle/>
            <a:p>
              <a:pPr algn="ctr"/>
              <a:r>
                <a:rPr lang="en-US" sz="1500" b="1" dirty="0"/>
                <a:t>Tall (</a:t>
              </a:r>
              <a:r>
                <a:rPr lang="en-US" sz="1500" b="1" dirty="0" err="1"/>
                <a:t>Tt</a:t>
              </a:r>
              <a:r>
                <a:rPr lang="en-US" sz="1500" b="1" dirty="0"/>
                <a:t>)</a:t>
              </a:r>
            </a:p>
          </p:txBody>
        </p:sp>
      </p:grpSp>
      <p:grpSp>
        <p:nvGrpSpPr>
          <p:cNvPr id="6" name="Group 22"/>
          <p:cNvGrpSpPr/>
          <p:nvPr/>
        </p:nvGrpSpPr>
        <p:grpSpPr>
          <a:xfrm>
            <a:off x="5870464" y="3457568"/>
            <a:ext cx="777473" cy="2063359"/>
            <a:chOff x="1979712" y="1556792"/>
            <a:chExt cx="932967" cy="2476030"/>
          </a:xfrm>
        </p:grpSpPr>
        <p:pic>
          <p:nvPicPr>
            <p:cNvPr id="24" name="Picture 6" descr="C:\Users\Lhakpa Wangyal\Desktop\Untitled-2.gif"/>
            <p:cNvPicPr>
              <a:picLocks noChangeAspect="1" noChangeArrowheads="1"/>
            </p:cNvPicPr>
            <p:nvPr/>
          </p:nvPicPr>
          <p:blipFill>
            <a:blip r:embed="rId2" cstate="print"/>
            <a:srcRect/>
            <a:stretch>
              <a:fillRect/>
            </a:stretch>
          </p:blipFill>
          <p:spPr bwMode="auto">
            <a:xfrm>
              <a:off x="1979712" y="1556792"/>
              <a:ext cx="792088" cy="2030914"/>
            </a:xfrm>
            <a:prstGeom prst="rect">
              <a:avLst/>
            </a:prstGeom>
            <a:noFill/>
          </p:spPr>
        </p:pic>
        <p:sp>
          <p:nvSpPr>
            <p:cNvPr id="25" name="TextBox 24"/>
            <p:cNvSpPr txBox="1"/>
            <p:nvPr/>
          </p:nvSpPr>
          <p:spPr>
            <a:xfrm>
              <a:off x="1981424" y="3645024"/>
              <a:ext cx="931255" cy="387798"/>
            </a:xfrm>
            <a:prstGeom prst="rect">
              <a:avLst/>
            </a:prstGeom>
            <a:noFill/>
          </p:spPr>
          <p:txBody>
            <a:bodyPr wrap="none" rtlCol="0">
              <a:spAutoFit/>
            </a:bodyPr>
            <a:lstStyle/>
            <a:p>
              <a:pPr algn="ctr"/>
              <a:r>
                <a:rPr lang="en-US" sz="1500" b="1" dirty="0"/>
                <a:t>Tall (</a:t>
              </a:r>
              <a:r>
                <a:rPr lang="en-US" sz="1500" b="1" dirty="0" err="1"/>
                <a:t>Tt</a:t>
              </a:r>
              <a:r>
                <a:rPr lang="en-US" sz="1500" b="1" dirty="0"/>
                <a:t>)</a:t>
              </a:r>
            </a:p>
          </p:txBody>
        </p:sp>
      </p:grpSp>
      <p:grpSp>
        <p:nvGrpSpPr>
          <p:cNvPr id="7" name="Group 25"/>
          <p:cNvGrpSpPr/>
          <p:nvPr/>
        </p:nvGrpSpPr>
        <p:grpSpPr>
          <a:xfrm>
            <a:off x="7168676" y="3457568"/>
            <a:ext cx="777473" cy="2063359"/>
            <a:chOff x="1979712" y="1556792"/>
            <a:chExt cx="932967" cy="2476030"/>
          </a:xfrm>
        </p:grpSpPr>
        <p:pic>
          <p:nvPicPr>
            <p:cNvPr id="27" name="Picture 6" descr="C:\Users\Lhakpa Wangyal\Desktop\Untitled-2.gif"/>
            <p:cNvPicPr>
              <a:picLocks noChangeAspect="1" noChangeArrowheads="1"/>
            </p:cNvPicPr>
            <p:nvPr/>
          </p:nvPicPr>
          <p:blipFill>
            <a:blip r:embed="rId2" cstate="print"/>
            <a:srcRect/>
            <a:stretch>
              <a:fillRect/>
            </a:stretch>
          </p:blipFill>
          <p:spPr bwMode="auto">
            <a:xfrm>
              <a:off x="1979712" y="1556792"/>
              <a:ext cx="792088" cy="2030914"/>
            </a:xfrm>
            <a:prstGeom prst="rect">
              <a:avLst/>
            </a:prstGeom>
            <a:noFill/>
          </p:spPr>
        </p:pic>
        <p:sp>
          <p:nvSpPr>
            <p:cNvPr id="28" name="TextBox 27"/>
            <p:cNvSpPr txBox="1"/>
            <p:nvPr/>
          </p:nvSpPr>
          <p:spPr>
            <a:xfrm>
              <a:off x="1981424" y="3645024"/>
              <a:ext cx="931255" cy="387798"/>
            </a:xfrm>
            <a:prstGeom prst="rect">
              <a:avLst/>
            </a:prstGeom>
            <a:noFill/>
          </p:spPr>
          <p:txBody>
            <a:bodyPr wrap="none" rtlCol="0">
              <a:spAutoFit/>
            </a:bodyPr>
            <a:lstStyle/>
            <a:p>
              <a:pPr algn="ctr"/>
              <a:r>
                <a:rPr lang="en-US" sz="1500" b="1" dirty="0"/>
                <a:t>Tall (</a:t>
              </a:r>
              <a:r>
                <a:rPr lang="en-US" sz="1500" b="1" dirty="0" err="1"/>
                <a:t>Tt</a:t>
              </a:r>
              <a:r>
                <a:rPr lang="en-US" sz="1500" b="1" dirty="0"/>
                <a:t>)</a:t>
              </a:r>
            </a:p>
          </p:txBody>
        </p:sp>
      </p:grpSp>
      <p:sp>
        <p:nvSpPr>
          <p:cNvPr id="29" name="Rectangle 28"/>
          <p:cNvSpPr/>
          <p:nvPr/>
        </p:nvSpPr>
        <p:spPr>
          <a:xfrm>
            <a:off x="395536" y="157200"/>
            <a:ext cx="8496943" cy="400110"/>
          </a:xfrm>
          <a:prstGeom prst="rect">
            <a:avLst/>
          </a:prstGeom>
        </p:spPr>
        <p:txBody>
          <a:bodyPr wrap="square">
            <a:spAutoFit/>
          </a:bodyPr>
          <a:lstStyle/>
          <a:p>
            <a:pPr algn="ctr"/>
            <a:r>
              <a:rPr lang="en-US" sz="2000" b="1" dirty="0"/>
              <a:t>Mendel’s inheritance Of Gene Of Height In Pea Plant (Monohybrid  Cross)</a:t>
            </a:r>
          </a:p>
        </p:txBody>
      </p:sp>
      <p:sp>
        <p:nvSpPr>
          <p:cNvPr id="30" name="Rectangle 29"/>
          <p:cNvSpPr/>
          <p:nvPr/>
        </p:nvSpPr>
        <p:spPr>
          <a:xfrm>
            <a:off x="1031607" y="4177647"/>
            <a:ext cx="2066720" cy="502766"/>
          </a:xfrm>
          <a:prstGeom prst="rect">
            <a:avLst/>
          </a:prstGeom>
        </p:spPr>
        <p:txBody>
          <a:bodyPr wrap="none">
            <a:spAutoFit/>
          </a:bodyPr>
          <a:lstStyle/>
          <a:p>
            <a:r>
              <a:rPr lang="en-US" sz="2667" b="1" dirty="0">
                <a:solidFill>
                  <a:srgbClr val="FFFF00"/>
                </a:solidFill>
              </a:rPr>
              <a:t>F</a:t>
            </a:r>
            <a:r>
              <a:rPr lang="en-US" sz="2667" b="1" baseline="-25000" dirty="0">
                <a:solidFill>
                  <a:srgbClr val="FFFF00"/>
                </a:solidFill>
              </a:rPr>
              <a:t>1</a:t>
            </a:r>
            <a:r>
              <a:rPr lang="en-US" sz="2667" b="1" dirty="0">
                <a:solidFill>
                  <a:srgbClr val="FFFF00"/>
                </a:solidFill>
              </a:rPr>
              <a:t> generation</a:t>
            </a:r>
            <a:endParaRPr lang="en-US" sz="2667" dirty="0"/>
          </a:p>
        </p:txBody>
      </p:sp>
      <p:sp>
        <p:nvSpPr>
          <p:cNvPr id="31" name="Rectangle 30"/>
          <p:cNvSpPr/>
          <p:nvPr/>
        </p:nvSpPr>
        <p:spPr>
          <a:xfrm>
            <a:off x="1331640" y="1537353"/>
            <a:ext cx="1253035" cy="502766"/>
          </a:xfrm>
          <a:prstGeom prst="rect">
            <a:avLst/>
          </a:prstGeom>
        </p:spPr>
        <p:txBody>
          <a:bodyPr wrap="none">
            <a:spAutoFit/>
          </a:bodyPr>
          <a:lstStyle/>
          <a:p>
            <a:r>
              <a:rPr lang="en-US" sz="2667" b="1" dirty="0">
                <a:solidFill>
                  <a:srgbClr val="FFFF00"/>
                </a:solidFill>
              </a:rPr>
              <a:t>Parents</a:t>
            </a:r>
            <a:endParaRPr lang="en-US" sz="266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0" fill="hold"/>
                                        <p:tgtEl>
                                          <p:spTgt spid="3"/>
                                        </p:tgtEl>
                                        <p:attrNameLst>
                                          <p:attrName>ppt_w</p:attrName>
                                        </p:attrNameLst>
                                      </p:cBhvr>
                                      <p:tavLst>
                                        <p:tav tm="0">
                                          <p:val>
                                            <p:fltVal val="0"/>
                                          </p:val>
                                        </p:tav>
                                        <p:tav tm="100000">
                                          <p:val>
                                            <p:strVal val="#ppt_w"/>
                                          </p:val>
                                        </p:tav>
                                      </p:tavLst>
                                    </p:anim>
                                    <p:anim calcmode="lin" valueType="num">
                                      <p:cBhvr>
                                        <p:cTn id="13" dur="20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fltVal val="0"/>
                                          </p:val>
                                        </p:tav>
                                        <p:tav tm="100000">
                                          <p:val>
                                            <p:strVal val="#ppt_w"/>
                                          </p:val>
                                        </p:tav>
                                      </p:tavLst>
                                    </p:anim>
                                    <p:anim calcmode="lin" valueType="num">
                                      <p:cBhvr>
                                        <p:cTn id="29" dur="1000" fill="hold"/>
                                        <p:tgtEl>
                                          <p:spTgt spid="5"/>
                                        </p:tgtEl>
                                        <p:attrNameLst>
                                          <p:attrName>ppt_h</p:attrName>
                                        </p:attrNameLst>
                                      </p:cBhvr>
                                      <p:tavLst>
                                        <p:tav tm="0">
                                          <p:val>
                                            <p:flt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fltVal val="0"/>
                                          </p:val>
                                        </p:tav>
                                        <p:tav tm="100000">
                                          <p:val>
                                            <p:strVal val="#ppt_w"/>
                                          </p:val>
                                        </p:tav>
                                      </p:tavLst>
                                    </p:anim>
                                    <p:anim calcmode="lin" valueType="num">
                                      <p:cBhvr>
                                        <p:cTn id="33" dur="1000" fill="hold"/>
                                        <p:tgtEl>
                                          <p:spTgt spid="6"/>
                                        </p:tgtEl>
                                        <p:attrNameLst>
                                          <p:attrName>ppt_h</p:attrName>
                                        </p:attrNameLst>
                                      </p:cBhvr>
                                      <p:tavLst>
                                        <p:tav tm="0">
                                          <p:val>
                                            <p:fltVal val="0"/>
                                          </p:val>
                                        </p:tav>
                                        <p:tav tm="100000">
                                          <p:val>
                                            <p:strVal val="#ppt_h"/>
                                          </p:val>
                                        </p:tav>
                                      </p:tavLst>
                                    </p:anim>
                                  </p:childTnLst>
                                </p:cTn>
                              </p:par>
                              <p:par>
                                <p:cTn id="34" presetID="23" presetClass="entr" presetSubtype="16"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1000" fill="hold"/>
                                        <p:tgtEl>
                                          <p:spTgt spid="7"/>
                                        </p:tgtEl>
                                        <p:attrNameLst>
                                          <p:attrName>ppt_w</p:attrName>
                                        </p:attrNameLst>
                                      </p:cBhvr>
                                      <p:tavLst>
                                        <p:tav tm="0">
                                          <p:val>
                                            <p:fltVal val="0"/>
                                          </p:val>
                                        </p:tav>
                                        <p:tav tm="100000">
                                          <p:val>
                                            <p:strVal val="#ppt_w"/>
                                          </p:val>
                                        </p:tav>
                                      </p:tavLst>
                                    </p:anim>
                                    <p:anim calcmode="lin" valueType="num">
                                      <p:cBhvr>
                                        <p:cTn id="37" dur="1000" fill="hold"/>
                                        <p:tgtEl>
                                          <p:spTgt spid="7"/>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3871009" y="749524"/>
            <a:ext cx="777473" cy="2063359"/>
            <a:chOff x="1979712" y="1556792"/>
            <a:chExt cx="932967" cy="2476030"/>
          </a:xfrm>
        </p:grpSpPr>
        <p:pic>
          <p:nvPicPr>
            <p:cNvPr id="3078" name="Picture 6" descr="C:\Users\Lhakpa Wangyal\Desktop\Untitled-2.gif"/>
            <p:cNvPicPr>
              <a:picLocks noChangeAspect="1" noChangeArrowheads="1"/>
            </p:cNvPicPr>
            <p:nvPr/>
          </p:nvPicPr>
          <p:blipFill>
            <a:blip r:embed="rId2" cstate="print"/>
            <a:srcRect/>
            <a:stretch>
              <a:fillRect/>
            </a:stretch>
          </p:blipFill>
          <p:spPr bwMode="auto">
            <a:xfrm>
              <a:off x="1979712" y="1556792"/>
              <a:ext cx="792088" cy="2030914"/>
            </a:xfrm>
            <a:prstGeom prst="rect">
              <a:avLst/>
            </a:prstGeom>
            <a:noFill/>
          </p:spPr>
        </p:pic>
        <p:sp>
          <p:nvSpPr>
            <p:cNvPr id="10" name="TextBox 9"/>
            <p:cNvSpPr txBox="1"/>
            <p:nvPr/>
          </p:nvSpPr>
          <p:spPr>
            <a:xfrm>
              <a:off x="1981424" y="3645024"/>
              <a:ext cx="931255" cy="387798"/>
            </a:xfrm>
            <a:prstGeom prst="rect">
              <a:avLst/>
            </a:prstGeom>
            <a:noFill/>
          </p:spPr>
          <p:txBody>
            <a:bodyPr wrap="none" rtlCol="0">
              <a:spAutoFit/>
            </a:bodyPr>
            <a:lstStyle/>
            <a:p>
              <a:pPr algn="ctr"/>
              <a:r>
                <a:rPr lang="en-US" sz="1500" b="1" dirty="0"/>
                <a:t>Tall (</a:t>
              </a:r>
              <a:r>
                <a:rPr lang="en-US" sz="1500" b="1" dirty="0" err="1"/>
                <a:t>Tt</a:t>
              </a:r>
              <a:r>
                <a:rPr lang="en-US" sz="1500" b="1" dirty="0"/>
                <a:t>)</a:t>
              </a:r>
            </a:p>
          </p:txBody>
        </p:sp>
      </p:grpSp>
      <p:grpSp>
        <p:nvGrpSpPr>
          <p:cNvPr id="3" name="Group 14"/>
          <p:cNvGrpSpPr/>
          <p:nvPr/>
        </p:nvGrpSpPr>
        <p:grpSpPr>
          <a:xfrm>
            <a:off x="7032272" y="3877614"/>
            <a:ext cx="913392" cy="1643313"/>
            <a:chOff x="4788024" y="1916832"/>
            <a:chExt cx="1096071" cy="1971974"/>
          </a:xfrm>
        </p:grpSpPr>
        <p:pic>
          <p:nvPicPr>
            <p:cNvPr id="3079" name="Picture 7" descr="C:\Users\Lhakpa Wangyal\Desktop\Untitled-21.gif"/>
            <p:cNvPicPr>
              <a:picLocks noChangeAspect="1" noChangeArrowheads="1"/>
            </p:cNvPicPr>
            <p:nvPr/>
          </p:nvPicPr>
          <p:blipFill>
            <a:blip r:embed="rId3" cstate="print"/>
            <a:srcRect/>
            <a:stretch>
              <a:fillRect/>
            </a:stretch>
          </p:blipFill>
          <p:spPr bwMode="auto">
            <a:xfrm>
              <a:off x="4788024" y="1916832"/>
              <a:ext cx="962716" cy="1440160"/>
            </a:xfrm>
            <a:prstGeom prst="rect">
              <a:avLst/>
            </a:prstGeom>
            <a:noFill/>
          </p:spPr>
        </p:pic>
        <p:sp>
          <p:nvSpPr>
            <p:cNvPr id="11" name="TextBox 10"/>
            <p:cNvSpPr txBox="1"/>
            <p:nvPr/>
          </p:nvSpPr>
          <p:spPr>
            <a:xfrm>
              <a:off x="4788024" y="3501008"/>
              <a:ext cx="1096071" cy="387798"/>
            </a:xfrm>
            <a:prstGeom prst="rect">
              <a:avLst/>
            </a:prstGeom>
            <a:noFill/>
          </p:spPr>
          <p:txBody>
            <a:bodyPr wrap="none" rtlCol="0">
              <a:spAutoFit/>
            </a:bodyPr>
            <a:lstStyle/>
            <a:p>
              <a:r>
                <a:rPr lang="en-US" sz="1500" b="1" dirty="0"/>
                <a:t>Short (</a:t>
              </a:r>
              <a:r>
                <a:rPr lang="en-US" sz="1500" b="1" dirty="0" err="1"/>
                <a:t>tt</a:t>
              </a:r>
              <a:r>
                <a:rPr lang="en-US" sz="1500" b="1" dirty="0"/>
                <a:t>)</a:t>
              </a:r>
            </a:p>
          </p:txBody>
        </p:sp>
      </p:grpSp>
      <p:sp>
        <p:nvSpPr>
          <p:cNvPr id="13" name="Multiply 12"/>
          <p:cNvSpPr/>
          <p:nvPr/>
        </p:nvSpPr>
        <p:spPr>
          <a:xfrm>
            <a:off x="4891123" y="1289583"/>
            <a:ext cx="1080120" cy="960107"/>
          </a:xfrm>
          <a:prstGeom prst="mathMultiply">
            <a:avLst>
              <a:gd name="adj1" fmla="val 124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 name="Down Arrow 15"/>
          <p:cNvSpPr/>
          <p:nvPr/>
        </p:nvSpPr>
        <p:spPr>
          <a:xfrm>
            <a:off x="5172067" y="2695567"/>
            <a:ext cx="540060" cy="685800"/>
          </a:xfrm>
          <a:prstGeom prst="downArrow">
            <a:avLst>
              <a:gd name="adj1" fmla="val 41318"/>
              <a:gd name="adj2" fmla="val 30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4" name="Group 16"/>
          <p:cNvGrpSpPr/>
          <p:nvPr/>
        </p:nvGrpSpPr>
        <p:grpSpPr>
          <a:xfrm>
            <a:off x="3260657" y="3457568"/>
            <a:ext cx="805670" cy="2063359"/>
            <a:chOff x="1963649" y="1556792"/>
            <a:chExt cx="966804" cy="2476030"/>
          </a:xfrm>
        </p:grpSpPr>
        <p:pic>
          <p:nvPicPr>
            <p:cNvPr id="18" name="Picture 6" descr="C:\Users\Lhakpa Wangyal\Desktop\Untitled-2.gif"/>
            <p:cNvPicPr>
              <a:picLocks noChangeAspect="1" noChangeArrowheads="1"/>
            </p:cNvPicPr>
            <p:nvPr/>
          </p:nvPicPr>
          <p:blipFill>
            <a:blip r:embed="rId2" cstate="print"/>
            <a:srcRect/>
            <a:stretch>
              <a:fillRect/>
            </a:stretch>
          </p:blipFill>
          <p:spPr bwMode="auto">
            <a:xfrm>
              <a:off x="1979712" y="1556792"/>
              <a:ext cx="792088" cy="2030914"/>
            </a:xfrm>
            <a:prstGeom prst="rect">
              <a:avLst/>
            </a:prstGeom>
            <a:noFill/>
          </p:spPr>
        </p:pic>
        <p:sp>
          <p:nvSpPr>
            <p:cNvPr id="19" name="TextBox 18"/>
            <p:cNvSpPr txBox="1"/>
            <p:nvPr/>
          </p:nvSpPr>
          <p:spPr>
            <a:xfrm>
              <a:off x="1963649" y="3645024"/>
              <a:ext cx="966804" cy="387798"/>
            </a:xfrm>
            <a:prstGeom prst="rect">
              <a:avLst/>
            </a:prstGeom>
            <a:noFill/>
          </p:spPr>
          <p:txBody>
            <a:bodyPr wrap="none" rtlCol="0">
              <a:spAutoFit/>
            </a:bodyPr>
            <a:lstStyle/>
            <a:p>
              <a:pPr algn="ctr"/>
              <a:r>
                <a:rPr lang="en-US" sz="1500" b="1" dirty="0"/>
                <a:t>Tall (TT)</a:t>
              </a:r>
            </a:p>
          </p:txBody>
        </p:sp>
      </p:grpSp>
      <p:grpSp>
        <p:nvGrpSpPr>
          <p:cNvPr id="5" name="Group 19"/>
          <p:cNvGrpSpPr/>
          <p:nvPr/>
        </p:nvGrpSpPr>
        <p:grpSpPr>
          <a:xfrm>
            <a:off x="4572252" y="3457568"/>
            <a:ext cx="777473" cy="2063359"/>
            <a:chOff x="1979712" y="1556792"/>
            <a:chExt cx="932967" cy="2476030"/>
          </a:xfrm>
        </p:grpSpPr>
        <p:pic>
          <p:nvPicPr>
            <p:cNvPr id="21" name="Picture 6" descr="C:\Users\Lhakpa Wangyal\Desktop\Untitled-2.gif"/>
            <p:cNvPicPr>
              <a:picLocks noChangeAspect="1" noChangeArrowheads="1"/>
            </p:cNvPicPr>
            <p:nvPr/>
          </p:nvPicPr>
          <p:blipFill>
            <a:blip r:embed="rId2" cstate="print"/>
            <a:srcRect/>
            <a:stretch>
              <a:fillRect/>
            </a:stretch>
          </p:blipFill>
          <p:spPr bwMode="auto">
            <a:xfrm>
              <a:off x="1979712" y="1556792"/>
              <a:ext cx="792088" cy="2030914"/>
            </a:xfrm>
            <a:prstGeom prst="rect">
              <a:avLst/>
            </a:prstGeom>
            <a:noFill/>
          </p:spPr>
        </p:pic>
        <p:sp>
          <p:nvSpPr>
            <p:cNvPr id="22" name="TextBox 21"/>
            <p:cNvSpPr txBox="1"/>
            <p:nvPr/>
          </p:nvSpPr>
          <p:spPr>
            <a:xfrm>
              <a:off x="1981424" y="3645024"/>
              <a:ext cx="931255" cy="387798"/>
            </a:xfrm>
            <a:prstGeom prst="rect">
              <a:avLst/>
            </a:prstGeom>
            <a:noFill/>
          </p:spPr>
          <p:txBody>
            <a:bodyPr wrap="none" rtlCol="0">
              <a:spAutoFit/>
            </a:bodyPr>
            <a:lstStyle/>
            <a:p>
              <a:pPr algn="ctr"/>
              <a:r>
                <a:rPr lang="en-US" sz="1500" b="1" dirty="0"/>
                <a:t>Tall (</a:t>
              </a:r>
              <a:r>
                <a:rPr lang="en-US" sz="1500" b="1" dirty="0" err="1"/>
                <a:t>Tt</a:t>
              </a:r>
              <a:r>
                <a:rPr lang="en-US" sz="1500" b="1" dirty="0"/>
                <a:t>)</a:t>
              </a:r>
            </a:p>
          </p:txBody>
        </p:sp>
      </p:grpSp>
      <p:grpSp>
        <p:nvGrpSpPr>
          <p:cNvPr id="6" name="Group 22"/>
          <p:cNvGrpSpPr/>
          <p:nvPr/>
        </p:nvGrpSpPr>
        <p:grpSpPr>
          <a:xfrm>
            <a:off x="5870464" y="3457568"/>
            <a:ext cx="777473" cy="2063359"/>
            <a:chOff x="1979712" y="1556792"/>
            <a:chExt cx="932967" cy="2476030"/>
          </a:xfrm>
        </p:grpSpPr>
        <p:pic>
          <p:nvPicPr>
            <p:cNvPr id="24" name="Picture 6" descr="C:\Users\Lhakpa Wangyal\Desktop\Untitled-2.gif"/>
            <p:cNvPicPr>
              <a:picLocks noChangeAspect="1" noChangeArrowheads="1"/>
            </p:cNvPicPr>
            <p:nvPr/>
          </p:nvPicPr>
          <p:blipFill>
            <a:blip r:embed="rId2" cstate="print"/>
            <a:srcRect/>
            <a:stretch>
              <a:fillRect/>
            </a:stretch>
          </p:blipFill>
          <p:spPr bwMode="auto">
            <a:xfrm>
              <a:off x="1979712" y="1556792"/>
              <a:ext cx="792088" cy="2030914"/>
            </a:xfrm>
            <a:prstGeom prst="rect">
              <a:avLst/>
            </a:prstGeom>
            <a:noFill/>
          </p:spPr>
        </p:pic>
        <p:sp>
          <p:nvSpPr>
            <p:cNvPr id="25" name="TextBox 24"/>
            <p:cNvSpPr txBox="1"/>
            <p:nvPr/>
          </p:nvSpPr>
          <p:spPr>
            <a:xfrm>
              <a:off x="1981424" y="3645024"/>
              <a:ext cx="931255" cy="387798"/>
            </a:xfrm>
            <a:prstGeom prst="rect">
              <a:avLst/>
            </a:prstGeom>
            <a:noFill/>
          </p:spPr>
          <p:txBody>
            <a:bodyPr wrap="none" rtlCol="0">
              <a:spAutoFit/>
            </a:bodyPr>
            <a:lstStyle/>
            <a:p>
              <a:pPr algn="ctr"/>
              <a:r>
                <a:rPr lang="en-US" sz="1500" b="1" dirty="0"/>
                <a:t>Tall (</a:t>
              </a:r>
              <a:r>
                <a:rPr lang="en-US" sz="1500" b="1" dirty="0" err="1"/>
                <a:t>Tt</a:t>
              </a:r>
              <a:r>
                <a:rPr lang="en-US" sz="1500" b="1" dirty="0"/>
                <a:t>)</a:t>
              </a:r>
            </a:p>
          </p:txBody>
        </p:sp>
      </p:grpSp>
      <p:sp>
        <p:nvSpPr>
          <p:cNvPr id="29" name="Rectangle 28"/>
          <p:cNvSpPr/>
          <p:nvPr/>
        </p:nvSpPr>
        <p:spPr>
          <a:xfrm>
            <a:off x="179512" y="157200"/>
            <a:ext cx="8784976" cy="400110"/>
          </a:xfrm>
          <a:prstGeom prst="rect">
            <a:avLst/>
          </a:prstGeom>
        </p:spPr>
        <p:txBody>
          <a:bodyPr wrap="square">
            <a:spAutoFit/>
          </a:bodyPr>
          <a:lstStyle/>
          <a:p>
            <a:pPr lvl="0" algn="ctr"/>
            <a:r>
              <a:rPr lang="en-US" b="1" baseline="30000" dirty="0">
                <a:solidFill>
                  <a:prstClr val="white"/>
                </a:solidFill>
              </a:rPr>
              <a:t>…… </a:t>
            </a:r>
            <a:r>
              <a:rPr lang="en-US" i="1" baseline="30000" dirty="0">
                <a:solidFill>
                  <a:prstClr val="white"/>
                </a:solidFill>
              </a:rPr>
              <a:t>continuation</a:t>
            </a:r>
            <a:r>
              <a:rPr lang="en-US" b="1" baseline="30000" dirty="0">
                <a:solidFill>
                  <a:prstClr val="white"/>
                </a:solidFill>
              </a:rPr>
              <a:t> </a:t>
            </a:r>
            <a:r>
              <a:rPr lang="en-US" sz="2000" b="1" dirty="0">
                <a:solidFill>
                  <a:prstClr val="white"/>
                </a:solidFill>
              </a:rPr>
              <a:t>Inheritance Of Gene Of Height In Pea Plant (Monohybrid  Cross)</a:t>
            </a:r>
          </a:p>
        </p:txBody>
      </p:sp>
      <p:grpSp>
        <p:nvGrpSpPr>
          <p:cNvPr id="7" name="Group 13"/>
          <p:cNvGrpSpPr/>
          <p:nvPr/>
        </p:nvGrpSpPr>
        <p:grpSpPr>
          <a:xfrm>
            <a:off x="6252187" y="757268"/>
            <a:ext cx="777473" cy="2063359"/>
            <a:chOff x="1979712" y="1556792"/>
            <a:chExt cx="932967" cy="2476030"/>
          </a:xfrm>
        </p:grpSpPr>
        <p:pic>
          <p:nvPicPr>
            <p:cNvPr id="26" name="Picture 6" descr="C:\Users\Lhakpa Wangyal\Desktop\Untitled-2.gif"/>
            <p:cNvPicPr>
              <a:picLocks noChangeAspect="1" noChangeArrowheads="1"/>
            </p:cNvPicPr>
            <p:nvPr/>
          </p:nvPicPr>
          <p:blipFill>
            <a:blip r:embed="rId2" cstate="print"/>
            <a:srcRect/>
            <a:stretch>
              <a:fillRect/>
            </a:stretch>
          </p:blipFill>
          <p:spPr bwMode="auto">
            <a:xfrm>
              <a:off x="1979712" y="1556792"/>
              <a:ext cx="792088" cy="2030914"/>
            </a:xfrm>
            <a:prstGeom prst="rect">
              <a:avLst/>
            </a:prstGeom>
            <a:noFill/>
          </p:spPr>
        </p:pic>
        <p:sp>
          <p:nvSpPr>
            <p:cNvPr id="30" name="TextBox 29"/>
            <p:cNvSpPr txBox="1"/>
            <p:nvPr/>
          </p:nvSpPr>
          <p:spPr>
            <a:xfrm>
              <a:off x="1981424" y="3645024"/>
              <a:ext cx="931255" cy="387798"/>
            </a:xfrm>
            <a:prstGeom prst="rect">
              <a:avLst/>
            </a:prstGeom>
            <a:noFill/>
          </p:spPr>
          <p:txBody>
            <a:bodyPr wrap="none" rtlCol="0">
              <a:spAutoFit/>
            </a:bodyPr>
            <a:lstStyle/>
            <a:p>
              <a:pPr algn="ctr"/>
              <a:r>
                <a:rPr lang="en-US" sz="1500" b="1" dirty="0"/>
                <a:t>Tall (</a:t>
              </a:r>
              <a:r>
                <a:rPr lang="en-US" sz="1500" b="1" dirty="0" err="1"/>
                <a:t>Tt</a:t>
              </a:r>
              <a:r>
                <a:rPr lang="en-US" sz="1500" b="1" dirty="0"/>
                <a:t>)</a:t>
              </a:r>
            </a:p>
          </p:txBody>
        </p:sp>
      </p:grpSp>
      <p:pic>
        <p:nvPicPr>
          <p:cNvPr id="27" name="Picture 2"/>
          <p:cNvPicPr>
            <a:picLocks noChangeAspect="1" noChangeArrowheads="1"/>
          </p:cNvPicPr>
          <p:nvPr/>
        </p:nvPicPr>
        <p:blipFill>
          <a:blip r:embed="rId4" cstate="print">
            <a:lum bright="-10000" contrast="40000"/>
          </a:blip>
          <a:srcRect l="56958" t="82003" r="28820" b="10133"/>
          <a:stretch>
            <a:fillRect/>
          </a:stretch>
        </p:blipFill>
        <p:spPr bwMode="auto">
          <a:xfrm>
            <a:off x="762000" y="3997628"/>
            <a:ext cx="2460273" cy="662161"/>
          </a:xfrm>
          <a:prstGeom prst="rect">
            <a:avLst/>
          </a:prstGeom>
          <a:noFill/>
          <a:ln w="9525">
            <a:noFill/>
            <a:miter lim="800000"/>
            <a:headEnd/>
            <a:tailEnd/>
          </a:ln>
        </p:spPr>
      </p:pic>
      <p:sp>
        <p:nvSpPr>
          <p:cNvPr id="28" name="Rectangle 27"/>
          <p:cNvSpPr/>
          <p:nvPr/>
        </p:nvSpPr>
        <p:spPr>
          <a:xfrm>
            <a:off x="1031607" y="3517573"/>
            <a:ext cx="2066720" cy="502766"/>
          </a:xfrm>
          <a:prstGeom prst="rect">
            <a:avLst/>
          </a:prstGeom>
        </p:spPr>
        <p:txBody>
          <a:bodyPr wrap="none">
            <a:spAutoFit/>
          </a:bodyPr>
          <a:lstStyle/>
          <a:p>
            <a:r>
              <a:rPr lang="en-US" sz="2667" b="1" dirty="0">
                <a:solidFill>
                  <a:srgbClr val="FFFF00"/>
                </a:solidFill>
              </a:rPr>
              <a:t>F</a:t>
            </a:r>
            <a:r>
              <a:rPr lang="en-US" sz="2667" b="1" baseline="-25000" dirty="0">
                <a:solidFill>
                  <a:srgbClr val="FFFF00"/>
                </a:solidFill>
              </a:rPr>
              <a:t>2</a:t>
            </a:r>
            <a:r>
              <a:rPr lang="en-US" sz="2667" b="1" dirty="0">
                <a:solidFill>
                  <a:srgbClr val="FFFF00"/>
                </a:solidFill>
              </a:rPr>
              <a:t> generation</a:t>
            </a:r>
            <a:endParaRPr lang="en-US" sz="2667" dirty="0"/>
          </a:p>
        </p:txBody>
      </p:sp>
      <p:sp>
        <p:nvSpPr>
          <p:cNvPr id="31" name="Rectangle 30"/>
          <p:cNvSpPr/>
          <p:nvPr/>
        </p:nvSpPr>
        <p:spPr>
          <a:xfrm>
            <a:off x="971601" y="1357335"/>
            <a:ext cx="2220247" cy="913199"/>
          </a:xfrm>
          <a:prstGeom prst="rect">
            <a:avLst/>
          </a:prstGeom>
        </p:spPr>
        <p:txBody>
          <a:bodyPr wrap="square">
            <a:spAutoFit/>
          </a:bodyPr>
          <a:lstStyle/>
          <a:p>
            <a:pPr algn="r"/>
            <a:r>
              <a:rPr lang="en-US" sz="2667" b="1" dirty="0">
                <a:solidFill>
                  <a:srgbClr val="FFFF00"/>
                </a:solidFill>
              </a:rPr>
              <a:t>F</a:t>
            </a:r>
            <a:r>
              <a:rPr lang="en-US" sz="2667" b="1" baseline="-25000" dirty="0">
                <a:solidFill>
                  <a:srgbClr val="FFFF00"/>
                </a:solidFill>
              </a:rPr>
              <a:t>1</a:t>
            </a:r>
            <a:r>
              <a:rPr lang="en-US" sz="2667" b="1" dirty="0">
                <a:solidFill>
                  <a:srgbClr val="FFFF00"/>
                </a:solidFill>
              </a:rPr>
              <a:t> generations on </a:t>
            </a:r>
            <a:r>
              <a:rPr lang="en-US" sz="2667" b="1" dirty="0" err="1">
                <a:solidFill>
                  <a:srgbClr val="FFFF00"/>
                </a:solidFill>
              </a:rPr>
              <a:t>selfing</a:t>
            </a:r>
            <a:endParaRPr lang="en-US" sz="2667" dirty="0"/>
          </a:p>
        </p:txBody>
      </p:sp>
      <p:graphicFrame>
        <p:nvGraphicFramePr>
          <p:cNvPr id="33" name="Table 32"/>
          <p:cNvGraphicFramePr>
            <a:graphicFrameLocks noGrp="1"/>
          </p:cNvGraphicFramePr>
          <p:nvPr/>
        </p:nvGraphicFramePr>
        <p:xfrm>
          <a:off x="869314" y="4741333"/>
          <a:ext cx="2309834" cy="863600"/>
        </p:xfrm>
        <a:graphic>
          <a:graphicData uri="http://schemas.openxmlformats.org/drawingml/2006/table">
            <a:tbl>
              <a:tblPr firstRow="1" bandRow="1">
                <a:tableStyleId>{5C22544A-7EE6-4342-B048-85BDC9FD1C3A}</a:tableStyleId>
              </a:tblPr>
              <a:tblGrid>
                <a:gridCol w="888398">
                  <a:extLst>
                    <a:ext uri="{9D8B030D-6E8A-4147-A177-3AD203B41FA5}">
                      <a16:colId xmlns:a16="http://schemas.microsoft.com/office/drawing/2014/main" val="20000"/>
                    </a:ext>
                  </a:extLst>
                </a:gridCol>
                <a:gridCol w="1421436">
                  <a:extLst>
                    <a:ext uri="{9D8B030D-6E8A-4147-A177-3AD203B41FA5}">
                      <a16:colId xmlns:a16="http://schemas.microsoft.com/office/drawing/2014/main" val="20001"/>
                    </a:ext>
                  </a:extLst>
                </a:gridCol>
              </a:tblGrid>
              <a:tr h="304800">
                <a:tc gridSpan="2">
                  <a:txBody>
                    <a:bodyPr/>
                    <a:lstStyle/>
                    <a:p>
                      <a:pPr algn="ctr"/>
                      <a:r>
                        <a:rPr lang="en-IN" sz="1500" dirty="0"/>
                        <a:t>Proportion of F</a:t>
                      </a:r>
                      <a:r>
                        <a:rPr lang="en-IN" sz="1500" baseline="-25000" dirty="0"/>
                        <a:t>2 </a:t>
                      </a:r>
                      <a:r>
                        <a:rPr lang="en-IN" sz="1500" dirty="0"/>
                        <a:t>plants </a:t>
                      </a:r>
                    </a:p>
                  </a:txBody>
                  <a:tcPr marL="76200" marR="76200" marT="38100" marB="38100"/>
                </a:tc>
                <a:tc hMerge="1">
                  <a:txBody>
                    <a:bodyPr/>
                    <a:lstStyle/>
                    <a:p>
                      <a:endParaRPr lang="en-IN" dirty="0"/>
                    </a:p>
                  </a:txBody>
                  <a:tcPr/>
                </a:tc>
                <a:extLst>
                  <a:ext uri="{0D108BD9-81ED-4DB2-BD59-A6C34878D82A}">
                    <a16:rowId xmlns:a16="http://schemas.microsoft.com/office/drawing/2014/main" val="10000"/>
                  </a:ext>
                </a:extLst>
              </a:tr>
              <a:tr h="279400">
                <a:tc>
                  <a:txBody>
                    <a:bodyPr/>
                    <a:lstStyle/>
                    <a:p>
                      <a:pPr algn="ctr"/>
                      <a:r>
                        <a:rPr lang="en-IN" sz="1300" b="1" dirty="0"/>
                        <a:t>Dwarf</a:t>
                      </a:r>
                    </a:p>
                  </a:txBody>
                  <a:tcPr marL="76200" marR="76200" marT="38100" marB="38100"/>
                </a:tc>
                <a:tc>
                  <a:txBody>
                    <a:bodyPr/>
                    <a:lstStyle/>
                    <a:p>
                      <a:pPr algn="ctr"/>
                      <a:r>
                        <a:rPr lang="en-IN" sz="1300" b="1" dirty="0"/>
                        <a:t>Tall</a:t>
                      </a:r>
                    </a:p>
                  </a:txBody>
                  <a:tcPr marL="76200" marR="76200" marT="38100" marB="38100"/>
                </a:tc>
                <a:extLst>
                  <a:ext uri="{0D108BD9-81ED-4DB2-BD59-A6C34878D82A}">
                    <a16:rowId xmlns:a16="http://schemas.microsoft.com/office/drawing/2014/main" val="10001"/>
                  </a:ext>
                </a:extLst>
              </a:tr>
              <a:tr h="279400">
                <a:tc>
                  <a:txBody>
                    <a:bodyPr/>
                    <a:lstStyle/>
                    <a:p>
                      <a:pPr algn="ctr"/>
                      <a:r>
                        <a:rPr lang="en-IN" sz="1300" b="1" dirty="0"/>
                        <a:t>1/4</a:t>
                      </a:r>
                    </a:p>
                  </a:txBody>
                  <a:tcPr marL="76200" marR="76200" marT="38100" marB="38100"/>
                </a:tc>
                <a:tc>
                  <a:txBody>
                    <a:bodyPr/>
                    <a:lstStyle/>
                    <a:p>
                      <a:pPr algn="ctr"/>
                      <a:r>
                        <a:rPr lang="en-IN" sz="1300" b="1" dirty="0"/>
                        <a:t>3/4</a:t>
                      </a:r>
                    </a:p>
                  </a:txBody>
                  <a:tcPr marL="76200" marR="76200" marT="38100" marB="38100"/>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23" presetClass="entr" presetSubtype="16"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fltVal val="0"/>
                                          </p:val>
                                        </p:tav>
                                        <p:tav tm="100000">
                                          <p:val>
                                            <p:strVal val="#ppt_w"/>
                                          </p:val>
                                        </p:tav>
                                      </p:tavLst>
                                    </p:anim>
                                    <p:anim calcmode="lin" valueType="num">
                                      <p:cBhvr>
                                        <p:cTn id="43" dur="1000" fill="hold"/>
                                        <p:tgtEl>
                                          <p:spTgt spid="6"/>
                                        </p:tgtEl>
                                        <p:attrNameLst>
                                          <p:attrName>ppt_h</p:attrName>
                                        </p:attrNameLst>
                                      </p:cBhvr>
                                      <p:tavLst>
                                        <p:tav tm="0">
                                          <p:val>
                                            <p:fltVal val="0"/>
                                          </p:val>
                                        </p:tav>
                                        <p:tav tm="100000">
                                          <p:val>
                                            <p:strVal val="#ppt_h"/>
                                          </p:val>
                                        </p:tav>
                                      </p:tavLst>
                                    </p:anim>
                                  </p:childTnLst>
                                </p:cTn>
                              </p:par>
                            </p:childTnLst>
                          </p:cTn>
                        </p:par>
                        <p:par>
                          <p:cTn id="44" fill="hold">
                            <p:stCondLst>
                              <p:cond delay="1000"/>
                            </p:stCondLst>
                            <p:childTnLst>
                              <p:par>
                                <p:cTn id="45" presetID="23" presetClass="entr" presetSubtype="16"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2000" fill="hold"/>
                                        <p:tgtEl>
                                          <p:spTgt spid="3"/>
                                        </p:tgtEl>
                                        <p:attrNameLst>
                                          <p:attrName>ppt_w</p:attrName>
                                        </p:attrNameLst>
                                      </p:cBhvr>
                                      <p:tavLst>
                                        <p:tav tm="0">
                                          <p:val>
                                            <p:fltVal val="0"/>
                                          </p:val>
                                        </p:tav>
                                        <p:tav tm="100000">
                                          <p:val>
                                            <p:strVal val="#ppt_w"/>
                                          </p:val>
                                        </p:tav>
                                      </p:tavLst>
                                    </p:anim>
                                    <p:anim calcmode="lin" valueType="num">
                                      <p:cBhvr>
                                        <p:cTn id="48" dur="2000" fill="hold"/>
                                        <p:tgtEl>
                                          <p:spTgt spid="3"/>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p:cTn id="59" dur="500" fill="hold"/>
                                        <p:tgtEl>
                                          <p:spTgt spid="27"/>
                                        </p:tgtEl>
                                        <p:attrNameLst>
                                          <p:attrName>ppt_w</p:attrName>
                                        </p:attrNameLst>
                                      </p:cBhvr>
                                      <p:tavLst>
                                        <p:tav tm="0">
                                          <p:val>
                                            <p:fltVal val="0"/>
                                          </p:val>
                                        </p:tav>
                                        <p:tav tm="100000">
                                          <p:val>
                                            <p:strVal val="#ppt_w"/>
                                          </p:val>
                                        </p:tav>
                                      </p:tavLst>
                                    </p:anim>
                                    <p:anim calcmode="lin" valueType="num">
                                      <p:cBhvr>
                                        <p:cTn id="60"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500" fill="hold"/>
                                        <p:tgtEl>
                                          <p:spTgt spid="33"/>
                                        </p:tgtEl>
                                        <p:attrNameLst>
                                          <p:attrName>ppt_x</p:attrName>
                                        </p:attrNameLst>
                                      </p:cBhvr>
                                      <p:tavLst>
                                        <p:tav tm="0">
                                          <p:val>
                                            <p:strVal val="#ppt_x"/>
                                          </p:val>
                                        </p:tav>
                                        <p:tav tm="100000">
                                          <p:val>
                                            <p:strVal val="#ppt_x"/>
                                          </p:val>
                                        </p:tav>
                                      </p:tavLst>
                                    </p:anim>
                                    <p:anim calcmode="lin" valueType="num">
                                      <p:cBhvr additive="base">
                                        <p:cTn id="6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8"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Dominant and Recessive traits</a:t>
            </a:r>
            <a:endParaRPr lang="en-US" dirty="0"/>
          </a:p>
        </p:txBody>
      </p:sp>
      <p:sp>
        <p:nvSpPr>
          <p:cNvPr id="3" name="Content Placeholder 2"/>
          <p:cNvSpPr>
            <a:spLocks noGrp="1"/>
          </p:cNvSpPr>
          <p:nvPr>
            <p:ph idx="1"/>
          </p:nvPr>
        </p:nvSpPr>
        <p:spPr/>
        <p:txBody>
          <a:bodyPr>
            <a:normAutofit fontScale="92500" lnSpcReduction="20000"/>
          </a:bodyPr>
          <a:lstStyle/>
          <a:p>
            <a:pPr algn="just" fontAlgn="base">
              <a:buNone/>
            </a:pPr>
            <a:r>
              <a:rPr lang="en-US" b="1" dirty="0">
                <a:solidFill>
                  <a:srgbClr val="FFFF00"/>
                </a:solidFill>
              </a:rPr>
              <a:t>Dominant trait</a:t>
            </a:r>
          </a:p>
          <a:p>
            <a:pPr algn="just" fontAlgn="base"/>
            <a:r>
              <a:rPr lang="en-US" b="1" dirty="0"/>
              <a:t>Expressed trait</a:t>
            </a:r>
          </a:p>
          <a:p>
            <a:pPr algn="just" fontAlgn="base"/>
            <a:r>
              <a:rPr lang="en-US" b="1" dirty="0"/>
              <a:t>Takes over the other inherited trait</a:t>
            </a:r>
          </a:p>
          <a:p>
            <a:pPr algn="just" fontAlgn="base"/>
            <a:r>
              <a:rPr lang="en-US" b="1" dirty="0"/>
              <a:t>For example, ‘Tall’ is a dominant trait of pea plants</a:t>
            </a:r>
          </a:p>
          <a:p>
            <a:pPr algn="just" fontAlgn="base">
              <a:buNone/>
            </a:pPr>
            <a:endParaRPr lang="en-US" b="1" dirty="0"/>
          </a:p>
          <a:p>
            <a:pPr algn="just" fontAlgn="base">
              <a:buNone/>
            </a:pPr>
            <a:r>
              <a:rPr lang="en-US" b="1" dirty="0">
                <a:solidFill>
                  <a:srgbClr val="FFFF00"/>
                </a:solidFill>
              </a:rPr>
              <a:t>Recessive trait</a:t>
            </a:r>
          </a:p>
          <a:p>
            <a:pPr algn="just" fontAlgn="base"/>
            <a:r>
              <a:rPr lang="en-US" b="1" dirty="0"/>
              <a:t>Unexpressed/hidden trait </a:t>
            </a:r>
          </a:p>
          <a:p>
            <a:pPr algn="just" fontAlgn="base"/>
            <a:r>
              <a:rPr lang="en-US" b="1" dirty="0"/>
              <a:t>Trait dominated by the dominant trait</a:t>
            </a:r>
          </a:p>
          <a:p>
            <a:pPr algn="just" fontAlgn="base"/>
            <a:r>
              <a:rPr lang="en-US" b="1" dirty="0"/>
              <a:t>For example, ‘Dwarf’ is a recessive trait of pea plant</a:t>
            </a:r>
          </a:p>
          <a:p>
            <a:pPr algn="just"/>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additive="base">
                                        <p:cTn id="4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 calcmode="lin" valueType="num">
                                      <p:cBhvr additive="base">
                                        <p:cTn id="4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534"/>
            <a:ext cx="9144000" cy="372740"/>
          </a:xfrm>
        </p:spPr>
        <p:txBody>
          <a:bodyPr>
            <a:noAutofit/>
          </a:bodyPr>
          <a:lstStyle/>
          <a:p>
            <a:r>
              <a:rPr lang="en-IN" sz="2000" b="1" dirty="0"/>
              <a:t>Inheritance Of Gene Of Height In Pea Plant (Monohybrid  Cross) studied by Mendel</a:t>
            </a:r>
            <a:endParaRPr lang="en-IN" sz="2000" dirty="0"/>
          </a:p>
        </p:txBody>
      </p:sp>
      <p:pic>
        <p:nvPicPr>
          <p:cNvPr id="5" name="Picture 2">
            <a:extLst>
              <a:ext uri="{FF2B5EF4-FFF2-40B4-BE49-F238E27FC236}">
                <a16:creationId xmlns:a16="http://schemas.microsoft.com/office/drawing/2014/main" id="{01CD9EDA-3315-DF46-A829-6DC71AA0CD26}"/>
              </a:ext>
            </a:extLst>
          </p:cNvPr>
          <p:cNvPicPr>
            <a:picLocks noChangeAspect="1" noChangeArrowheads="1"/>
          </p:cNvPicPr>
          <p:nvPr/>
        </p:nvPicPr>
        <p:blipFill>
          <a:blip r:embed="rId2" cstate="print"/>
          <a:srcRect l="50830" t="4227" r="25096" b="10133"/>
          <a:stretch>
            <a:fillRect/>
          </a:stretch>
        </p:blipFill>
        <p:spPr bwMode="auto">
          <a:xfrm>
            <a:off x="1252726" y="379573"/>
            <a:ext cx="3319274" cy="5278387"/>
          </a:xfrm>
          <a:prstGeom prst="rect">
            <a:avLst/>
          </a:prstGeom>
          <a:noFill/>
          <a:ln w="9525">
            <a:noFill/>
            <a:miter lim="800000"/>
            <a:headEnd/>
            <a:tailEnd/>
          </a:ln>
        </p:spPr>
      </p:pic>
      <p:sp>
        <p:nvSpPr>
          <p:cNvPr id="4" name="Freeform 3">
            <a:extLst>
              <a:ext uri="{FF2B5EF4-FFF2-40B4-BE49-F238E27FC236}">
                <a16:creationId xmlns:a16="http://schemas.microsoft.com/office/drawing/2014/main" id="{20BAC4ED-B9BA-2648-AAFD-0DC35F849F48}"/>
              </a:ext>
            </a:extLst>
          </p:cNvPr>
          <p:cNvSpPr/>
          <p:nvPr/>
        </p:nvSpPr>
        <p:spPr>
          <a:xfrm>
            <a:off x="3214255" y="1219200"/>
            <a:ext cx="1274618" cy="930960"/>
          </a:xfrm>
          <a:custGeom>
            <a:avLst/>
            <a:gdLst>
              <a:gd name="connsiteX0" fmla="*/ 138545 w 1274618"/>
              <a:gd name="connsiteY0" fmla="*/ 235527 h 930960"/>
              <a:gd name="connsiteX1" fmla="*/ 69272 w 1274618"/>
              <a:gd name="connsiteY1" fmla="*/ 277091 h 930960"/>
              <a:gd name="connsiteX2" fmla="*/ 27709 w 1274618"/>
              <a:gd name="connsiteY2" fmla="*/ 304800 h 930960"/>
              <a:gd name="connsiteX3" fmla="*/ 0 w 1274618"/>
              <a:gd name="connsiteY3" fmla="*/ 387927 h 930960"/>
              <a:gd name="connsiteX4" fmla="*/ 27709 w 1274618"/>
              <a:gd name="connsiteY4" fmla="*/ 471055 h 930960"/>
              <a:gd name="connsiteX5" fmla="*/ 41563 w 1274618"/>
              <a:gd name="connsiteY5" fmla="*/ 512618 h 930960"/>
              <a:gd name="connsiteX6" fmla="*/ 166254 w 1274618"/>
              <a:gd name="connsiteY6" fmla="*/ 581891 h 930960"/>
              <a:gd name="connsiteX7" fmla="*/ 387927 w 1274618"/>
              <a:gd name="connsiteY7" fmla="*/ 581891 h 930960"/>
              <a:gd name="connsiteX8" fmla="*/ 401781 w 1274618"/>
              <a:gd name="connsiteY8" fmla="*/ 623455 h 930960"/>
              <a:gd name="connsiteX9" fmla="*/ 443345 w 1274618"/>
              <a:gd name="connsiteY9" fmla="*/ 817418 h 930960"/>
              <a:gd name="connsiteX10" fmla="*/ 526472 w 1274618"/>
              <a:gd name="connsiteY10" fmla="*/ 872836 h 930960"/>
              <a:gd name="connsiteX11" fmla="*/ 609600 w 1274618"/>
              <a:gd name="connsiteY11" fmla="*/ 900545 h 930960"/>
              <a:gd name="connsiteX12" fmla="*/ 637309 w 1274618"/>
              <a:gd name="connsiteY12" fmla="*/ 928255 h 930960"/>
              <a:gd name="connsiteX13" fmla="*/ 789709 w 1274618"/>
              <a:gd name="connsiteY13" fmla="*/ 886691 h 930960"/>
              <a:gd name="connsiteX14" fmla="*/ 817418 w 1274618"/>
              <a:gd name="connsiteY14" fmla="*/ 845127 h 930960"/>
              <a:gd name="connsiteX15" fmla="*/ 831272 w 1274618"/>
              <a:gd name="connsiteY15" fmla="*/ 762000 h 930960"/>
              <a:gd name="connsiteX16" fmla="*/ 955963 w 1274618"/>
              <a:gd name="connsiteY16" fmla="*/ 692727 h 930960"/>
              <a:gd name="connsiteX17" fmla="*/ 997527 w 1274618"/>
              <a:gd name="connsiteY17" fmla="*/ 665018 h 930960"/>
              <a:gd name="connsiteX18" fmla="*/ 1094509 w 1274618"/>
              <a:gd name="connsiteY18" fmla="*/ 637309 h 930960"/>
              <a:gd name="connsiteX19" fmla="*/ 1219200 w 1274618"/>
              <a:gd name="connsiteY19" fmla="*/ 581891 h 930960"/>
              <a:gd name="connsiteX20" fmla="*/ 1233054 w 1274618"/>
              <a:gd name="connsiteY20" fmla="*/ 540327 h 930960"/>
              <a:gd name="connsiteX21" fmla="*/ 1274618 w 1274618"/>
              <a:gd name="connsiteY21" fmla="*/ 457200 h 930960"/>
              <a:gd name="connsiteX22" fmla="*/ 1260763 w 1274618"/>
              <a:gd name="connsiteY22" fmla="*/ 346364 h 930960"/>
              <a:gd name="connsiteX23" fmla="*/ 1219200 w 1274618"/>
              <a:gd name="connsiteY23" fmla="*/ 318655 h 930960"/>
              <a:gd name="connsiteX24" fmla="*/ 1149927 w 1274618"/>
              <a:gd name="connsiteY24" fmla="*/ 277091 h 930960"/>
              <a:gd name="connsiteX25" fmla="*/ 983672 w 1274618"/>
              <a:gd name="connsiteY25" fmla="*/ 290945 h 930960"/>
              <a:gd name="connsiteX26" fmla="*/ 900545 w 1274618"/>
              <a:gd name="connsiteY26" fmla="*/ 318655 h 930960"/>
              <a:gd name="connsiteX27" fmla="*/ 692727 w 1274618"/>
              <a:gd name="connsiteY27" fmla="*/ 304800 h 930960"/>
              <a:gd name="connsiteX28" fmla="*/ 609600 w 1274618"/>
              <a:gd name="connsiteY28" fmla="*/ 277091 h 930960"/>
              <a:gd name="connsiteX29" fmla="*/ 568036 w 1274618"/>
              <a:gd name="connsiteY29" fmla="*/ 249382 h 930960"/>
              <a:gd name="connsiteX30" fmla="*/ 526472 w 1274618"/>
              <a:gd name="connsiteY30" fmla="*/ 235527 h 930960"/>
              <a:gd name="connsiteX31" fmla="*/ 443345 w 1274618"/>
              <a:gd name="connsiteY31" fmla="*/ 180109 h 930960"/>
              <a:gd name="connsiteX32" fmla="*/ 374072 w 1274618"/>
              <a:gd name="connsiteY32" fmla="*/ 55418 h 930960"/>
              <a:gd name="connsiteX33" fmla="*/ 249381 w 1274618"/>
              <a:gd name="connsiteY33" fmla="*/ 0 h 930960"/>
              <a:gd name="connsiteX34" fmla="*/ 207818 w 1274618"/>
              <a:gd name="connsiteY34" fmla="*/ 13855 h 930960"/>
              <a:gd name="connsiteX35" fmla="*/ 249381 w 1274618"/>
              <a:gd name="connsiteY35" fmla="*/ 138545 h 930960"/>
              <a:gd name="connsiteX36" fmla="*/ 235527 w 1274618"/>
              <a:gd name="connsiteY36" fmla="*/ 193964 h 930960"/>
              <a:gd name="connsiteX37" fmla="*/ 152400 w 1274618"/>
              <a:gd name="connsiteY37" fmla="*/ 221673 h 930960"/>
              <a:gd name="connsiteX38" fmla="*/ 124690 w 1274618"/>
              <a:gd name="connsiteY38" fmla="*/ 249382 h 930960"/>
              <a:gd name="connsiteX39" fmla="*/ 69272 w 1274618"/>
              <a:gd name="connsiteY39" fmla="*/ 277091 h 93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74618" h="930960">
                <a:moveTo>
                  <a:pt x="138545" y="235527"/>
                </a:moveTo>
                <a:cubicBezTo>
                  <a:pt x="115454" y="249382"/>
                  <a:pt x="92107" y="262819"/>
                  <a:pt x="69272" y="277091"/>
                </a:cubicBezTo>
                <a:cubicBezTo>
                  <a:pt x="55152" y="285916"/>
                  <a:pt x="36534" y="290680"/>
                  <a:pt x="27709" y="304800"/>
                </a:cubicBezTo>
                <a:cubicBezTo>
                  <a:pt x="12229" y="329568"/>
                  <a:pt x="0" y="387927"/>
                  <a:pt x="0" y="387927"/>
                </a:cubicBezTo>
                <a:lnTo>
                  <a:pt x="27709" y="471055"/>
                </a:lnTo>
                <a:cubicBezTo>
                  <a:pt x="32327" y="484909"/>
                  <a:pt x="29412" y="504517"/>
                  <a:pt x="41563" y="512618"/>
                </a:cubicBezTo>
                <a:cubicBezTo>
                  <a:pt x="136841" y="576137"/>
                  <a:pt x="93097" y="557505"/>
                  <a:pt x="166254" y="581891"/>
                </a:cubicBezTo>
                <a:cubicBezTo>
                  <a:pt x="231135" y="573781"/>
                  <a:pt x="323046" y="553055"/>
                  <a:pt x="387927" y="581891"/>
                </a:cubicBezTo>
                <a:cubicBezTo>
                  <a:pt x="401272" y="587822"/>
                  <a:pt x="397163" y="609600"/>
                  <a:pt x="401781" y="623455"/>
                </a:cubicBezTo>
                <a:cubicBezTo>
                  <a:pt x="406553" y="675944"/>
                  <a:pt x="390798" y="771440"/>
                  <a:pt x="443345" y="817418"/>
                </a:cubicBezTo>
                <a:cubicBezTo>
                  <a:pt x="468407" y="839348"/>
                  <a:pt x="494879" y="862305"/>
                  <a:pt x="526472" y="872836"/>
                </a:cubicBezTo>
                <a:lnTo>
                  <a:pt x="609600" y="900545"/>
                </a:lnTo>
                <a:cubicBezTo>
                  <a:pt x="618836" y="909782"/>
                  <a:pt x="624311" y="926955"/>
                  <a:pt x="637309" y="928255"/>
                </a:cubicBezTo>
                <a:cubicBezTo>
                  <a:pt x="727289" y="937253"/>
                  <a:pt x="733882" y="923909"/>
                  <a:pt x="789709" y="886691"/>
                </a:cubicBezTo>
                <a:cubicBezTo>
                  <a:pt x="798945" y="872836"/>
                  <a:pt x="812153" y="860924"/>
                  <a:pt x="817418" y="845127"/>
                </a:cubicBezTo>
                <a:cubicBezTo>
                  <a:pt x="826301" y="818477"/>
                  <a:pt x="815163" y="785013"/>
                  <a:pt x="831272" y="762000"/>
                </a:cubicBezTo>
                <a:cubicBezTo>
                  <a:pt x="878314" y="694798"/>
                  <a:pt x="903960" y="718729"/>
                  <a:pt x="955963" y="692727"/>
                </a:cubicBezTo>
                <a:cubicBezTo>
                  <a:pt x="970856" y="685280"/>
                  <a:pt x="982634" y="672465"/>
                  <a:pt x="997527" y="665018"/>
                </a:cubicBezTo>
                <a:cubicBezTo>
                  <a:pt x="1020804" y="653379"/>
                  <a:pt x="1072319" y="643966"/>
                  <a:pt x="1094509" y="637309"/>
                </a:cubicBezTo>
                <a:cubicBezTo>
                  <a:pt x="1184440" y="610330"/>
                  <a:pt x="1158460" y="622384"/>
                  <a:pt x="1219200" y="581891"/>
                </a:cubicBezTo>
                <a:cubicBezTo>
                  <a:pt x="1223818" y="568036"/>
                  <a:pt x="1226523" y="553389"/>
                  <a:pt x="1233054" y="540327"/>
                </a:cubicBezTo>
                <a:cubicBezTo>
                  <a:pt x="1286772" y="432889"/>
                  <a:pt x="1239791" y="561680"/>
                  <a:pt x="1274618" y="457200"/>
                </a:cubicBezTo>
                <a:cubicBezTo>
                  <a:pt x="1270000" y="420255"/>
                  <a:pt x="1274591" y="380934"/>
                  <a:pt x="1260763" y="346364"/>
                </a:cubicBezTo>
                <a:cubicBezTo>
                  <a:pt x="1254579" y="330904"/>
                  <a:pt x="1232202" y="329057"/>
                  <a:pt x="1219200" y="318655"/>
                </a:cubicBezTo>
                <a:cubicBezTo>
                  <a:pt x="1164864" y="275185"/>
                  <a:pt x="1222105" y="301150"/>
                  <a:pt x="1149927" y="277091"/>
                </a:cubicBezTo>
                <a:cubicBezTo>
                  <a:pt x="1094509" y="281709"/>
                  <a:pt x="1038526" y="281803"/>
                  <a:pt x="983672" y="290945"/>
                </a:cubicBezTo>
                <a:cubicBezTo>
                  <a:pt x="954861" y="295747"/>
                  <a:pt x="900545" y="318655"/>
                  <a:pt x="900545" y="318655"/>
                </a:cubicBezTo>
                <a:cubicBezTo>
                  <a:pt x="831272" y="314037"/>
                  <a:pt x="761456" y="314618"/>
                  <a:pt x="692727" y="304800"/>
                </a:cubicBezTo>
                <a:cubicBezTo>
                  <a:pt x="663813" y="300669"/>
                  <a:pt x="609600" y="277091"/>
                  <a:pt x="609600" y="277091"/>
                </a:cubicBezTo>
                <a:cubicBezTo>
                  <a:pt x="595745" y="267855"/>
                  <a:pt x="582929" y="256829"/>
                  <a:pt x="568036" y="249382"/>
                </a:cubicBezTo>
                <a:cubicBezTo>
                  <a:pt x="554974" y="242851"/>
                  <a:pt x="539238" y="242619"/>
                  <a:pt x="526472" y="235527"/>
                </a:cubicBezTo>
                <a:cubicBezTo>
                  <a:pt x="497361" y="219354"/>
                  <a:pt x="443345" y="180109"/>
                  <a:pt x="443345" y="180109"/>
                </a:cubicBezTo>
                <a:cubicBezTo>
                  <a:pt x="431146" y="143512"/>
                  <a:pt x="409801" y="67328"/>
                  <a:pt x="374072" y="55418"/>
                </a:cubicBezTo>
                <a:cubicBezTo>
                  <a:pt x="275148" y="22443"/>
                  <a:pt x="315247" y="43910"/>
                  <a:pt x="249381" y="0"/>
                </a:cubicBezTo>
                <a:cubicBezTo>
                  <a:pt x="235527" y="4618"/>
                  <a:pt x="211830" y="-187"/>
                  <a:pt x="207818" y="13855"/>
                </a:cubicBezTo>
                <a:cubicBezTo>
                  <a:pt x="192885" y="66121"/>
                  <a:pt x="224776" y="101637"/>
                  <a:pt x="249381" y="138545"/>
                </a:cubicBezTo>
                <a:cubicBezTo>
                  <a:pt x="244763" y="157018"/>
                  <a:pt x="249984" y="181572"/>
                  <a:pt x="235527" y="193964"/>
                </a:cubicBezTo>
                <a:cubicBezTo>
                  <a:pt x="213351" y="212972"/>
                  <a:pt x="152400" y="221673"/>
                  <a:pt x="152400" y="221673"/>
                </a:cubicBezTo>
                <a:cubicBezTo>
                  <a:pt x="143163" y="230909"/>
                  <a:pt x="135891" y="242662"/>
                  <a:pt x="124690" y="249382"/>
                </a:cubicBezTo>
                <a:cubicBezTo>
                  <a:pt x="45093" y="297139"/>
                  <a:pt x="107693" y="238670"/>
                  <a:pt x="69272" y="277091"/>
                </a:cubicBezTo>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278719F6-6DD0-2C43-B2B6-5ACC7A4D762A}"/>
              </a:ext>
            </a:extLst>
          </p:cNvPr>
          <p:cNvSpPr/>
          <p:nvPr/>
        </p:nvSpPr>
        <p:spPr>
          <a:xfrm>
            <a:off x="1593273" y="1219000"/>
            <a:ext cx="1233158" cy="901075"/>
          </a:xfrm>
          <a:custGeom>
            <a:avLst/>
            <a:gdLst>
              <a:gd name="connsiteX0" fmla="*/ 1011382 w 1233158"/>
              <a:gd name="connsiteY0" fmla="*/ 200 h 901075"/>
              <a:gd name="connsiteX1" fmla="*/ 942109 w 1233158"/>
              <a:gd name="connsiteY1" fmla="*/ 27909 h 901075"/>
              <a:gd name="connsiteX2" fmla="*/ 831272 w 1233158"/>
              <a:gd name="connsiteY2" fmla="*/ 111036 h 901075"/>
              <a:gd name="connsiteX3" fmla="*/ 789709 w 1233158"/>
              <a:gd name="connsiteY3" fmla="*/ 194164 h 901075"/>
              <a:gd name="connsiteX4" fmla="*/ 748145 w 1233158"/>
              <a:gd name="connsiteY4" fmla="*/ 208018 h 901075"/>
              <a:gd name="connsiteX5" fmla="*/ 706582 w 1233158"/>
              <a:gd name="connsiteY5" fmla="*/ 235727 h 901075"/>
              <a:gd name="connsiteX6" fmla="*/ 678872 w 1233158"/>
              <a:gd name="connsiteY6" fmla="*/ 263436 h 901075"/>
              <a:gd name="connsiteX7" fmla="*/ 595745 w 1233158"/>
              <a:gd name="connsiteY7" fmla="*/ 291145 h 901075"/>
              <a:gd name="connsiteX8" fmla="*/ 443345 w 1233158"/>
              <a:gd name="connsiteY8" fmla="*/ 318855 h 901075"/>
              <a:gd name="connsiteX9" fmla="*/ 83127 w 1233158"/>
              <a:gd name="connsiteY9" fmla="*/ 332709 h 901075"/>
              <a:gd name="connsiteX10" fmla="*/ 41563 w 1233158"/>
              <a:gd name="connsiteY10" fmla="*/ 346564 h 901075"/>
              <a:gd name="connsiteX11" fmla="*/ 0 w 1233158"/>
              <a:gd name="connsiteY11" fmla="*/ 429691 h 901075"/>
              <a:gd name="connsiteX12" fmla="*/ 27709 w 1233158"/>
              <a:gd name="connsiteY12" fmla="*/ 512818 h 901075"/>
              <a:gd name="connsiteX13" fmla="*/ 41563 w 1233158"/>
              <a:gd name="connsiteY13" fmla="*/ 554382 h 901075"/>
              <a:gd name="connsiteX14" fmla="*/ 83127 w 1233158"/>
              <a:gd name="connsiteY14" fmla="*/ 568236 h 901075"/>
              <a:gd name="connsiteX15" fmla="*/ 124691 w 1233158"/>
              <a:gd name="connsiteY15" fmla="*/ 595945 h 901075"/>
              <a:gd name="connsiteX16" fmla="*/ 207818 w 1233158"/>
              <a:gd name="connsiteY16" fmla="*/ 637509 h 901075"/>
              <a:gd name="connsiteX17" fmla="*/ 249382 w 1233158"/>
              <a:gd name="connsiteY17" fmla="*/ 679073 h 901075"/>
              <a:gd name="connsiteX18" fmla="*/ 332509 w 1233158"/>
              <a:gd name="connsiteY18" fmla="*/ 720636 h 901075"/>
              <a:gd name="connsiteX19" fmla="*/ 374072 w 1233158"/>
              <a:gd name="connsiteY19" fmla="*/ 748345 h 901075"/>
              <a:gd name="connsiteX20" fmla="*/ 387927 w 1233158"/>
              <a:gd name="connsiteY20" fmla="*/ 789909 h 901075"/>
              <a:gd name="connsiteX21" fmla="*/ 471054 w 1233158"/>
              <a:gd name="connsiteY21" fmla="*/ 845327 h 901075"/>
              <a:gd name="connsiteX22" fmla="*/ 512618 w 1233158"/>
              <a:gd name="connsiteY22" fmla="*/ 873036 h 901075"/>
              <a:gd name="connsiteX23" fmla="*/ 554182 w 1233158"/>
              <a:gd name="connsiteY23" fmla="*/ 900745 h 901075"/>
              <a:gd name="connsiteX24" fmla="*/ 637309 w 1233158"/>
              <a:gd name="connsiteY24" fmla="*/ 886891 h 901075"/>
              <a:gd name="connsiteX25" fmla="*/ 678872 w 1233158"/>
              <a:gd name="connsiteY25" fmla="*/ 900745 h 901075"/>
              <a:gd name="connsiteX26" fmla="*/ 706582 w 1233158"/>
              <a:gd name="connsiteY26" fmla="*/ 873036 h 901075"/>
              <a:gd name="connsiteX27" fmla="*/ 748145 w 1233158"/>
              <a:gd name="connsiteY27" fmla="*/ 859182 h 901075"/>
              <a:gd name="connsiteX28" fmla="*/ 775854 w 1233158"/>
              <a:gd name="connsiteY28" fmla="*/ 817618 h 901075"/>
              <a:gd name="connsiteX29" fmla="*/ 817418 w 1233158"/>
              <a:gd name="connsiteY29" fmla="*/ 734491 h 901075"/>
              <a:gd name="connsiteX30" fmla="*/ 858982 w 1233158"/>
              <a:gd name="connsiteY30" fmla="*/ 665218 h 901075"/>
              <a:gd name="connsiteX31" fmla="*/ 872836 w 1233158"/>
              <a:gd name="connsiteY31" fmla="*/ 623655 h 901075"/>
              <a:gd name="connsiteX32" fmla="*/ 900545 w 1233158"/>
              <a:gd name="connsiteY32" fmla="*/ 595945 h 901075"/>
              <a:gd name="connsiteX33" fmla="*/ 1025236 w 1233158"/>
              <a:gd name="connsiteY33" fmla="*/ 526673 h 901075"/>
              <a:gd name="connsiteX34" fmla="*/ 1066800 w 1233158"/>
              <a:gd name="connsiteY34" fmla="*/ 540527 h 901075"/>
              <a:gd name="connsiteX35" fmla="*/ 1205345 w 1233158"/>
              <a:gd name="connsiteY35" fmla="*/ 498964 h 901075"/>
              <a:gd name="connsiteX36" fmla="*/ 1219200 w 1233158"/>
              <a:gd name="connsiteY36" fmla="*/ 360418 h 901075"/>
              <a:gd name="connsiteX37" fmla="*/ 1191491 w 1233158"/>
              <a:gd name="connsiteY37" fmla="*/ 318855 h 901075"/>
              <a:gd name="connsiteX38" fmla="*/ 1108363 w 1233158"/>
              <a:gd name="connsiteY38" fmla="*/ 291145 h 901075"/>
              <a:gd name="connsiteX39" fmla="*/ 1039091 w 1233158"/>
              <a:gd name="connsiteY39" fmla="*/ 166455 h 901075"/>
              <a:gd name="connsiteX40" fmla="*/ 1025236 w 1233158"/>
              <a:gd name="connsiteY40" fmla="*/ 97182 h 901075"/>
              <a:gd name="connsiteX41" fmla="*/ 1011382 w 1233158"/>
              <a:gd name="connsiteY41" fmla="*/ 41764 h 901075"/>
              <a:gd name="connsiteX42" fmla="*/ 1011382 w 1233158"/>
              <a:gd name="connsiteY42" fmla="*/ 200 h 90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33158" h="901075">
                <a:moveTo>
                  <a:pt x="1011382" y="200"/>
                </a:moveTo>
                <a:cubicBezTo>
                  <a:pt x="999836" y="-2109"/>
                  <a:pt x="963942" y="16000"/>
                  <a:pt x="942109" y="27909"/>
                </a:cubicBezTo>
                <a:cubicBezTo>
                  <a:pt x="873181" y="65506"/>
                  <a:pt x="872698" y="69612"/>
                  <a:pt x="831272" y="111036"/>
                </a:cubicBezTo>
                <a:cubicBezTo>
                  <a:pt x="822146" y="138417"/>
                  <a:pt x="814125" y="174631"/>
                  <a:pt x="789709" y="194164"/>
                </a:cubicBezTo>
                <a:cubicBezTo>
                  <a:pt x="778305" y="203287"/>
                  <a:pt x="762000" y="203400"/>
                  <a:pt x="748145" y="208018"/>
                </a:cubicBezTo>
                <a:cubicBezTo>
                  <a:pt x="734291" y="217254"/>
                  <a:pt x="719584" y="225325"/>
                  <a:pt x="706582" y="235727"/>
                </a:cubicBezTo>
                <a:cubicBezTo>
                  <a:pt x="696382" y="243887"/>
                  <a:pt x="690555" y="257594"/>
                  <a:pt x="678872" y="263436"/>
                </a:cubicBezTo>
                <a:cubicBezTo>
                  <a:pt x="652748" y="276498"/>
                  <a:pt x="623454" y="281909"/>
                  <a:pt x="595745" y="291145"/>
                </a:cubicBezTo>
                <a:cubicBezTo>
                  <a:pt x="530707" y="312825"/>
                  <a:pt x="538467" y="313260"/>
                  <a:pt x="443345" y="318855"/>
                </a:cubicBezTo>
                <a:cubicBezTo>
                  <a:pt x="323391" y="325911"/>
                  <a:pt x="203200" y="328091"/>
                  <a:pt x="83127" y="332709"/>
                </a:cubicBezTo>
                <a:cubicBezTo>
                  <a:pt x="69272" y="337327"/>
                  <a:pt x="52967" y="337441"/>
                  <a:pt x="41563" y="346564"/>
                </a:cubicBezTo>
                <a:cubicBezTo>
                  <a:pt x="17146" y="366097"/>
                  <a:pt x="9127" y="402310"/>
                  <a:pt x="0" y="429691"/>
                </a:cubicBezTo>
                <a:lnTo>
                  <a:pt x="27709" y="512818"/>
                </a:lnTo>
                <a:cubicBezTo>
                  <a:pt x="32327" y="526673"/>
                  <a:pt x="27708" y="549764"/>
                  <a:pt x="41563" y="554382"/>
                </a:cubicBezTo>
                <a:lnTo>
                  <a:pt x="83127" y="568236"/>
                </a:lnTo>
                <a:cubicBezTo>
                  <a:pt x="96982" y="577472"/>
                  <a:pt x="109798" y="588498"/>
                  <a:pt x="124691" y="595945"/>
                </a:cubicBezTo>
                <a:cubicBezTo>
                  <a:pt x="187173" y="627186"/>
                  <a:pt x="148262" y="587880"/>
                  <a:pt x="207818" y="637509"/>
                </a:cubicBezTo>
                <a:cubicBezTo>
                  <a:pt x="222870" y="650052"/>
                  <a:pt x="234330" y="666530"/>
                  <a:pt x="249382" y="679073"/>
                </a:cubicBezTo>
                <a:cubicBezTo>
                  <a:pt x="285193" y="708915"/>
                  <a:pt x="290851" y="706751"/>
                  <a:pt x="332509" y="720636"/>
                </a:cubicBezTo>
                <a:cubicBezTo>
                  <a:pt x="346363" y="729872"/>
                  <a:pt x="363670" y="735343"/>
                  <a:pt x="374072" y="748345"/>
                </a:cubicBezTo>
                <a:cubicBezTo>
                  <a:pt x="383195" y="759749"/>
                  <a:pt x="377600" y="779582"/>
                  <a:pt x="387927" y="789909"/>
                </a:cubicBezTo>
                <a:cubicBezTo>
                  <a:pt x="411475" y="813457"/>
                  <a:pt x="443345" y="826854"/>
                  <a:pt x="471054" y="845327"/>
                </a:cubicBezTo>
                <a:lnTo>
                  <a:pt x="512618" y="873036"/>
                </a:lnTo>
                <a:lnTo>
                  <a:pt x="554182" y="900745"/>
                </a:lnTo>
                <a:cubicBezTo>
                  <a:pt x="581891" y="896127"/>
                  <a:pt x="609218" y="886891"/>
                  <a:pt x="637309" y="886891"/>
                </a:cubicBezTo>
                <a:cubicBezTo>
                  <a:pt x="651913" y="886891"/>
                  <a:pt x="664552" y="903609"/>
                  <a:pt x="678872" y="900745"/>
                </a:cubicBezTo>
                <a:cubicBezTo>
                  <a:pt x="691681" y="898183"/>
                  <a:pt x="695381" y="879756"/>
                  <a:pt x="706582" y="873036"/>
                </a:cubicBezTo>
                <a:cubicBezTo>
                  <a:pt x="719105" y="865523"/>
                  <a:pt x="734291" y="863800"/>
                  <a:pt x="748145" y="859182"/>
                </a:cubicBezTo>
                <a:cubicBezTo>
                  <a:pt x="757381" y="845327"/>
                  <a:pt x="768407" y="832511"/>
                  <a:pt x="775854" y="817618"/>
                </a:cubicBezTo>
                <a:cubicBezTo>
                  <a:pt x="833215" y="702897"/>
                  <a:pt x="738007" y="853609"/>
                  <a:pt x="817418" y="734491"/>
                </a:cubicBezTo>
                <a:cubicBezTo>
                  <a:pt x="856663" y="616751"/>
                  <a:pt x="801929" y="760304"/>
                  <a:pt x="858982" y="665218"/>
                </a:cubicBezTo>
                <a:cubicBezTo>
                  <a:pt x="866496" y="652695"/>
                  <a:pt x="865323" y="636178"/>
                  <a:pt x="872836" y="623655"/>
                </a:cubicBezTo>
                <a:cubicBezTo>
                  <a:pt x="879556" y="612454"/>
                  <a:pt x="890095" y="603782"/>
                  <a:pt x="900545" y="595945"/>
                </a:cubicBezTo>
                <a:cubicBezTo>
                  <a:pt x="976767" y="538778"/>
                  <a:pt x="960436" y="548272"/>
                  <a:pt x="1025236" y="526673"/>
                </a:cubicBezTo>
                <a:cubicBezTo>
                  <a:pt x="1039091" y="531291"/>
                  <a:pt x="1052196" y="540527"/>
                  <a:pt x="1066800" y="540527"/>
                </a:cubicBezTo>
                <a:cubicBezTo>
                  <a:pt x="1155953" y="540527"/>
                  <a:pt x="1149008" y="536522"/>
                  <a:pt x="1205345" y="498964"/>
                </a:cubicBezTo>
                <a:cubicBezTo>
                  <a:pt x="1229038" y="427885"/>
                  <a:pt x="1246681" y="424541"/>
                  <a:pt x="1219200" y="360418"/>
                </a:cubicBezTo>
                <a:cubicBezTo>
                  <a:pt x="1212641" y="345113"/>
                  <a:pt x="1205611" y="327680"/>
                  <a:pt x="1191491" y="318855"/>
                </a:cubicBezTo>
                <a:cubicBezTo>
                  <a:pt x="1166722" y="303375"/>
                  <a:pt x="1108363" y="291145"/>
                  <a:pt x="1108363" y="291145"/>
                </a:cubicBezTo>
                <a:cubicBezTo>
                  <a:pt x="1067085" y="229229"/>
                  <a:pt x="1053723" y="224981"/>
                  <a:pt x="1039091" y="166455"/>
                </a:cubicBezTo>
                <a:cubicBezTo>
                  <a:pt x="1033380" y="143610"/>
                  <a:pt x="1030344" y="120170"/>
                  <a:pt x="1025236" y="97182"/>
                </a:cubicBezTo>
                <a:cubicBezTo>
                  <a:pt x="1021105" y="78594"/>
                  <a:pt x="1016613" y="60073"/>
                  <a:pt x="1011382" y="41764"/>
                </a:cubicBezTo>
                <a:cubicBezTo>
                  <a:pt x="1007370" y="27722"/>
                  <a:pt x="1022928" y="2509"/>
                  <a:pt x="1011382" y="20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E29CC750-F613-204D-9C9C-A251F7B4DFCD}"/>
              </a:ext>
            </a:extLst>
          </p:cNvPr>
          <p:cNvSpPr/>
          <p:nvPr/>
        </p:nvSpPr>
        <p:spPr>
          <a:xfrm>
            <a:off x="1286845" y="2161309"/>
            <a:ext cx="874464" cy="318655"/>
          </a:xfrm>
          <a:custGeom>
            <a:avLst/>
            <a:gdLst>
              <a:gd name="connsiteX0" fmla="*/ 874464 w 874464"/>
              <a:gd name="connsiteY0" fmla="*/ 55418 h 318655"/>
              <a:gd name="connsiteX1" fmla="*/ 805191 w 874464"/>
              <a:gd name="connsiteY1" fmla="*/ 69273 h 318655"/>
              <a:gd name="connsiteX2" fmla="*/ 638937 w 874464"/>
              <a:gd name="connsiteY2" fmla="*/ 41564 h 318655"/>
              <a:gd name="connsiteX3" fmla="*/ 597373 w 874464"/>
              <a:gd name="connsiteY3" fmla="*/ 27709 h 318655"/>
              <a:gd name="connsiteX4" fmla="*/ 500391 w 874464"/>
              <a:gd name="connsiteY4" fmla="*/ 0 h 318655"/>
              <a:gd name="connsiteX5" fmla="*/ 126319 w 874464"/>
              <a:gd name="connsiteY5" fmla="*/ 13855 h 318655"/>
              <a:gd name="connsiteX6" fmla="*/ 29337 w 874464"/>
              <a:gd name="connsiteY6" fmla="*/ 41564 h 318655"/>
              <a:gd name="connsiteX7" fmla="*/ 15482 w 874464"/>
              <a:gd name="connsiteY7" fmla="*/ 152400 h 318655"/>
              <a:gd name="connsiteX8" fmla="*/ 84755 w 874464"/>
              <a:gd name="connsiteY8" fmla="*/ 277091 h 318655"/>
              <a:gd name="connsiteX9" fmla="*/ 126319 w 874464"/>
              <a:gd name="connsiteY9" fmla="*/ 304800 h 318655"/>
              <a:gd name="connsiteX10" fmla="*/ 181737 w 874464"/>
              <a:gd name="connsiteY10" fmla="*/ 318655 h 318655"/>
              <a:gd name="connsiteX11" fmla="*/ 417264 w 874464"/>
              <a:gd name="connsiteY11" fmla="*/ 304800 h 318655"/>
              <a:gd name="connsiteX12" fmla="*/ 472682 w 874464"/>
              <a:gd name="connsiteY12" fmla="*/ 290946 h 318655"/>
              <a:gd name="connsiteX13" fmla="*/ 694355 w 874464"/>
              <a:gd name="connsiteY13" fmla="*/ 277091 h 318655"/>
              <a:gd name="connsiteX14" fmla="*/ 805191 w 874464"/>
              <a:gd name="connsiteY14" fmla="*/ 249382 h 318655"/>
              <a:gd name="connsiteX15" fmla="*/ 832900 w 874464"/>
              <a:gd name="connsiteY15" fmla="*/ 166255 h 318655"/>
              <a:gd name="connsiteX16" fmla="*/ 846755 w 874464"/>
              <a:gd name="connsiteY16" fmla="*/ 124691 h 318655"/>
              <a:gd name="connsiteX17" fmla="*/ 874464 w 874464"/>
              <a:gd name="connsiteY17" fmla="*/ 55418 h 31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4464" h="318655">
                <a:moveTo>
                  <a:pt x="874464" y="55418"/>
                </a:moveTo>
                <a:cubicBezTo>
                  <a:pt x="851373" y="60036"/>
                  <a:pt x="828739" y="69273"/>
                  <a:pt x="805191" y="69273"/>
                </a:cubicBezTo>
                <a:cubicBezTo>
                  <a:pt x="754599" y="69273"/>
                  <a:pt x="690004" y="56155"/>
                  <a:pt x="638937" y="41564"/>
                </a:cubicBezTo>
                <a:cubicBezTo>
                  <a:pt x="624895" y="37552"/>
                  <a:pt x="611415" y="31721"/>
                  <a:pt x="597373" y="27709"/>
                </a:cubicBezTo>
                <a:cubicBezTo>
                  <a:pt x="475597" y="-7084"/>
                  <a:pt x="600048" y="33220"/>
                  <a:pt x="500391" y="0"/>
                </a:cubicBezTo>
                <a:cubicBezTo>
                  <a:pt x="375700" y="4618"/>
                  <a:pt x="250836" y="5822"/>
                  <a:pt x="126319" y="13855"/>
                </a:cubicBezTo>
                <a:cubicBezTo>
                  <a:pt x="104741" y="15247"/>
                  <a:pt x="52144" y="33961"/>
                  <a:pt x="29337" y="41564"/>
                </a:cubicBezTo>
                <a:cubicBezTo>
                  <a:pt x="-8310" y="98034"/>
                  <a:pt x="-6056" y="73427"/>
                  <a:pt x="15482" y="152400"/>
                </a:cubicBezTo>
                <a:cubicBezTo>
                  <a:pt x="35953" y="227462"/>
                  <a:pt x="31550" y="232753"/>
                  <a:pt x="84755" y="277091"/>
                </a:cubicBezTo>
                <a:cubicBezTo>
                  <a:pt x="97547" y="287751"/>
                  <a:pt x="111014" y="298241"/>
                  <a:pt x="126319" y="304800"/>
                </a:cubicBezTo>
                <a:cubicBezTo>
                  <a:pt x="143821" y="312301"/>
                  <a:pt x="163264" y="314037"/>
                  <a:pt x="181737" y="318655"/>
                </a:cubicBezTo>
                <a:cubicBezTo>
                  <a:pt x="260246" y="314037"/>
                  <a:pt x="338974" y="312256"/>
                  <a:pt x="417264" y="304800"/>
                </a:cubicBezTo>
                <a:cubicBezTo>
                  <a:pt x="436219" y="302995"/>
                  <a:pt x="453735" y="292841"/>
                  <a:pt x="472682" y="290946"/>
                </a:cubicBezTo>
                <a:cubicBezTo>
                  <a:pt x="546350" y="283579"/>
                  <a:pt x="620464" y="281709"/>
                  <a:pt x="694355" y="277091"/>
                </a:cubicBezTo>
                <a:cubicBezTo>
                  <a:pt x="731300" y="267855"/>
                  <a:pt x="793148" y="285510"/>
                  <a:pt x="805191" y="249382"/>
                </a:cubicBezTo>
                <a:lnTo>
                  <a:pt x="832900" y="166255"/>
                </a:lnTo>
                <a:cubicBezTo>
                  <a:pt x="837518" y="152400"/>
                  <a:pt x="844354" y="139096"/>
                  <a:pt x="846755" y="124691"/>
                </a:cubicBezTo>
                <a:lnTo>
                  <a:pt x="874464" y="55418"/>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8FF247AB-1645-A241-998C-EC8DB83B0A92}"/>
              </a:ext>
            </a:extLst>
          </p:cNvPr>
          <p:cNvSpPr/>
          <p:nvPr/>
        </p:nvSpPr>
        <p:spPr>
          <a:xfrm>
            <a:off x="2596802" y="1573356"/>
            <a:ext cx="874465" cy="69608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D30260C9-84D1-D444-8A96-6C5E5B32D6E5}"/>
              </a:ext>
            </a:extLst>
          </p:cNvPr>
          <p:cNvSpPr/>
          <p:nvPr/>
        </p:nvSpPr>
        <p:spPr>
          <a:xfrm>
            <a:off x="3049463" y="1945396"/>
            <a:ext cx="874465" cy="69608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D44072DD-2F9E-7945-B665-6C971B50F182}"/>
              </a:ext>
            </a:extLst>
          </p:cNvPr>
          <p:cNvSpPr/>
          <p:nvPr/>
        </p:nvSpPr>
        <p:spPr>
          <a:xfrm>
            <a:off x="2162268" y="1921396"/>
            <a:ext cx="874465" cy="69608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63E5242E-24AE-8B45-8665-C9F55DA865A0}"/>
              </a:ext>
            </a:extLst>
          </p:cNvPr>
          <p:cNvSpPr/>
          <p:nvPr/>
        </p:nvSpPr>
        <p:spPr>
          <a:xfrm>
            <a:off x="2593787" y="2305436"/>
            <a:ext cx="874465" cy="69608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4D605297-4DCA-FB44-A950-669E2F8B48CB}"/>
              </a:ext>
            </a:extLst>
          </p:cNvPr>
          <p:cNvSpPr/>
          <p:nvPr/>
        </p:nvSpPr>
        <p:spPr>
          <a:xfrm>
            <a:off x="1967345" y="2466109"/>
            <a:ext cx="2050473" cy="1205346"/>
          </a:xfrm>
          <a:custGeom>
            <a:avLst/>
            <a:gdLst>
              <a:gd name="connsiteX0" fmla="*/ 2022764 w 2050473"/>
              <a:gd name="connsiteY0" fmla="*/ 1163782 h 1205346"/>
              <a:gd name="connsiteX1" fmla="*/ 2008910 w 2050473"/>
              <a:gd name="connsiteY1" fmla="*/ 1094509 h 1205346"/>
              <a:gd name="connsiteX2" fmla="*/ 1981200 w 2050473"/>
              <a:gd name="connsiteY2" fmla="*/ 1011382 h 1205346"/>
              <a:gd name="connsiteX3" fmla="*/ 1967346 w 2050473"/>
              <a:gd name="connsiteY3" fmla="*/ 969818 h 1205346"/>
              <a:gd name="connsiteX4" fmla="*/ 1953491 w 2050473"/>
              <a:gd name="connsiteY4" fmla="*/ 914400 h 1205346"/>
              <a:gd name="connsiteX5" fmla="*/ 1967346 w 2050473"/>
              <a:gd name="connsiteY5" fmla="*/ 762000 h 1205346"/>
              <a:gd name="connsiteX6" fmla="*/ 2008910 w 2050473"/>
              <a:gd name="connsiteY6" fmla="*/ 581891 h 1205346"/>
              <a:gd name="connsiteX7" fmla="*/ 2036619 w 2050473"/>
              <a:gd name="connsiteY7" fmla="*/ 471055 h 1205346"/>
              <a:gd name="connsiteX8" fmla="*/ 2050473 w 2050473"/>
              <a:gd name="connsiteY8" fmla="*/ 429491 h 1205346"/>
              <a:gd name="connsiteX9" fmla="*/ 2036619 w 2050473"/>
              <a:gd name="connsiteY9" fmla="*/ 166255 h 1205346"/>
              <a:gd name="connsiteX10" fmla="*/ 2022764 w 2050473"/>
              <a:gd name="connsiteY10" fmla="*/ 124691 h 1205346"/>
              <a:gd name="connsiteX11" fmla="*/ 1939637 w 2050473"/>
              <a:gd name="connsiteY11" fmla="*/ 69273 h 1205346"/>
              <a:gd name="connsiteX12" fmla="*/ 1898073 w 2050473"/>
              <a:gd name="connsiteY12" fmla="*/ 55418 h 1205346"/>
              <a:gd name="connsiteX13" fmla="*/ 1676400 w 2050473"/>
              <a:gd name="connsiteY13" fmla="*/ 69273 h 1205346"/>
              <a:gd name="connsiteX14" fmla="*/ 1648691 w 2050473"/>
              <a:gd name="connsiteY14" fmla="*/ 152400 h 1205346"/>
              <a:gd name="connsiteX15" fmla="*/ 1537855 w 2050473"/>
              <a:gd name="connsiteY15" fmla="*/ 318655 h 1205346"/>
              <a:gd name="connsiteX16" fmla="*/ 1510146 w 2050473"/>
              <a:gd name="connsiteY16" fmla="*/ 360218 h 1205346"/>
              <a:gd name="connsiteX17" fmla="*/ 1468582 w 2050473"/>
              <a:gd name="connsiteY17" fmla="*/ 387927 h 1205346"/>
              <a:gd name="connsiteX18" fmla="*/ 1385455 w 2050473"/>
              <a:gd name="connsiteY18" fmla="*/ 554182 h 1205346"/>
              <a:gd name="connsiteX19" fmla="*/ 1316182 w 2050473"/>
              <a:gd name="connsiteY19" fmla="*/ 734291 h 1205346"/>
              <a:gd name="connsiteX20" fmla="*/ 1108364 w 2050473"/>
              <a:gd name="connsiteY20" fmla="*/ 706582 h 1205346"/>
              <a:gd name="connsiteX21" fmla="*/ 1066800 w 2050473"/>
              <a:gd name="connsiteY21" fmla="*/ 692727 h 1205346"/>
              <a:gd name="connsiteX22" fmla="*/ 1025237 w 2050473"/>
              <a:gd name="connsiteY22" fmla="*/ 665018 h 1205346"/>
              <a:gd name="connsiteX23" fmla="*/ 997528 w 2050473"/>
              <a:gd name="connsiteY23" fmla="*/ 623455 h 1205346"/>
              <a:gd name="connsiteX24" fmla="*/ 914400 w 2050473"/>
              <a:gd name="connsiteY24" fmla="*/ 581891 h 1205346"/>
              <a:gd name="connsiteX25" fmla="*/ 872837 w 2050473"/>
              <a:gd name="connsiteY25" fmla="*/ 554182 h 1205346"/>
              <a:gd name="connsiteX26" fmla="*/ 748146 w 2050473"/>
              <a:gd name="connsiteY26" fmla="*/ 526473 h 1205346"/>
              <a:gd name="connsiteX27" fmla="*/ 623455 w 2050473"/>
              <a:gd name="connsiteY27" fmla="*/ 457200 h 1205346"/>
              <a:gd name="connsiteX28" fmla="*/ 498764 w 2050473"/>
              <a:gd name="connsiteY28" fmla="*/ 346364 h 1205346"/>
              <a:gd name="connsiteX29" fmla="*/ 471055 w 2050473"/>
              <a:gd name="connsiteY29" fmla="*/ 263236 h 1205346"/>
              <a:gd name="connsiteX30" fmla="*/ 457200 w 2050473"/>
              <a:gd name="connsiteY30" fmla="*/ 221673 h 1205346"/>
              <a:gd name="connsiteX31" fmla="*/ 443346 w 2050473"/>
              <a:gd name="connsiteY31" fmla="*/ 96982 h 1205346"/>
              <a:gd name="connsiteX32" fmla="*/ 360219 w 2050473"/>
              <a:gd name="connsiteY32" fmla="*/ 55418 h 1205346"/>
              <a:gd name="connsiteX33" fmla="*/ 277091 w 2050473"/>
              <a:gd name="connsiteY33" fmla="*/ 0 h 1205346"/>
              <a:gd name="connsiteX34" fmla="*/ 235528 w 2050473"/>
              <a:gd name="connsiteY34" fmla="*/ 13855 h 1205346"/>
              <a:gd name="connsiteX35" fmla="*/ 152400 w 2050473"/>
              <a:gd name="connsiteY35" fmla="*/ 69273 h 1205346"/>
              <a:gd name="connsiteX36" fmla="*/ 138546 w 2050473"/>
              <a:gd name="connsiteY36" fmla="*/ 110836 h 1205346"/>
              <a:gd name="connsiteX37" fmla="*/ 110837 w 2050473"/>
              <a:gd name="connsiteY37" fmla="*/ 138546 h 1205346"/>
              <a:gd name="connsiteX38" fmla="*/ 83128 w 2050473"/>
              <a:gd name="connsiteY38" fmla="*/ 221673 h 1205346"/>
              <a:gd name="connsiteX39" fmla="*/ 41564 w 2050473"/>
              <a:gd name="connsiteY39" fmla="*/ 304800 h 1205346"/>
              <a:gd name="connsiteX40" fmla="*/ 27710 w 2050473"/>
              <a:gd name="connsiteY40" fmla="*/ 401782 h 1205346"/>
              <a:gd name="connsiteX41" fmla="*/ 0 w 2050473"/>
              <a:gd name="connsiteY41" fmla="*/ 512618 h 1205346"/>
              <a:gd name="connsiteX42" fmla="*/ 13855 w 2050473"/>
              <a:gd name="connsiteY42" fmla="*/ 886691 h 1205346"/>
              <a:gd name="connsiteX43" fmla="*/ 41564 w 2050473"/>
              <a:gd name="connsiteY43" fmla="*/ 969818 h 1205346"/>
              <a:gd name="connsiteX44" fmla="*/ 55419 w 2050473"/>
              <a:gd name="connsiteY44" fmla="*/ 1011382 h 1205346"/>
              <a:gd name="connsiteX45" fmla="*/ 96982 w 2050473"/>
              <a:gd name="connsiteY45" fmla="*/ 1052946 h 1205346"/>
              <a:gd name="connsiteX46" fmla="*/ 166255 w 2050473"/>
              <a:gd name="connsiteY46" fmla="*/ 1122218 h 1205346"/>
              <a:gd name="connsiteX47" fmla="*/ 180110 w 2050473"/>
              <a:gd name="connsiteY47" fmla="*/ 1163782 h 1205346"/>
              <a:gd name="connsiteX48" fmla="*/ 263237 w 2050473"/>
              <a:gd name="connsiteY48" fmla="*/ 1191491 h 1205346"/>
              <a:gd name="connsiteX49" fmla="*/ 304800 w 2050473"/>
              <a:gd name="connsiteY49" fmla="*/ 1177636 h 1205346"/>
              <a:gd name="connsiteX50" fmla="*/ 387928 w 2050473"/>
              <a:gd name="connsiteY50" fmla="*/ 1066800 h 1205346"/>
              <a:gd name="connsiteX51" fmla="*/ 429491 w 2050473"/>
              <a:gd name="connsiteY51" fmla="*/ 1039091 h 1205346"/>
              <a:gd name="connsiteX52" fmla="*/ 526473 w 2050473"/>
              <a:gd name="connsiteY52" fmla="*/ 886691 h 1205346"/>
              <a:gd name="connsiteX53" fmla="*/ 609600 w 2050473"/>
              <a:gd name="connsiteY53" fmla="*/ 858982 h 1205346"/>
              <a:gd name="connsiteX54" fmla="*/ 651164 w 2050473"/>
              <a:gd name="connsiteY54" fmla="*/ 845127 h 1205346"/>
              <a:gd name="connsiteX55" fmla="*/ 748146 w 2050473"/>
              <a:gd name="connsiteY55" fmla="*/ 886691 h 1205346"/>
              <a:gd name="connsiteX56" fmla="*/ 762000 w 2050473"/>
              <a:gd name="connsiteY56" fmla="*/ 928255 h 1205346"/>
              <a:gd name="connsiteX57" fmla="*/ 789710 w 2050473"/>
              <a:gd name="connsiteY57" fmla="*/ 955964 h 1205346"/>
              <a:gd name="connsiteX58" fmla="*/ 817419 w 2050473"/>
              <a:gd name="connsiteY58" fmla="*/ 1052946 h 1205346"/>
              <a:gd name="connsiteX59" fmla="*/ 831273 w 2050473"/>
              <a:gd name="connsiteY59" fmla="*/ 1094509 h 1205346"/>
              <a:gd name="connsiteX60" fmla="*/ 914400 w 2050473"/>
              <a:gd name="connsiteY60" fmla="*/ 1122218 h 1205346"/>
              <a:gd name="connsiteX61" fmla="*/ 1246910 w 2050473"/>
              <a:gd name="connsiteY61" fmla="*/ 1108364 h 1205346"/>
              <a:gd name="connsiteX62" fmla="*/ 1288473 w 2050473"/>
              <a:gd name="connsiteY62" fmla="*/ 1094509 h 1205346"/>
              <a:gd name="connsiteX63" fmla="*/ 1316182 w 2050473"/>
              <a:gd name="connsiteY63" fmla="*/ 1052946 h 1205346"/>
              <a:gd name="connsiteX64" fmla="*/ 1385455 w 2050473"/>
              <a:gd name="connsiteY64" fmla="*/ 997527 h 1205346"/>
              <a:gd name="connsiteX65" fmla="*/ 1468582 w 2050473"/>
              <a:gd name="connsiteY65" fmla="*/ 969818 h 1205346"/>
              <a:gd name="connsiteX66" fmla="*/ 1648691 w 2050473"/>
              <a:gd name="connsiteY66" fmla="*/ 983673 h 1205346"/>
              <a:gd name="connsiteX67" fmla="*/ 1690255 w 2050473"/>
              <a:gd name="connsiteY67" fmla="*/ 997527 h 1205346"/>
              <a:gd name="connsiteX68" fmla="*/ 1731819 w 2050473"/>
              <a:gd name="connsiteY68" fmla="*/ 1039091 h 1205346"/>
              <a:gd name="connsiteX69" fmla="*/ 1773382 w 2050473"/>
              <a:gd name="connsiteY69" fmla="*/ 1122218 h 1205346"/>
              <a:gd name="connsiteX70" fmla="*/ 1814946 w 2050473"/>
              <a:gd name="connsiteY70" fmla="*/ 1136073 h 1205346"/>
              <a:gd name="connsiteX71" fmla="*/ 1939637 w 2050473"/>
              <a:gd name="connsiteY71" fmla="*/ 1205346 h 1205346"/>
              <a:gd name="connsiteX72" fmla="*/ 2008910 w 2050473"/>
              <a:gd name="connsiteY72" fmla="*/ 1191491 h 1205346"/>
              <a:gd name="connsiteX73" fmla="*/ 2008910 w 2050473"/>
              <a:gd name="connsiteY73" fmla="*/ 1108364 h 1205346"/>
              <a:gd name="connsiteX74" fmla="*/ 1995055 w 2050473"/>
              <a:gd name="connsiteY74" fmla="*/ 1066800 h 1205346"/>
              <a:gd name="connsiteX75" fmla="*/ 1981200 w 2050473"/>
              <a:gd name="connsiteY75" fmla="*/ 1039091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050473" h="1205346">
                <a:moveTo>
                  <a:pt x="2022764" y="1163782"/>
                </a:moveTo>
                <a:cubicBezTo>
                  <a:pt x="2018146" y="1140691"/>
                  <a:pt x="2015106" y="1117227"/>
                  <a:pt x="2008910" y="1094509"/>
                </a:cubicBezTo>
                <a:cubicBezTo>
                  <a:pt x="2001225" y="1066330"/>
                  <a:pt x="1990436" y="1039091"/>
                  <a:pt x="1981200" y="1011382"/>
                </a:cubicBezTo>
                <a:cubicBezTo>
                  <a:pt x="1976582" y="997527"/>
                  <a:pt x="1970888" y="983986"/>
                  <a:pt x="1967346" y="969818"/>
                </a:cubicBezTo>
                <a:lnTo>
                  <a:pt x="1953491" y="914400"/>
                </a:lnTo>
                <a:cubicBezTo>
                  <a:pt x="1958109" y="863600"/>
                  <a:pt x="1961019" y="812616"/>
                  <a:pt x="1967346" y="762000"/>
                </a:cubicBezTo>
                <a:cubicBezTo>
                  <a:pt x="1972678" y="719341"/>
                  <a:pt x="2001348" y="612140"/>
                  <a:pt x="2008910" y="581891"/>
                </a:cubicBezTo>
                <a:lnTo>
                  <a:pt x="2036619" y="471055"/>
                </a:lnTo>
                <a:lnTo>
                  <a:pt x="2050473" y="429491"/>
                </a:lnTo>
                <a:cubicBezTo>
                  <a:pt x="2045855" y="341746"/>
                  <a:pt x="2044574" y="253761"/>
                  <a:pt x="2036619" y="166255"/>
                </a:cubicBezTo>
                <a:cubicBezTo>
                  <a:pt x="2035297" y="151711"/>
                  <a:pt x="2033091" y="135018"/>
                  <a:pt x="2022764" y="124691"/>
                </a:cubicBezTo>
                <a:cubicBezTo>
                  <a:pt x="1999216" y="101143"/>
                  <a:pt x="1971230" y="79804"/>
                  <a:pt x="1939637" y="69273"/>
                </a:cubicBezTo>
                <a:lnTo>
                  <a:pt x="1898073" y="55418"/>
                </a:lnTo>
                <a:cubicBezTo>
                  <a:pt x="1824182" y="60036"/>
                  <a:pt x="1745401" y="42439"/>
                  <a:pt x="1676400" y="69273"/>
                </a:cubicBezTo>
                <a:cubicBezTo>
                  <a:pt x="1649178" y="79859"/>
                  <a:pt x="1664893" y="128098"/>
                  <a:pt x="1648691" y="152400"/>
                </a:cubicBezTo>
                <a:lnTo>
                  <a:pt x="1537855" y="318655"/>
                </a:lnTo>
                <a:cubicBezTo>
                  <a:pt x="1528619" y="332509"/>
                  <a:pt x="1524000" y="350982"/>
                  <a:pt x="1510146" y="360218"/>
                </a:cubicBezTo>
                <a:lnTo>
                  <a:pt x="1468582" y="387927"/>
                </a:lnTo>
                <a:cubicBezTo>
                  <a:pt x="1421877" y="457985"/>
                  <a:pt x="1401844" y="472239"/>
                  <a:pt x="1385455" y="554182"/>
                </a:cubicBezTo>
                <a:cubicBezTo>
                  <a:pt x="1353903" y="711940"/>
                  <a:pt x="1391048" y="659425"/>
                  <a:pt x="1316182" y="734291"/>
                </a:cubicBezTo>
                <a:cubicBezTo>
                  <a:pt x="1196353" y="723397"/>
                  <a:pt x="1194032" y="731058"/>
                  <a:pt x="1108364" y="706582"/>
                </a:cubicBezTo>
                <a:cubicBezTo>
                  <a:pt x="1094322" y="702570"/>
                  <a:pt x="1079862" y="699258"/>
                  <a:pt x="1066800" y="692727"/>
                </a:cubicBezTo>
                <a:cubicBezTo>
                  <a:pt x="1051907" y="685280"/>
                  <a:pt x="1039091" y="674254"/>
                  <a:pt x="1025237" y="665018"/>
                </a:cubicBezTo>
                <a:cubicBezTo>
                  <a:pt x="1016001" y="651164"/>
                  <a:pt x="1009302" y="635229"/>
                  <a:pt x="997528" y="623455"/>
                </a:cubicBezTo>
                <a:cubicBezTo>
                  <a:pt x="957823" y="583750"/>
                  <a:pt x="959473" y="604428"/>
                  <a:pt x="914400" y="581891"/>
                </a:cubicBezTo>
                <a:cubicBezTo>
                  <a:pt x="899507" y="574444"/>
                  <a:pt x="887730" y="561629"/>
                  <a:pt x="872837" y="554182"/>
                </a:cubicBezTo>
                <a:cubicBezTo>
                  <a:pt x="838729" y="537128"/>
                  <a:pt x="780077" y="531795"/>
                  <a:pt x="748146" y="526473"/>
                </a:cubicBezTo>
                <a:cubicBezTo>
                  <a:pt x="695881" y="509051"/>
                  <a:pt x="671094" y="504839"/>
                  <a:pt x="623455" y="457200"/>
                </a:cubicBezTo>
                <a:cubicBezTo>
                  <a:pt x="528554" y="362299"/>
                  <a:pt x="572933" y="395810"/>
                  <a:pt x="498764" y="346364"/>
                </a:cubicBezTo>
                <a:lnTo>
                  <a:pt x="471055" y="263236"/>
                </a:lnTo>
                <a:lnTo>
                  <a:pt x="457200" y="221673"/>
                </a:lnTo>
                <a:cubicBezTo>
                  <a:pt x="452582" y="180109"/>
                  <a:pt x="457637" y="136284"/>
                  <a:pt x="443346" y="96982"/>
                </a:cubicBezTo>
                <a:cubicBezTo>
                  <a:pt x="434004" y="71292"/>
                  <a:pt x="378661" y="65664"/>
                  <a:pt x="360219" y="55418"/>
                </a:cubicBezTo>
                <a:cubicBezTo>
                  <a:pt x="331108" y="39245"/>
                  <a:pt x="277091" y="0"/>
                  <a:pt x="277091" y="0"/>
                </a:cubicBezTo>
                <a:cubicBezTo>
                  <a:pt x="263237" y="4618"/>
                  <a:pt x="248294" y="6763"/>
                  <a:pt x="235528" y="13855"/>
                </a:cubicBezTo>
                <a:cubicBezTo>
                  <a:pt x="206417" y="30028"/>
                  <a:pt x="152400" y="69273"/>
                  <a:pt x="152400" y="69273"/>
                </a:cubicBezTo>
                <a:cubicBezTo>
                  <a:pt x="147782" y="83127"/>
                  <a:pt x="146059" y="98313"/>
                  <a:pt x="138546" y="110836"/>
                </a:cubicBezTo>
                <a:cubicBezTo>
                  <a:pt x="131826" y="122037"/>
                  <a:pt x="116679" y="126863"/>
                  <a:pt x="110837" y="138546"/>
                </a:cubicBezTo>
                <a:cubicBezTo>
                  <a:pt x="97775" y="164670"/>
                  <a:pt x="99330" y="197371"/>
                  <a:pt x="83128" y="221673"/>
                </a:cubicBezTo>
                <a:cubicBezTo>
                  <a:pt x="47318" y="275387"/>
                  <a:pt x="60685" y="247440"/>
                  <a:pt x="41564" y="304800"/>
                </a:cubicBezTo>
                <a:cubicBezTo>
                  <a:pt x="36946" y="337127"/>
                  <a:pt x="34114" y="369761"/>
                  <a:pt x="27710" y="401782"/>
                </a:cubicBezTo>
                <a:cubicBezTo>
                  <a:pt x="20241" y="439125"/>
                  <a:pt x="0" y="512618"/>
                  <a:pt x="0" y="512618"/>
                </a:cubicBezTo>
                <a:cubicBezTo>
                  <a:pt x="4618" y="637309"/>
                  <a:pt x="2558" y="762427"/>
                  <a:pt x="13855" y="886691"/>
                </a:cubicBezTo>
                <a:cubicBezTo>
                  <a:pt x="16499" y="915779"/>
                  <a:pt x="32328" y="942109"/>
                  <a:pt x="41564" y="969818"/>
                </a:cubicBezTo>
                <a:cubicBezTo>
                  <a:pt x="46182" y="983673"/>
                  <a:pt x="45092" y="1001055"/>
                  <a:pt x="55419" y="1011382"/>
                </a:cubicBezTo>
                <a:cubicBezTo>
                  <a:pt x="69273" y="1025237"/>
                  <a:pt x="84439" y="1037894"/>
                  <a:pt x="96982" y="1052946"/>
                </a:cubicBezTo>
                <a:cubicBezTo>
                  <a:pt x="154707" y="1122216"/>
                  <a:pt x="90057" y="1071420"/>
                  <a:pt x="166255" y="1122218"/>
                </a:cubicBezTo>
                <a:cubicBezTo>
                  <a:pt x="170873" y="1136073"/>
                  <a:pt x="168226" y="1155294"/>
                  <a:pt x="180110" y="1163782"/>
                </a:cubicBezTo>
                <a:cubicBezTo>
                  <a:pt x="203877" y="1180759"/>
                  <a:pt x="263237" y="1191491"/>
                  <a:pt x="263237" y="1191491"/>
                </a:cubicBezTo>
                <a:cubicBezTo>
                  <a:pt x="277091" y="1186873"/>
                  <a:pt x="292277" y="1185150"/>
                  <a:pt x="304800" y="1177636"/>
                </a:cubicBezTo>
                <a:cubicBezTo>
                  <a:pt x="355774" y="1147051"/>
                  <a:pt x="325990" y="1108093"/>
                  <a:pt x="387928" y="1066800"/>
                </a:cubicBezTo>
                <a:lnTo>
                  <a:pt x="429491" y="1039091"/>
                </a:lnTo>
                <a:cubicBezTo>
                  <a:pt x="447419" y="985308"/>
                  <a:pt x="459028" y="909173"/>
                  <a:pt x="526473" y="886691"/>
                </a:cubicBezTo>
                <a:lnTo>
                  <a:pt x="609600" y="858982"/>
                </a:lnTo>
                <a:lnTo>
                  <a:pt x="651164" y="845127"/>
                </a:lnTo>
                <a:cubicBezTo>
                  <a:pt x="684441" y="853446"/>
                  <a:pt x="724227" y="856792"/>
                  <a:pt x="748146" y="886691"/>
                </a:cubicBezTo>
                <a:cubicBezTo>
                  <a:pt x="757269" y="898095"/>
                  <a:pt x="754486" y="915732"/>
                  <a:pt x="762000" y="928255"/>
                </a:cubicBezTo>
                <a:cubicBezTo>
                  <a:pt x="768721" y="939456"/>
                  <a:pt x="780473" y="946728"/>
                  <a:pt x="789710" y="955964"/>
                </a:cubicBezTo>
                <a:cubicBezTo>
                  <a:pt x="822927" y="1055617"/>
                  <a:pt x="782626" y="931171"/>
                  <a:pt x="817419" y="1052946"/>
                </a:cubicBezTo>
                <a:cubicBezTo>
                  <a:pt x="821431" y="1066988"/>
                  <a:pt x="819389" y="1086021"/>
                  <a:pt x="831273" y="1094509"/>
                </a:cubicBezTo>
                <a:cubicBezTo>
                  <a:pt x="855040" y="1111486"/>
                  <a:pt x="914400" y="1122218"/>
                  <a:pt x="914400" y="1122218"/>
                </a:cubicBezTo>
                <a:cubicBezTo>
                  <a:pt x="1025237" y="1117600"/>
                  <a:pt x="1136280" y="1116559"/>
                  <a:pt x="1246910" y="1108364"/>
                </a:cubicBezTo>
                <a:cubicBezTo>
                  <a:pt x="1261474" y="1107285"/>
                  <a:pt x="1277069" y="1103632"/>
                  <a:pt x="1288473" y="1094509"/>
                </a:cubicBezTo>
                <a:cubicBezTo>
                  <a:pt x="1301475" y="1084107"/>
                  <a:pt x="1305780" y="1065948"/>
                  <a:pt x="1316182" y="1052946"/>
                </a:cubicBezTo>
                <a:cubicBezTo>
                  <a:pt x="1332067" y="1033090"/>
                  <a:pt x="1363104" y="1007461"/>
                  <a:pt x="1385455" y="997527"/>
                </a:cubicBezTo>
                <a:cubicBezTo>
                  <a:pt x="1412145" y="985665"/>
                  <a:pt x="1468582" y="969818"/>
                  <a:pt x="1468582" y="969818"/>
                </a:cubicBezTo>
                <a:cubicBezTo>
                  <a:pt x="1528618" y="974436"/>
                  <a:pt x="1588942" y="976204"/>
                  <a:pt x="1648691" y="983673"/>
                </a:cubicBezTo>
                <a:cubicBezTo>
                  <a:pt x="1663182" y="985484"/>
                  <a:pt x="1678104" y="989426"/>
                  <a:pt x="1690255" y="997527"/>
                </a:cubicBezTo>
                <a:cubicBezTo>
                  <a:pt x="1706558" y="1008395"/>
                  <a:pt x="1717964" y="1025236"/>
                  <a:pt x="1731819" y="1039091"/>
                </a:cubicBezTo>
                <a:cubicBezTo>
                  <a:pt x="1740946" y="1066472"/>
                  <a:pt x="1748965" y="1102685"/>
                  <a:pt x="1773382" y="1122218"/>
                </a:cubicBezTo>
                <a:cubicBezTo>
                  <a:pt x="1784786" y="1131341"/>
                  <a:pt x="1802180" y="1128981"/>
                  <a:pt x="1814946" y="1136073"/>
                </a:cubicBezTo>
                <a:cubicBezTo>
                  <a:pt x="1957864" y="1215472"/>
                  <a:pt x="1845588" y="1173996"/>
                  <a:pt x="1939637" y="1205346"/>
                </a:cubicBezTo>
                <a:cubicBezTo>
                  <a:pt x="1962728" y="1200728"/>
                  <a:pt x="1988464" y="1203174"/>
                  <a:pt x="2008910" y="1191491"/>
                </a:cubicBezTo>
                <a:cubicBezTo>
                  <a:pt x="2066381" y="1158650"/>
                  <a:pt x="2025330" y="1141204"/>
                  <a:pt x="2008910" y="1108364"/>
                </a:cubicBezTo>
                <a:cubicBezTo>
                  <a:pt x="2002379" y="1095302"/>
                  <a:pt x="2000479" y="1080360"/>
                  <a:pt x="1995055" y="1066800"/>
                </a:cubicBezTo>
                <a:cubicBezTo>
                  <a:pt x="1991220" y="1057212"/>
                  <a:pt x="1985818" y="1048327"/>
                  <a:pt x="1981200" y="1039091"/>
                </a:cubicBezTo>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5504EC0E-ADB3-CE4B-82C5-C5CE1D7F0B11}"/>
              </a:ext>
            </a:extLst>
          </p:cNvPr>
          <p:cNvSpPr/>
          <p:nvPr/>
        </p:nvSpPr>
        <p:spPr>
          <a:xfrm>
            <a:off x="3200400" y="3449001"/>
            <a:ext cx="1288473" cy="915181"/>
          </a:xfrm>
          <a:custGeom>
            <a:avLst/>
            <a:gdLst>
              <a:gd name="connsiteX0" fmla="*/ 249382 w 1288473"/>
              <a:gd name="connsiteY0" fmla="*/ 97763 h 915181"/>
              <a:gd name="connsiteX1" fmla="*/ 180109 w 1288473"/>
              <a:gd name="connsiteY1" fmla="*/ 111617 h 915181"/>
              <a:gd name="connsiteX2" fmla="*/ 235527 w 1288473"/>
              <a:gd name="connsiteY2" fmla="*/ 250163 h 915181"/>
              <a:gd name="connsiteX3" fmla="*/ 13855 w 1288473"/>
              <a:gd name="connsiteY3" fmla="*/ 291726 h 915181"/>
              <a:gd name="connsiteX4" fmla="*/ 0 w 1288473"/>
              <a:gd name="connsiteY4" fmla="*/ 333290 h 915181"/>
              <a:gd name="connsiteX5" fmla="*/ 41564 w 1288473"/>
              <a:gd name="connsiteY5" fmla="*/ 416417 h 915181"/>
              <a:gd name="connsiteX6" fmla="*/ 83127 w 1288473"/>
              <a:gd name="connsiteY6" fmla="*/ 499544 h 915181"/>
              <a:gd name="connsiteX7" fmla="*/ 110836 w 1288473"/>
              <a:gd name="connsiteY7" fmla="*/ 527254 h 915181"/>
              <a:gd name="connsiteX8" fmla="*/ 138545 w 1288473"/>
              <a:gd name="connsiteY8" fmla="*/ 568817 h 915181"/>
              <a:gd name="connsiteX9" fmla="*/ 221673 w 1288473"/>
              <a:gd name="connsiteY9" fmla="*/ 596526 h 915181"/>
              <a:gd name="connsiteX10" fmla="*/ 360218 w 1288473"/>
              <a:gd name="connsiteY10" fmla="*/ 582672 h 915181"/>
              <a:gd name="connsiteX11" fmla="*/ 471055 w 1288473"/>
              <a:gd name="connsiteY11" fmla="*/ 499544 h 915181"/>
              <a:gd name="connsiteX12" fmla="*/ 484909 w 1288473"/>
              <a:gd name="connsiteY12" fmla="*/ 638090 h 915181"/>
              <a:gd name="connsiteX13" fmla="*/ 457200 w 1288473"/>
              <a:gd name="connsiteY13" fmla="*/ 721217 h 915181"/>
              <a:gd name="connsiteX14" fmla="*/ 484909 w 1288473"/>
              <a:gd name="connsiteY14" fmla="*/ 818199 h 915181"/>
              <a:gd name="connsiteX15" fmla="*/ 540327 w 1288473"/>
              <a:gd name="connsiteY15" fmla="*/ 901326 h 915181"/>
              <a:gd name="connsiteX16" fmla="*/ 581891 w 1288473"/>
              <a:gd name="connsiteY16" fmla="*/ 915181 h 915181"/>
              <a:gd name="connsiteX17" fmla="*/ 775855 w 1288473"/>
              <a:gd name="connsiteY17" fmla="*/ 901326 h 915181"/>
              <a:gd name="connsiteX18" fmla="*/ 831273 w 1288473"/>
              <a:gd name="connsiteY18" fmla="*/ 818199 h 915181"/>
              <a:gd name="connsiteX19" fmla="*/ 845127 w 1288473"/>
              <a:gd name="connsiteY19" fmla="*/ 735072 h 915181"/>
              <a:gd name="connsiteX20" fmla="*/ 900545 w 1288473"/>
              <a:gd name="connsiteY20" fmla="*/ 721217 h 915181"/>
              <a:gd name="connsiteX21" fmla="*/ 969818 w 1288473"/>
              <a:gd name="connsiteY21" fmla="*/ 707363 h 915181"/>
              <a:gd name="connsiteX22" fmla="*/ 1011382 w 1288473"/>
              <a:gd name="connsiteY22" fmla="*/ 693508 h 915181"/>
              <a:gd name="connsiteX23" fmla="*/ 1066800 w 1288473"/>
              <a:gd name="connsiteY23" fmla="*/ 679654 h 915181"/>
              <a:gd name="connsiteX24" fmla="*/ 1108364 w 1288473"/>
              <a:gd name="connsiteY24" fmla="*/ 665799 h 915181"/>
              <a:gd name="connsiteX25" fmla="*/ 1191491 w 1288473"/>
              <a:gd name="connsiteY25" fmla="*/ 610381 h 915181"/>
              <a:gd name="connsiteX26" fmla="*/ 1219200 w 1288473"/>
              <a:gd name="connsiteY26" fmla="*/ 568817 h 915181"/>
              <a:gd name="connsiteX27" fmla="*/ 1288473 w 1288473"/>
              <a:gd name="connsiteY27" fmla="*/ 499544 h 915181"/>
              <a:gd name="connsiteX28" fmla="*/ 1246909 w 1288473"/>
              <a:gd name="connsiteY28" fmla="*/ 291726 h 915181"/>
              <a:gd name="connsiteX29" fmla="*/ 1205345 w 1288473"/>
              <a:gd name="connsiteY29" fmla="*/ 264017 h 915181"/>
              <a:gd name="connsiteX30" fmla="*/ 1163782 w 1288473"/>
              <a:gd name="connsiteY30" fmla="*/ 250163 h 915181"/>
              <a:gd name="connsiteX31" fmla="*/ 872836 w 1288473"/>
              <a:gd name="connsiteY31" fmla="*/ 264017 h 915181"/>
              <a:gd name="connsiteX32" fmla="*/ 831273 w 1288473"/>
              <a:gd name="connsiteY32" fmla="*/ 277872 h 915181"/>
              <a:gd name="connsiteX33" fmla="*/ 651164 w 1288473"/>
              <a:gd name="connsiteY33" fmla="*/ 264017 h 915181"/>
              <a:gd name="connsiteX34" fmla="*/ 568036 w 1288473"/>
              <a:gd name="connsiteY34" fmla="*/ 208599 h 915181"/>
              <a:gd name="connsiteX35" fmla="*/ 471055 w 1288473"/>
              <a:gd name="connsiteY35" fmla="*/ 97763 h 915181"/>
              <a:gd name="connsiteX36" fmla="*/ 374073 w 1288473"/>
              <a:gd name="connsiteY36" fmla="*/ 28490 h 915181"/>
              <a:gd name="connsiteX37" fmla="*/ 332509 w 1288473"/>
              <a:gd name="connsiteY37" fmla="*/ 781 h 915181"/>
              <a:gd name="connsiteX38" fmla="*/ 263236 w 1288473"/>
              <a:gd name="connsiteY38" fmla="*/ 56199 h 915181"/>
              <a:gd name="connsiteX39" fmla="*/ 290945 w 1288473"/>
              <a:gd name="connsiteY39" fmla="*/ 97763 h 915181"/>
              <a:gd name="connsiteX40" fmla="*/ 193964 w 1288473"/>
              <a:gd name="connsiteY40" fmla="*/ 125472 h 91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88473" h="915181">
                <a:moveTo>
                  <a:pt x="249382" y="97763"/>
                </a:moveTo>
                <a:cubicBezTo>
                  <a:pt x="226291" y="102381"/>
                  <a:pt x="188855" y="89753"/>
                  <a:pt x="180109" y="111617"/>
                </a:cubicBezTo>
                <a:cubicBezTo>
                  <a:pt x="132798" y="229895"/>
                  <a:pt x="176214" y="230391"/>
                  <a:pt x="235527" y="250163"/>
                </a:cubicBezTo>
                <a:cubicBezTo>
                  <a:pt x="108370" y="292549"/>
                  <a:pt x="181463" y="274966"/>
                  <a:pt x="13855" y="291726"/>
                </a:cubicBezTo>
                <a:cubicBezTo>
                  <a:pt x="9237" y="305581"/>
                  <a:pt x="0" y="318686"/>
                  <a:pt x="0" y="333290"/>
                </a:cubicBezTo>
                <a:cubicBezTo>
                  <a:pt x="0" y="361970"/>
                  <a:pt x="27554" y="395403"/>
                  <a:pt x="41564" y="416417"/>
                </a:cubicBezTo>
                <a:cubicBezTo>
                  <a:pt x="56197" y="460319"/>
                  <a:pt x="52432" y="461175"/>
                  <a:pt x="83127" y="499544"/>
                </a:cubicBezTo>
                <a:cubicBezTo>
                  <a:pt x="91287" y="509744"/>
                  <a:pt x="102676" y="517054"/>
                  <a:pt x="110836" y="527254"/>
                </a:cubicBezTo>
                <a:cubicBezTo>
                  <a:pt x="121238" y="540256"/>
                  <a:pt x="124425" y="559992"/>
                  <a:pt x="138545" y="568817"/>
                </a:cubicBezTo>
                <a:cubicBezTo>
                  <a:pt x="163314" y="584297"/>
                  <a:pt x="221673" y="596526"/>
                  <a:pt x="221673" y="596526"/>
                </a:cubicBezTo>
                <a:cubicBezTo>
                  <a:pt x="267855" y="591908"/>
                  <a:pt x="315919" y="596515"/>
                  <a:pt x="360218" y="582672"/>
                </a:cubicBezTo>
                <a:cubicBezTo>
                  <a:pt x="405792" y="568430"/>
                  <a:pt x="438790" y="531809"/>
                  <a:pt x="471055" y="499544"/>
                </a:cubicBezTo>
                <a:cubicBezTo>
                  <a:pt x="521898" y="550389"/>
                  <a:pt x="509487" y="523395"/>
                  <a:pt x="484909" y="638090"/>
                </a:cubicBezTo>
                <a:cubicBezTo>
                  <a:pt x="478789" y="666649"/>
                  <a:pt x="457200" y="721217"/>
                  <a:pt x="457200" y="721217"/>
                </a:cubicBezTo>
                <a:cubicBezTo>
                  <a:pt x="460460" y="734256"/>
                  <a:pt x="475877" y="801941"/>
                  <a:pt x="484909" y="818199"/>
                </a:cubicBezTo>
                <a:cubicBezTo>
                  <a:pt x="501082" y="847310"/>
                  <a:pt x="508734" y="890795"/>
                  <a:pt x="540327" y="901326"/>
                </a:cubicBezTo>
                <a:lnTo>
                  <a:pt x="581891" y="915181"/>
                </a:lnTo>
                <a:lnTo>
                  <a:pt x="775855" y="901326"/>
                </a:lnTo>
                <a:cubicBezTo>
                  <a:pt x="806893" y="889256"/>
                  <a:pt x="831273" y="818199"/>
                  <a:pt x="831273" y="818199"/>
                </a:cubicBezTo>
                <a:cubicBezTo>
                  <a:pt x="835891" y="790490"/>
                  <a:pt x="828799" y="757931"/>
                  <a:pt x="845127" y="735072"/>
                </a:cubicBezTo>
                <a:cubicBezTo>
                  <a:pt x="856194" y="719577"/>
                  <a:pt x="881957" y="725348"/>
                  <a:pt x="900545" y="721217"/>
                </a:cubicBezTo>
                <a:cubicBezTo>
                  <a:pt x="923533" y="716109"/>
                  <a:pt x="946973" y="713074"/>
                  <a:pt x="969818" y="707363"/>
                </a:cubicBezTo>
                <a:cubicBezTo>
                  <a:pt x="983986" y="703821"/>
                  <a:pt x="997340" y="697520"/>
                  <a:pt x="1011382" y="693508"/>
                </a:cubicBezTo>
                <a:cubicBezTo>
                  <a:pt x="1029691" y="688277"/>
                  <a:pt x="1048491" y="684885"/>
                  <a:pt x="1066800" y="679654"/>
                </a:cubicBezTo>
                <a:cubicBezTo>
                  <a:pt x="1080842" y="675642"/>
                  <a:pt x="1095598" y="672891"/>
                  <a:pt x="1108364" y="665799"/>
                </a:cubicBezTo>
                <a:cubicBezTo>
                  <a:pt x="1137475" y="649626"/>
                  <a:pt x="1191491" y="610381"/>
                  <a:pt x="1191491" y="610381"/>
                </a:cubicBezTo>
                <a:cubicBezTo>
                  <a:pt x="1200727" y="596526"/>
                  <a:pt x="1207426" y="580591"/>
                  <a:pt x="1219200" y="568817"/>
                </a:cubicBezTo>
                <a:cubicBezTo>
                  <a:pt x="1311564" y="476453"/>
                  <a:pt x="1214582" y="610381"/>
                  <a:pt x="1288473" y="499544"/>
                </a:cubicBezTo>
                <a:cubicBezTo>
                  <a:pt x="1282125" y="423369"/>
                  <a:pt x="1302803" y="347620"/>
                  <a:pt x="1246909" y="291726"/>
                </a:cubicBezTo>
                <a:cubicBezTo>
                  <a:pt x="1235135" y="279952"/>
                  <a:pt x="1220238" y="271464"/>
                  <a:pt x="1205345" y="264017"/>
                </a:cubicBezTo>
                <a:cubicBezTo>
                  <a:pt x="1192283" y="257486"/>
                  <a:pt x="1177636" y="254781"/>
                  <a:pt x="1163782" y="250163"/>
                </a:cubicBezTo>
                <a:cubicBezTo>
                  <a:pt x="1066800" y="254781"/>
                  <a:pt x="969593" y="255954"/>
                  <a:pt x="872836" y="264017"/>
                </a:cubicBezTo>
                <a:cubicBezTo>
                  <a:pt x="858283" y="265230"/>
                  <a:pt x="845877" y="277872"/>
                  <a:pt x="831273" y="277872"/>
                </a:cubicBezTo>
                <a:cubicBezTo>
                  <a:pt x="771059" y="277872"/>
                  <a:pt x="711200" y="268635"/>
                  <a:pt x="651164" y="264017"/>
                </a:cubicBezTo>
                <a:cubicBezTo>
                  <a:pt x="623455" y="245544"/>
                  <a:pt x="586509" y="236308"/>
                  <a:pt x="568036" y="208599"/>
                </a:cubicBezTo>
                <a:cubicBezTo>
                  <a:pt x="462331" y="50042"/>
                  <a:pt x="560852" y="174732"/>
                  <a:pt x="471055" y="97763"/>
                </a:cubicBezTo>
                <a:cubicBezTo>
                  <a:pt x="387380" y="26041"/>
                  <a:pt x="450443" y="53946"/>
                  <a:pt x="374073" y="28490"/>
                </a:cubicBezTo>
                <a:cubicBezTo>
                  <a:pt x="360218" y="19254"/>
                  <a:pt x="348934" y="3519"/>
                  <a:pt x="332509" y="781"/>
                </a:cubicBezTo>
                <a:cubicBezTo>
                  <a:pt x="292356" y="-5911"/>
                  <a:pt x="279426" y="31914"/>
                  <a:pt x="263236" y="56199"/>
                </a:cubicBezTo>
                <a:cubicBezTo>
                  <a:pt x="272472" y="70054"/>
                  <a:pt x="301347" y="84761"/>
                  <a:pt x="290945" y="97763"/>
                </a:cubicBezTo>
                <a:cubicBezTo>
                  <a:pt x="267610" y="126932"/>
                  <a:pt x="226880" y="125472"/>
                  <a:pt x="193964" y="125472"/>
                </a:cubicBezTo>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E75E9798-A8A2-7147-8892-ED85AEF2290C}"/>
              </a:ext>
            </a:extLst>
          </p:cNvPr>
          <p:cNvSpPr/>
          <p:nvPr/>
        </p:nvSpPr>
        <p:spPr>
          <a:xfrm>
            <a:off x="1579418" y="3419957"/>
            <a:ext cx="1250064" cy="916516"/>
          </a:xfrm>
          <a:custGeom>
            <a:avLst/>
            <a:gdLst>
              <a:gd name="connsiteX0" fmla="*/ 1205346 w 1250064"/>
              <a:gd name="connsiteY0" fmla="*/ 251498 h 916516"/>
              <a:gd name="connsiteX1" fmla="*/ 1136073 w 1250064"/>
              <a:gd name="connsiteY1" fmla="*/ 237643 h 916516"/>
              <a:gd name="connsiteX2" fmla="*/ 1094509 w 1250064"/>
              <a:gd name="connsiteY2" fmla="*/ 209934 h 916516"/>
              <a:gd name="connsiteX3" fmla="*/ 1025237 w 1250064"/>
              <a:gd name="connsiteY3" fmla="*/ 126807 h 916516"/>
              <a:gd name="connsiteX4" fmla="*/ 1039091 w 1250064"/>
              <a:gd name="connsiteY4" fmla="*/ 43679 h 916516"/>
              <a:gd name="connsiteX5" fmla="*/ 1025237 w 1250064"/>
              <a:gd name="connsiteY5" fmla="*/ 2116 h 916516"/>
              <a:gd name="connsiteX6" fmla="*/ 914400 w 1250064"/>
              <a:gd name="connsiteY6" fmla="*/ 15970 h 916516"/>
              <a:gd name="connsiteX7" fmla="*/ 858982 w 1250064"/>
              <a:gd name="connsiteY7" fmla="*/ 85243 h 916516"/>
              <a:gd name="connsiteX8" fmla="*/ 817418 w 1250064"/>
              <a:gd name="connsiteY8" fmla="*/ 112952 h 916516"/>
              <a:gd name="connsiteX9" fmla="*/ 803564 w 1250064"/>
              <a:gd name="connsiteY9" fmla="*/ 154516 h 916516"/>
              <a:gd name="connsiteX10" fmla="*/ 720437 w 1250064"/>
              <a:gd name="connsiteY10" fmla="*/ 209934 h 916516"/>
              <a:gd name="connsiteX11" fmla="*/ 692727 w 1250064"/>
              <a:gd name="connsiteY11" fmla="*/ 237643 h 916516"/>
              <a:gd name="connsiteX12" fmla="*/ 609600 w 1250064"/>
              <a:gd name="connsiteY12" fmla="*/ 293061 h 916516"/>
              <a:gd name="connsiteX13" fmla="*/ 498764 w 1250064"/>
              <a:gd name="connsiteY13" fmla="*/ 279207 h 916516"/>
              <a:gd name="connsiteX14" fmla="*/ 124691 w 1250064"/>
              <a:gd name="connsiteY14" fmla="*/ 306916 h 916516"/>
              <a:gd name="connsiteX15" fmla="*/ 83127 w 1250064"/>
              <a:gd name="connsiteY15" fmla="*/ 320770 h 916516"/>
              <a:gd name="connsiteX16" fmla="*/ 13855 w 1250064"/>
              <a:gd name="connsiteY16" fmla="*/ 403898 h 916516"/>
              <a:gd name="connsiteX17" fmla="*/ 0 w 1250064"/>
              <a:gd name="connsiteY17" fmla="*/ 445461 h 916516"/>
              <a:gd name="connsiteX18" fmla="*/ 13855 w 1250064"/>
              <a:gd name="connsiteY18" fmla="*/ 528588 h 916516"/>
              <a:gd name="connsiteX19" fmla="*/ 83127 w 1250064"/>
              <a:gd name="connsiteY19" fmla="*/ 570152 h 916516"/>
              <a:gd name="connsiteX20" fmla="*/ 221673 w 1250064"/>
              <a:gd name="connsiteY20" fmla="*/ 597861 h 916516"/>
              <a:gd name="connsiteX21" fmla="*/ 360218 w 1250064"/>
              <a:gd name="connsiteY21" fmla="*/ 611716 h 916516"/>
              <a:gd name="connsiteX22" fmla="*/ 374073 w 1250064"/>
              <a:gd name="connsiteY22" fmla="*/ 764116 h 916516"/>
              <a:gd name="connsiteX23" fmla="*/ 387927 w 1250064"/>
              <a:gd name="connsiteY23" fmla="*/ 805679 h 916516"/>
              <a:gd name="connsiteX24" fmla="*/ 443346 w 1250064"/>
              <a:gd name="connsiteY24" fmla="*/ 861098 h 916516"/>
              <a:gd name="connsiteX25" fmla="*/ 526473 w 1250064"/>
              <a:gd name="connsiteY25" fmla="*/ 916516 h 916516"/>
              <a:gd name="connsiteX26" fmla="*/ 623455 w 1250064"/>
              <a:gd name="connsiteY26" fmla="*/ 916516 h 916516"/>
              <a:gd name="connsiteX27" fmla="*/ 678873 w 1250064"/>
              <a:gd name="connsiteY27" fmla="*/ 902661 h 916516"/>
              <a:gd name="connsiteX28" fmla="*/ 720437 w 1250064"/>
              <a:gd name="connsiteY28" fmla="*/ 874952 h 916516"/>
              <a:gd name="connsiteX29" fmla="*/ 762000 w 1250064"/>
              <a:gd name="connsiteY29" fmla="*/ 791825 h 916516"/>
              <a:gd name="connsiteX30" fmla="*/ 803564 w 1250064"/>
              <a:gd name="connsiteY30" fmla="*/ 708698 h 916516"/>
              <a:gd name="connsiteX31" fmla="*/ 817418 w 1250064"/>
              <a:gd name="connsiteY31" fmla="*/ 597861 h 916516"/>
              <a:gd name="connsiteX32" fmla="*/ 858982 w 1250064"/>
              <a:gd name="connsiteY32" fmla="*/ 528588 h 916516"/>
              <a:gd name="connsiteX33" fmla="*/ 900546 w 1250064"/>
              <a:gd name="connsiteY33" fmla="*/ 514734 h 916516"/>
              <a:gd name="connsiteX34" fmla="*/ 1039091 w 1250064"/>
              <a:gd name="connsiteY34" fmla="*/ 528588 h 916516"/>
              <a:gd name="connsiteX35" fmla="*/ 1191491 w 1250064"/>
              <a:gd name="connsiteY35" fmla="*/ 500879 h 916516"/>
              <a:gd name="connsiteX36" fmla="*/ 1233055 w 1250064"/>
              <a:gd name="connsiteY36" fmla="*/ 293061 h 916516"/>
              <a:gd name="connsiteX37" fmla="*/ 1219200 w 1250064"/>
              <a:gd name="connsiteY37" fmla="*/ 251498 h 916516"/>
              <a:gd name="connsiteX38" fmla="*/ 1177637 w 1250064"/>
              <a:gd name="connsiteY38" fmla="*/ 237643 h 916516"/>
              <a:gd name="connsiteX39" fmla="*/ 1066800 w 1250064"/>
              <a:gd name="connsiteY39" fmla="*/ 223788 h 91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50064" h="916516">
                <a:moveTo>
                  <a:pt x="1205346" y="251498"/>
                </a:moveTo>
                <a:cubicBezTo>
                  <a:pt x="1182255" y="246880"/>
                  <a:pt x="1158122" y="245911"/>
                  <a:pt x="1136073" y="237643"/>
                </a:cubicBezTo>
                <a:cubicBezTo>
                  <a:pt x="1120482" y="231796"/>
                  <a:pt x="1107301" y="220594"/>
                  <a:pt x="1094509" y="209934"/>
                </a:cubicBezTo>
                <a:cubicBezTo>
                  <a:pt x="1054508" y="176600"/>
                  <a:pt x="1052481" y="167673"/>
                  <a:pt x="1025237" y="126807"/>
                </a:cubicBezTo>
                <a:cubicBezTo>
                  <a:pt x="1029855" y="99098"/>
                  <a:pt x="1039091" y="71771"/>
                  <a:pt x="1039091" y="43679"/>
                </a:cubicBezTo>
                <a:cubicBezTo>
                  <a:pt x="1039091" y="29075"/>
                  <a:pt x="1039493" y="5284"/>
                  <a:pt x="1025237" y="2116"/>
                </a:cubicBezTo>
                <a:cubicBezTo>
                  <a:pt x="988890" y="-5961"/>
                  <a:pt x="951346" y="11352"/>
                  <a:pt x="914400" y="15970"/>
                </a:cubicBezTo>
                <a:cubicBezTo>
                  <a:pt x="795284" y="95381"/>
                  <a:pt x="935465" y="-10359"/>
                  <a:pt x="858982" y="85243"/>
                </a:cubicBezTo>
                <a:cubicBezTo>
                  <a:pt x="848580" y="98245"/>
                  <a:pt x="831273" y="103716"/>
                  <a:pt x="817418" y="112952"/>
                </a:cubicBezTo>
                <a:cubicBezTo>
                  <a:pt x="812800" y="126807"/>
                  <a:pt x="813891" y="144189"/>
                  <a:pt x="803564" y="154516"/>
                </a:cubicBezTo>
                <a:cubicBezTo>
                  <a:pt x="780016" y="178064"/>
                  <a:pt x="743986" y="186386"/>
                  <a:pt x="720437" y="209934"/>
                </a:cubicBezTo>
                <a:cubicBezTo>
                  <a:pt x="711200" y="219170"/>
                  <a:pt x="703177" y="229806"/>
                  <a:pt x="692727" y="237643"/>
                </a:cubicBezTo>
                <a:cubicBezTo>
                  <a:pt x="666085" y="257624"/>
                  <a:pt x="609600" y="293061"/>
                  <a:pt x="609600" y="293061"/>
                </a:cubicBezTo>
                <a:cubicBezTo>
                  <a:pt x="572655" y="288443"/>
                  <a:pt x="535997" y="279207"/>
                  <a:pt x="498764" y="279207"/>
                </a:cubicBezTo>
                <a:cubicBezTo>
                  <a:pt x="413568" y="279207"/>
                  <a:pt x="221714" y="298095"/>
                  <a:pt x="124691" y="306916"/>
                </a:cubicBezTo>
                <a:cubicBezTo>
                  <a:pt x="110836" y="311534"/>
                  <a:pt x="95278" y="312669"/>
                  <a:pt x="83127" y="320770"/>
                </a:cubicBezTo>
                <a:cubicBezTo>
                  <a:pt x="60147" y="336090"/>
                  <a:pt x="26634" y="378341"/>
                  <a:pt x="13855" y="403898"/>
                </a:cubicBezTo>
                <a:cubicBezTo>
                  <a:pt x="7324" y="416960"/>
                  <a:pt x="4618" y="431607"/>
                  <a:pt x="0" y="445461"/>
                </a:cubicBezTo>
                <a:cubicBezTo>
                  <a:pt x="4618" y="473170"/>
                  <a:pt x="3991" y="502285"/>
                  <a:pt x="13855" y="528588"/>
                </a:cubicBezTo>
                <a:cubicBezTo>
                  <a:pt x="24301" y="556444"/>
                  <a:pt x="60016" y="563549"/>
                  <a:pt x="83127" y="570152"/>
                </a:cubicBezTo>
                <a:cubicBezTo>
                  <a:pt x="129523" y="583408"/>
                  <a:pt x="173279" y="591812"/>
                  <a:pt x="221673" y="597861"/>
                </a:cubicBezTo>
                <a:cubicBezTo>
                  <a:pt x="267727" y="603618"/>
                  <a:pt x="314036" y="607098"/>
                  <a:pt x="360218" y="611716"/>
                </a:cubicBezTo>
                <a:cubicBezTo>
                  <a:pt x="364836" y="662516"/>
                  <a:pt x="366859" y="713619"/>
                  <a:pt x="374073" y="764116"/>
                </a:cubicBezTo>
                <a:cubicBezTo>
                  <a:pt x="376138" y="778573"/>
                  <a:pt x="379439" y="793795"/>
                  <a:pt x="387927" y="805679"/>
                </a:cubicBezTo>
                <a:cubicBezTo>
                  <a:pt x="403112" y="826938"/>
                  <a:pt x="421609" y="846607"/>
                  <a:pt x="443346" y="861098"/>
                </a:cubicBezTo>
                <a:lnTo>
                  <a:pt x="526473" y="916516"/>
                </a:lnTo>
                <a:cubicBezTo>
                  <a:pt x="626130" y="883296"/>
                  <a:pt x="501679" y="916516"/>
                  <a:pt x="623455" y="916516"/>
                </a:cubicBezTo>
                <a:cubicBezTo>
                  <a:pt x="642496" y="916516"/>
                  <a:pt x="660400" y="907279"/>
                  <a:pt x="678873" y="902661"/>
                </a:cubicBezTo>
                <a:cubicBezTo>
                  <a:pt x="692728" y="893425"/>
                  <a:pt x="708663" y="886726"/>
                  <a:pt x="720437" y="874952"/>
                </a:cubicBezTo>
                <a:cubicBezTo>
                  <a:pt x="760142" y="835247"/>
                  <a:pt x="739464" y="836897"/>
                  <a:pt x="762000" y="791825"/>
                </a:cubicBezTo>
                <a:cubicBezTo>
                  <a:pt x="815718" y="684388"/>
                  <a:pt x="768737" y="813174"/>
                  <a:pt x="803564" y="708698"/>
                </a:cubicBezTo>
                <a:cubicBezTo>
                  <a:pt x="808182" y="671752"/>
                  <a:pt x="810758" y="634494"/>
                  <a:pt x="817418" y="597861"/>
                </a:cubicBezTo>
                <a:cubicBezTo>
                  <a:pt x="822755" y="568506"/>
                  <a:pt x="832260" y="544621"/>
                  <a:pt x="858982" y="528588"/>
                </a:cubicBezTo>
                <a:cubicBezTo>
                  <a:pt x="871505" y="521074"/>
                  <a:pt x="886691" y="519352"/>
                  <a:pt x="900546" y="514734"/>
                </a:cubicBezTo>
                <a:cubicBezTo>
                  <a:pt x="946728" y="519352"/>
                  <a:pt x="992679" y="528588"/>
                  <a:pt x="1039091" y="528588"/>
                </a:cubicBezTo>
                <a:cubicBezTo>
                  <a:pt x="1117423" y="528588"/>
                  <a:pt x="1133038" y="520364"/>
                  <a:pt x="1191491" y="500879"/>
                </a:cubicBezTo>
                <a:cubicBezTo>
                  <a:pt x="1264521" y="391334"/>
                  <a:pt x="1257600" y="440330"/>
                  <a:pt x="1233055" y="293061"/>
                </a:cubicBezTo>
                <a:cubicBezTo>
                  <a:pt x="1230654" y="278656"/>
                  <a:pt x="1229526" y="261824"/>
                  <a:pt x="1219200" y="251498"/>
                </a:cubicBezTo>
                <a:cubicBezTo>
                  <a:pt x="1208874" y="241172"/>
                  <a:pt x="1192005" y="240255"/>
                  <a:pt x="1177637" y="237643"/>
                </a:cubicBezTo>
                <a:cubicBezTo>
                  <a:pt x="1141004" y="230982"/>
                  <a:pt x="1066800" y="223788"/>
                  <a:pt x="1066800" y="223788"/>
                </a:cubicBezTo>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E1CAF9B2-F99F-314F-A430-3B0B0AFF169D}"/>
              </a:ext>
            </a:extLst>
          </p:cNvPr>
          <p:cNvSpPr/>
          <p:nvPr/>
        </p:nvSpPr>
        <p:spPr>
          <a:xfrm>
            <a:off x="1282980" y="4362036"/>
            <a:ext cx="874188" cy="306946"/>
          </a:xfrm>
          <a:custGeom>
            <a:avLst/>
            <a:gdLst>
              <a:gd name="connsiteX0" fmla="*/ 864475 w 874188"/>
              <a:gd name="connsiteY0" fmla="*/ 293091 h 306946"/>
              <a:gd name="connsiteX1" fmla="*/ 850620 w 874188"/>
              <a:gd name="connsiteY1" fmla="*/ 223819 h 306946"/>
              <a:gd name="connsiteX2" fmla="*/ 809056 w 874188"/>
              <a:gd name="connsiteY2" fmla="*/ 154546 h 306946"/>
              <a:gd name="connsiteX3" fmla="*/ 850620 w 874188"/>
              <a:gd name="connsiteY3" fmla="*/ 168400 h 306946"/>
              <a:gd name="connsiteX4" fmla="*/ 864475 w 874188"/>
              <a:gd name="connsiteY4" fmla="*/ 126837 h 306946"/>
              <a:gd name="connsiteX5" fmla="*/ 601238 w 874188"/>
              <a:gd name="connsiteY5" fmla="*/ 29855 h 306946"/>
              <a:gd name="connsiteX6" fmla="*/ 102475 w 874188"/>
              <a:gd name="connsiteY6" fmla="*/ 2146 h 306946"/>
              <a:gd name="connsiteX7" fmla="*/ 19347 w 874188"/>
              <a:gd name="connsiteY7" fmla="*/ 29855 h 306946"/>
              <a:gd name="connsiteX8" fmla="*/ 19347 w 874188"/>
              <a:gd name="connsiteY8" fmla="*/ 237673 h 306946"/>
              <a:gd name="connsiteX9" fmla="*/ 33202 w 874188"/>
              <a:gd name="connsiteY9" fmla="*/ 279237 h 306946"/>
              <a:gd name="connsiteX10" fmla="*/ 74765 w 874188"/>
              <a:gd name="connsiteY10" fmla="*/ 306946 h 306946"/>
              <a:gd name="connsiteX11" fmla="*/ 254875 w 874188"/>
              <a:gd name="connsiteY11" fmla="*/ 293091 h 306946"/>
              <a:gd name="connsiteX12" fmla="*/ 338002 w 874188"/>
              <a:gd name="connsiteY12" fmla="*/ 279237 h 306946"/>
              <a:gd name="connsiteX13" fmla="*/ 490402 w 874188"/>
              <a:gd name="connsiteY13" fmla="*/ 265382 h 306946"/>
              <a:gd name="connsiteX14" fmla="*/ 795202 w 874188"/>
              <a:gd name="connsiteY14" fmla="*/ 279237 h 306946"/>
              <a:gd name="connsiteX15" fmla="*/ 836765 w 874188"/>
              <a:gd name="connsiteY15" fmla="*/ 306946 h 306946"/>
              <a:gd name="connsiteX16" fmla="*/ 864475 w 874188"/>
              <a:gd name="connsiteY16" fmla="*/ 293091 h 30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4188" h="306946">
                <a:moveTo>
                  <a:pt x="864475" y="293091"/>
                </a:moveTo>
                <a:cubicBezTo>
                  <a:pt x="866784" y="279236"/>
                  <a:pt x="859896" y="245463"/>
                  <a:pt x="850620" y="223819"/>
                </a:cubicBezTo>
                <a:cubicBezTo>
                  <a:pt x="847103" y="215612"/>
                  <a:pt x="788451" y="175151"/>
                  <a:pt x="809056" y="154546"/>
                </a:cubicBezTo>
                <a:cubicBezTo>
                  <a:pt x="819383" y="144219"/>
                  <a:pt x="836765" y="163782"/>
                  <a:pt x="850620" y="168400"/>
                </a:cubicBezTo>
                <a:cubicBezTo>
                  <a:pt x="855238" y="154546"/>
                  <a:pt x="864475" y="141441"/>
                  <a:pt x="864475" y="126837"/>
                </a:cubicBezTo>
                <a:cubicBezTo>
                  <a:pt x="864475" y="-36884"/>
                  <a:pt x="797040" y="40732"/>
                  <a:pt x="601238" y="29855"/>
                </a:cubicBezTo>
                <a:cubicBezTo>
                  <a:pt x="413605" y="6400"/>
                  <a:pt x="348310" y="-5085"/>
                  <a:pt x="102475" y="2146"/>
                </a:cubicBezTo>
                <a:cubicBezTo>
                  <a:pt x="73279" y="3005"/>
                  <a:pt x="19347" y="29855"/>
                  <a:pt x="19347" y="29855"/>
                </a:cubicBezTo>
                <a:cubicBezTo>
                  <a:pt x="-10396" y="119088"/>
                  <a:pt x="-2177" y="76239"/>
                  <a:pt x="19347" y="237673"/>
                </a:cubicBezTo>
                <a:cubicBezTo>
                  <a:pt x="21277" y="252149"/>
                  <a:pt x="24079" y="267833"/>
                  <a:pt x="33202" y="279237"/>
                </a:cubicBezTo>
                <a:cubicBezTo>
                  <a:pt x="43604" y="292239"/>
                  <a:pt x="60911" y="297710"/>
                  <a:pt x="74765" y="306946"/>
                </a:cubicBezTo>
                <a:cubicBezTo>
                  <a:pt x="134802" y="302328"/>
                  <a:pt x="194992" y="299394"/>
                  <a:pt x="254875" y="293091"/>
                </a:cubicBezTo>
                <a:cubicBezTo>
                  <a:pt x="282812" y="290150"/>
                  <a:pt x="310103" y="282519"/>
                  <a:pt x="338002" y="279237"/>
                </a:cubicBezTo>
                <a:cubicBezTo>
                  <a:pt x="388662" y="273277"/>
                  <a:pt x="439602" y="270000"/>
                  <a:pt x="490402" y="265382"/>
                </a:cubicBezTo>
                <a:cubicBezTo>
                  <a:pt x="592002" y="270000"/>
                  <a:pt x="694222" y="267119"/>
                  <a:pt x="795202" y="279237"/>
                </a:cubicBezTo>
                <a:cubicBezTo>
                  <a:pt x="811734" y="281221"/>
                  <a:pt x="820114" y="306946"/>
                  <a:pt x="836765" y="306946"/>
                </a:cubicBezTo>
                <a:cubicBezTo>
                  <a:pt x="901421" y="306946"/>
                  <a:pt x="862166" y="306946"/>
                  <a:pt x="864475" y="293091"/>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a:extLst>
              <a:ext uri="{FF2B5EF4-FFF2-40B4-BE49-F238E27FC236}">
                <a16:creationId xmlns:a16="http://schemas.microsoft.com/office/drawing/2014/main" id="{7A963FF4-11FB-744D-BC90-934E4A980A74}"/>
              </a:ext>
            </a:extLst>
          </p:cNvPr>
          <p:cNvSpPr/>
          <p:nvPr/>
        </p:nvSpPr>
        <p:spPr>
          <a:xfrm>
            <a:off x="2562507" y="3716200"/>
            <a:ext cx="874465" cy="765688"/>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24899E18-E88D-0846-8177-47CEF04AC1E8}"/>
              </a:ext>
            </a:extLst>
          </p:cNvPr>
          <p:cNvSpPr/>
          <p:nvPr/>
        </p:nvSpPr>
        <p:spPr>
          <a:xfrm>
            <a:off x="2987824" y="4081636"/>
            <a:ext cx="961912" cy="69608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22BF533C-9373-A94A-BCF8-57B04CAE5B99}"/>
              </a:ext>
            </a:extLst>
          </p:cNvPr>
          <p:cNvSpPr/>
          <p:nvPr/>
        </p:nvSpPr>
        <p:spPr>
          <a:xfrm>
            <a:off x="2146628" y="4098189"/>
            <a:ext cx="874465" cy="69608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A583443D-E080-0B45-9D60-240018EF59F1}"/>
              </a:ext>
            </a:extLst>
          </p:cNvPr>
          <p:cNvSpPr/>
          <p:nvPr/>
        </p:nvSpPr>
        <p:spPr>
          <a:xfrm>
            <a:off x="2590140" y="4446229"/>
            <a:ext cx="874465" cy="69608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1149F7E-0FED-9D44-96BE-CAC267C6B1C9}"/>
              </a:ext>
            </a:extLst>
          </p:cNvPr>
          <p:cNvSpPr/>
          <p:nvPr/>
        </p:nvSpPr>
        <p:spPr>
          <a:xfrm>
            <a:off x="2146628" y="5142309"/>
            <a:ext cx="1871190" cy="235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BAFA45C-6F0E-6746-8D8F-96C82C88905E}"/>
              </a:ext>
            </a:extLst>
          </p:cNvPr>
          <p:cNvSpPr/>
          <p:nvPr/>
        </p:nvSpPr>
        <p:spPr>
          <a:xfrm>
            <a:off x="2123728" y="5377780"/>
            <a:ext cx="1894090" cy="235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34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Summary; MENDEL’S APPROACH</a:t>
            </a:r>
            <a:endParaRPr lang="en-IN" dirty="0"/>
          </a:p>
        </p:txBody>
      </p:sp>
      <p:sp>
        <p:nvSpPr>
          <p:cNvPr id="3" name="Content Placeholder 2"/>
          <p:cNvSpPr>
            <a:spLocks noGrp="1"/>
          </p:cNvSpPr>
          <p:nvPr>
            <p:ph idx="1"/>
          </p:nvPr>
        </p:nvSpPr>
        <p:spPr/>
        <p:txBody>
          <a:bodyPr>
            <a:normAutofit/>
          </a:bodyPr>
          <a:lstStyle/>
          <a:p>
            <a:pPr algn="just"/>
            <a:r>
              <a:rPr lang="en-IN" b="1" dirty="0">
                <a:solidFill>
                  <a:srgbClr val="FFFF00"/>
                </a:solidFill>
              </a:rPr>
              <a:t>Hybridised/cross-pollinated </a:t>
            </a:r>
            <a:r>
              <a:rPr lang="en-IN" dirty="0"/>
              <a:t>plants with alternate forms of a trait </a:t>
            </a:r>
          </a:p>
          <a:p>
            <a:pPr algn="just"/>
            <a:r>
              <a:rPr lang="en-IN" dirty="0"/>
              <a:t>Used the </a:t>
            </a:r>
            <a:r>
              <a:rPr lang="en-IN" b="1" dirty="0">
                <a:solidFill>
                  <a:srgbClr val="FFFF00"/>
                </a:solidFill>
              </a:rPr>
              <a:t>seeds to generate F</a:t>
            </a:r>
            <a:r>
              <a:rPr lang="en-IN" b="1" baseline="-25000" dirty="0">
                <a:solidFill>
                  <a:srgbClr val="FFFF00"/>
                </a:solidFill>
              </a:rPr>
              <a:t>1</a:t>
            </a:r>
            <a:r>
              <a:rPr lang="en-IN" b="1" dirty="0">
                <a:solidFill>
                  <a:srgbClr val="FFFF00"/>
                </a:solidFill>
              </a:rPr>
              <a:t> generation. </a:t>
            </a:r>
          </a:p>
          <a:p>
            <a:pPr algn="just"/>
            <a:r>
              <a:rPr lang="en-IN" b="1" dirty="0">
                <a:solidFill>
                  <a:srgbClr val="FFFF00"/>
                </a:solidFill>
              </a:rPr>
              <a:t>Self pollinated F</a:t>
            </a:r>
            <a:r>
              <a:rPr lang="en-IN" b="1" baseline="-25000" dirty="0">
                <a:solidFill>
                  <a:srgbClr val="FFFF00"/>
                </a:solidFill>
              </a:rPr>
              <a:t>1</a:t>
            </a:r>
            <a:r>
              <a:rPr lang="en-IN" b="1" dirty="0">
                <a:solidFill>
                  <a:srgbClr val="FFFF00"/>
                </a:solidFill>
              </a:rPr>
              <a:t> </a:t>
            </a:r>
            <a:r>
              <a:rPr lang="en-IN" b="1" dirty="0" err="1">
                <a:solidFill>
                  <a:srgbClr val="FFFF00"/>
                </a:solidFill>
              </a:rPr>
              <a:t>offsprings</a:t>
            </a:r>
            <a:r>
              <a:rPr lang="en-IN" b="1" dirty="0">
                <a:solidFill>
                  <a:srgbClr val="FFFF00"/>
                </a:solidFill>
              </a:rPr>
              <a:t> </a:t>
            </a:r>
            <a:r>
              <a:rPr lang="en-IN" dirty="0"/>
              <a:t>to produce F</a:t>
            </a:r>
            <a:r>
              <a:rPr lang="en-IN" baseline="-25000" dirty="0"/>
              <a:t>2</a:t>
            </a:r>
            <a:r>
              <a:rPr lang="en-IN" dirty="0"/>
              <a:t> generation.</a:t>
            </a:r>
          </a:p>
          <a:p>
            <a:pPr algn="just"/>
            <a:r>
              <a:rPr lang="en-IN" sz="2800" dirty="0"/>
              <a:t>Conducted </a:t>
            </a:r>
            <a:r>
              <a:rPr lang="en-IN" sz="2800" b="1" dirty="0">
                <a:solidFill>
                  <a:srgbClr val="FFFF00"/>
                </a:solidFill>
              </a:rPr>
              <a:t>test crosses.</a:t>
            </a:r>
            <a:r>
              <a:rPr lang="en-IN" b="1" dirty="0">
                <a:solidFill>
                  <a:srgbClr val="FFFF00"/>
                </a:solidFill>
              </a:rPr>
              <a:t> </a:t>
            </a:r>
          </a:p>
          <a:p>
            <a:pPr marL="0" indent="0" algn="just">
              <a:buNone/>
            </a:pPr>
            <a:endParaRPr lang="en-IN"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82554" y="697260"/>
            <a:ext cx="6778893" cy="1225021"/>
          </a:xfrm>
          <a:prstGeom prst="rect">
            <a:avLst/>
          </a:prstGeom>
        </p:spPr>
        <p:txBody>
          <a:bodyPr vert="horz" lIns="76200" tIns="38100" rIns="76200" bIns="38100" rtlCol="0" anchor="ctr">
            <a:noAutofit/>
          </a:bodyPr>
          <a:lstStyle/>
          <a:p>
            <a:pPr algn="just" defTabSz="761940">
              <a:spcBef>
                <a:spcPct val="0"/>
              </a:spcBef>
              <a:defRPr/>
            </a:pPr>
            <a:r>
              <a:rPr lang="en-US" sz="45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latin typeface="+mj-lt"/>
                <a:ea typeface="+mj-ea"/>
                <a:cs typeface="+mj-cs"/>
              </a:rPr>
              <a:t>GENETICS AND EVOLUTION</a:t>
            </a:r>
            <a:endParaRPr lang="en-IN" sz="45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latin typeface="+mj-lt"/>
              <a:ea typeface="+mj-ea"/>
              <a:cs typeface="+mj-cs"/>
            </a:endParaRPr>
          </a:p>
        </p:txBody>
      </p:sp>
      <p:sp>
        <p:nvSpPr>
          <p:cNvPr id="3" name="Rectangle 2">
            <a:extLst>
              <a:ext uri="{FF2B5EF4-FFF2-40B4-BE49-F238E27FC236}">
                <a16:creationId xmlns:a16="http://schemas.microsoft.com/office/drawing/2014/main" id="{79A24BA4-824E-EC4E-802E-40C07BC1181C}"/>
              </a:ext>
            </a:extLst>
          </p:cNvPr>
          <p:cNvSpPr/>
          <p:nvPr/>
        </p:nvSpPr>
        <p:spPr>
          <a:xfrm>
            <a:off x="107504" y="2441134"/>
            <a:ext cx="4084260" cy="369332"/>
          </a:xfrm>
          <a:prstGeom prst="rect">
            <a:avLst/>
          </a:prstGeom>
        </p:spPr>
        <p:txBody>
          <a:bodyPr wrap="none">
            <a:spAutoFit/>
          </a:bodyPr>
          <a:lstStyle/>
          <a:p>
            <a:r>
              <a:rPr lang="en-US" b="1" dirty="0">
                <a:solidFill>
                  <a:srgbClr val="FFFF00"/>
                </a:solidFill>
              </a:rPr>
              <a:t>Genetics: </a:t>
            </a:r>
            <a:r>
              <a:rPr lang="en-US" dirty="0"/>
              <a:t>Study of heredity and variation</a:t>
            </a:r>
            <a:endParaRPr lang="en-IN" dirty="0"/>
          </a:p>
        </p:txBody>
      </p:sp>
      <p:sp>
        <p:nvSpPr>
          <p:cNvPr id="14" name="Rectangle 13">
            <a:extLst>
              <a:ext uri="{FF2B5EF4-FFF2-40B4-BE49-F238E27FC236}">
                <a16:creationId xmlns:a16="http://schemas.microsoft.com/office/drawing/2014/main" id="{F201C5C3-55F7-6848-8FCC-14D0668570E0}"/>
              </a:ext>
            </a:extLst>
          </p:cNvPr>
          <p:cNvSpPr/>
          <p:nvPr/>
        </p:nvSpPr>
        <p:spPr>
          <a:xfrm>
            <a:off x="107504" y="3086298"/>
            <a:ext cx="8515023" cy="923330"/>
          </a:xfrm>
          <a:prstGeom prst="rect">
            <a:avLst/>
          </a:prstGeom>
        </p:spPr>
        <p:txBody>
          <a:bodyPr wrap="none">
            <a:spAutoFit/>
          </a:bodyPr>
          <a:lstStyle/>
          <a:p>
            <a:r>
              <a:rPr lang="en-US" b="1" dirty="0">
                <a:solidFill>
                  <a:srgbClr val="FFFF00"/>
                </a:solidFill>
              </a:rPr>
              <a:t>Evolution </a:t>
            </a:r>
            <a:r>
              <a:rPr lang="en-US" i="1" dirty="0">
                <a:solidFill>
                  <a:srgbClr val="FFFF00"/>
                </a:solidFill>
              </a:rPr>
              <a:t>(Descent with modification)</a:t>
            </a:r>
            <a:r>
              <a:rPr lang="en-US" b="1" dirty="0">
                <a:solidFill>
                  <a:srgbClr val="FFFF00"/>
                </a:solidFill>
              </a:rPr>
              <a:t>: </a:t>
            </a:r>
          </a:p>
          <a:p>
            <a:r>
              <a:rPr lang="en-US" dirty="0"/>
              <a:t>Process of </a:t>
            </a:r>
            <a:r>
              <a:rPr lang="en-US" b="1" dirty="0">
                <a:solidFill>
                  <a:srgbClr val="FFFF00"/>
                </a:solidFill>
              </a:rPr>
              <a:t>gradual change in heritable features</a:t>
            </a:r>
            <a:r>
              <a:rPr lang="en-US" dirty="0"/>
              <a:t> of population over successive generation.</a:t>
            </a:r>
          </a:p>
          <a:p>
            <a:r>
              <a:rPr lang="en-US" i="1" dirty="0"/>
              <a:t>Evolution is a Long term consequences of </a:t>
            </a:r>
            <a:r>
              <a:rPr lang="en-US" b="1" i="1" dirty="0">
                <a:solidFill>
                  <a:srgbClr val="FFFF00"/>
                </a:solidFill>
              </a:rPr>
              <a:t>accumulation of variation.</a:t>
            </a:r>
            <a:endParaRPr lang="en-IN" b="1" i="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of Mendel</a:t>
            </a:r>
            <a:endParaRPr lang="en-IN" dirty="0"/>
          </a:p>
        </p:txBody>
      </p:sp>
      <p:sp>
        <p:nvSpPr>
          <p:cNvPr id="3" name="Content Placeholder 2"/>
          <p:cNvSpPr>
            <a:spLocks noGrp="1"/>
          </p:cNvSpPr>
          <p:nvPr>
            <p:ph idx="1"/>
          </p:nvPr>
        </p:nvSpPr>
        <p:spPr>
          <a:xfrm>
            <a:off x="457200" y="1057300"/>
            <a:ext cx="8229600" cy="3771636"/>
          </a:xfrm>
        </p:spPr>
        <p:txBody>
          <a:bodyPr/>
          <a:lstStyle/>
          <a:p>
            <a:pPr algn="just"/>
            <a:r>
              <a:rPr lang="en-IN" dirty="0"/>
              <a:t>Only </a:t>
            </a:r>
            <a:r>
              <a:rPr lang="en-IN" b="1" dirty="0">
                <a:solidFill>
                  <a:srgbClr val="FFFF00"/>
                </a:solidFill>
              </a:rPr>
              <a:t>one of the parental traits was expressed in the F</a:t>
            </a:r>
            <a:r>
              <a:rPr lang="en-IN" b="1" baseline="-25000" dirty="0">
                <a:solidFill>
                  <a:srgbClr val="FFFF00"/>
                </a:solidFill>
              </a:rPr>
              <a:t>1</a:t>
            </a:r>
            <a:r>
              <a:rPr lang="en-IN" b="1" dirty="0">
                <a:solidFill>
                  <a:srgbClr val="FFFF00"/>
                </a:solidFill>
              </a:rPr>
              <a:t> </a:t>
            </a:r>
            <a:r>
              <a:rPr lang="en-IN" dirty="0"/>
              <a:t>generation.</a:t>
            </a:r>
          </a:p>
          <a:p>
            <a:pPr algn="just"/>
            <a:r>
              <a:rPr lang="en-IN" dirty="0">
                <a:solidFill>
                  <a:srgbClr val="FFFF00"/>
                </a:solidFill>
              </a:rPr>
              <a:t>At the F</a:t>
            </a:r>
            <a:r>
              <a:rPr lang="en-IN" baseline="-25000" dirty="0">
                <a:solidFill>
                  <a:srgbClr val="FFFF00"/>
                </a:solidFill>
              </a:rPr>
              <a:t>2</a:t>
            </a:r>
            <a:r>
              <a:rPr lang="en-IN" dirty="0">
                <a:solidFill>
                  <a:srgbClr val="FFFF00"/>
                </a:solidFill>
              </a:rPr>
              <a:t> stage both the parental traits were expressed</a:t>
            </a:r>
            <a:r>
              <a:rPr lang="en-IN" dirty="0"/>
              <a:t> in the proportion 3:1. </a:t>
            </a:r>
          </a:p>
          <a:p>
            <a:pPr algn="just"/>
            <a:r>
              <a:rPr lang="en-IN" dirty="0"/>
              <a:t>The contrasting traits </a:t>
            </a:r>
            <a:r>
              <a:rPr lang="en-IN" dirty="0">
                <a:solidFill>
                  <a:srgbClr val="FFFF00"/>
                </a:solidFill>
              </a:rPr>
              <a:t>did not show any </a:t>
            </a:r>
            <a:r>
              <a:rPr lang="en-IN" b="1" dirty="0">
                <a:solidFill>
                  <a:srgbClr val="FFFF00"/>
                </a:solidFill>
              </a:rPr>
              <a:t>blending</a:t>
            </a:r>
            <a:r>
              <a:rPr lang="en-IN" dirty="0">
                <a:solidFill>
                  <a:srgbClr val="FFFF00"/>
                </a:solidFill>
              </a:rPr>
              <a:t> </a:t>
            </a:r>
            <a:r>
              <a:rPr lang="en-IN" dirty="0"/>
              <a:t>at either F</a:t>
            </a:r>
            <a:r>
              <a:rPr lang="en-IN" baseline="-25000" dirty="0"/>
              <a:t>1</a:t>
            </a:r>
            <a:r>
              <a:rPr lang="en-IN" dirty="0"/>
              <a:t> or F</a:t>
            </a:r>
            <a:r>
              <a:rPr lang="en-IN" baseline="-25000" dirty="0"/>
              <a:t>2</a:t>
            </a:r>
            <a:r>
              <a:rPr lang="en-IN" dirty="0"/>
              <a:t> stage.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91502" y="193204"/>
                <a:ext cx="8960996" cy="592460"/>
              </a:xfrm>
            </p:spPr>
            <p:txBody>
              <a:bodyPr>
                <a:normAutofit/>
              </a:bodyPr>
              <a:lstStyle/>
              <a:p>
                <a:r>
                  <a:rPr lang="en-IN" sz="2000" b="1" dirty="0"/>
                  <a:t>Factors to genes (</a:t>
                </a:r>
                <a14:m>
                  <m:oMath xmlns:m="http://schemas.openxmlformats.org/officeDocument/2006/math">
                    <m:r>
                      <a:rPr lang="en-IN" sz="2000" b="1" i="1" smtClean="0">
                        <a:latin typeface="Cambria Math" panose="02040503050406030204" pitchFamily="18" charset="0"/>
                        <a:ea typeface="Cambria Math" panose="02040503050406030204" pitchFamily="18" charset="0"/>
                      </a:rPr>
                      <m:t>≃</m:t>
                    </m:r>
                  </m:oMath>
                </a14:m>
                <a:r>
                  <a:rPr lang="en-IN" sz="2000" b="1" dirty="0"/>
                  <a:t>Alleles/Allelomorphs)</a:t>
                </a:r>
                <a:endParaRPr lang="en-IN" sz="2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91502" y="193204"/>
                <a:ext cx="8960996" cy="592460"/>
              </a:xfrm>
              <a:blipFill>
                <a:blip r:embed="rId2"/>
                <a:stretch>
                  <a:fillRect b="-2128"/>
                </a:stretch>
              </a:blipFill>
            </p:spPr>
            <p:txBody>
              <a:bodyPr/>
              <a:lstStyle/>
              <a:p>
                <a:r>
                  <a:rPr lang="en-US">
                    <a:noFill/>
                  </a:rPr>
                  <a:t> </a:t>
                </a:r>
              </a:p>
            </p:txBody>
          </p:sp>
        </mc:Fallback>
      </mc:AlternateContent>
      <p:sp>
        <p:nvSpPr>
          <p:cNvPr id="3" name="Content Placeholder 2"/>
          <p:cNvSpPr>
            <a:spLocks noGrp="1"/>
          </p:cNvSpPr>
          <p:nvPr>
            <p:ph idx="1"/>
          </p:nvPr>
        </p:nvSpPr>
        <p:spPr>
          <a:xfrm>
            <a:off x="91502" y="769268"/>
            <a:ext cx="8960996" cy="4320480"/>
          </a:xfrm>
        </p:spPr>
        <p:txBody>
          <a:bodyPr>
            <a:normAutofit/>
          </a:bodyPr>
          <a:lstStyle/>
          <a:p>
            <a:pPr algn="just"/>
            <a:r>
              <a:rPr lang="en-IN" sz="1800" dirty="0"/>
              <a:t>Mendel proposed that </a:t>
            </a:r>
            <a:r>
              <a:rPr lang="en-IN" sz="1800" i="1" dirty="0">
                <a:effectLst>
                  <a:outerShdw blurRad="38100" dist="38100" dir="2700000" algn="tl">
                    <a:srgbClr val="000000">
                      <a:alpha val="43137"/>
                    </a:srgbClr>
                  </a:outerShdw>
                </a:effectLst>
              </a:rPr>
              <a:t>something was being </a:t>
            </a:r>
            <a:r>
              <a:rPr lang="en-IN" sz="1800" b="1" i="1" dirty="0">
                <a:solidFill>
                  <a:srgbClr val="FFFF00"/>
                </a:solidFill>
                <a:effectLst>
                  <a:outerShdw blurRad="38100" dist="38100" dir="2700000" algn="tl">
                    <a:srgbClr val="000000">
                      <a:alpha val="43137"/>
                    </a:srgbClr>
                  </a:outerShdw>
                </a:effectLst>
              </a:rPr>
              <a:t>stably passed down, unchanged</a:t>
            </a:r>
            <a:r>
              <a:rPr lang="en-IN" sz="1800" i="1" dirty="0">
                <a:solidFill>
                  <a:srgbClr val="FFFF00"/>
                </a:solidFill>
                <a:effectLst>
                  <a:outerShdw blurRad="38100" dist="38100" dir="2700000" algn="tl">
                    <a:srgbClr val="000000">
                      <a:alpha val="43137"/>
                    </a:srgbClr>
                  </a:outerShdw>
                </a:effectLst>
              </a:rPr>
              <a:t>, from </a:t>
            </a:r>
            <a:r>
              <a:rPr lang="en-IN" sz="1800" b="1" i="1" dirty="0">
                <a:solidFill>
                  <a:srgbClr val="FFFF00"/>
                </a:solidFill>
                <a:effectLst>
                  <a:outerShdw blurRad="38100" dist="38100" dir="2700000" algn="tl">
                    <a:srgbClr val="000000">
                      <a:alpha val="43137"/>
                    </a:srgbClr>
                  </a:outerShdw>
                </a:effectLst>
              </a:rPr>
              <a:t>parent to offspring</a:t>
            </a:r>
            <a:r>
              <a:rPr lang="en-IN" sz="1800" b="1" i="1" dirty="0">
                <a:effectLst>
                  <a:outerShdw blurRad="38100" dist="38100" dir="2700000" algn="tl">
                    <a:srgbClr val="000000">
                      <a:alpha val="43137"/>
                    </a:srgbClr>
                  </a:outerShdw>
                </a:effectLst>
              </a:rPr>
              <a:t> </a:t>
            </a:r>
            <a:r>
              <a:rPr lang="en-IN" sz="1800" i="1" dirty="0">
                <a:effectLst>
                  <a:outerShdw blurRad="38100" dist="38100" dir="2700000" algn="tl">
                    <a:srgbClr val="000000">
                      <a:alpha val="43137"/>
                    </a:srgbClr>
                  </a:outerShdw>
                </a:effectLst>
              </a:rPr>
              <a:t>through the gametes, over successive generations</a:t>
            </a:r>
            <a:r>
              <a:rPr lang="en-IN" sz="1800" dirty="0"/>
              <a:t>. He called these things as </a:t>
            </a:r>
            <a:r>
              <a:rPr lang="en-IN" sz="1800" b="1" dirty="0">
                <a:solidFill>
                  <a:srgbClr val="FFFF00"/>
                </a:solidFill>
              </a:rPr>
              <a:t>‘factors’. </a:t>
            </a:r>
          </a:p>
          <a:p>
            <a:pPr algn="just"/>
            <a:r>
              <a:rPr lang="en-IN" sz="1800" dirty="0"/>
              <a:t>Nowadays, we call them as </a:t>
            </a:r>
            <a:r>
              <a:rPr lang="en-IN" sz="1800" b="1" dirty="0">
                <a:solidFill>
                  <a:srgbClr val="FFFF00"/>
                </a:solidFill>
              </a:rPr>
              <a:t>genes</a:t>
            </a:r>
            <a:r>
              <a:rPr lang="en-IN" sz="1800" b="1" dirty="0"/>
              <a:t>. </a:t>
            </a:r>
          </a:p>
          <a:p>
            <a:pPr marL="0" indent="0" algn="just">
              <a:buNone/>
            </a:pPr>
            <a:endParaRPr lang="en-IN" sz="1800" b="1" dirty="0"/>
          </a:p>
          <a:p>
            <a:pPr algn="just">
              <a:buNone/>
            </a:pPr>
            <a:r>
              <a:rPr lang="en-IN" sz="1800" b="1" dirty="0"/>
              <a:t>What is gene? </a:t>
            </a:r>
            <a:r>
              <a:rPr lang="en-IN" sz="1800" b="1" i="1" dirty="0"/>
              <a:t>(According to you)</a:t>
            </a:r>
          </a:p>
          <a:p>
            <a:pPr marL="0" indent="0" algn="just">
              <a:buNone/>
            </a:pPr>
            <a:r>
              <a:rPr lang="en-IN" sz="1800" b="1" dirty="0"/>
              <a:t>Genes </a:t>
            </a:r>
            <a:r>
              <a:rPr lang="en-IN" sz="1800" dirty="0"/>
              <a:t>are the </a:t>
            </a:r>
            <a:r>
              <a:rPr lang="en-IN" sz="1800" b="1" dirty="0">
                <a:solidFill>
                  <a:srgbClr val="FFFF00"/>
                </a:solidFill>
              </a:rPr>
              <a:t>units of inheritance </a:t>
            </a:r>
            <a:r>
              <a:rPr lang="en-IN" sz="1800" dirty="0"/>
              <a:t>i.e. genes </a:t>
            </a:r>
            <a:r>
              <a:rPr lang="en-IN" sz="1800" dirty="0">
                <a:solidFill>
                  <a:srgbClr val="FFFF00"/>
                </a:solidFill>
              </a:rPr>
              <a:t>contain the information </a:t>
            </a:r>
            <a:r>
              <a:rPr lang="en-IN" sz="1800" dirty="0"/>
              <a:t>that is required to express a particular trait, in an organism. Structurally, genes are segment of DNA.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solidFill>
                  <a:srgbClr val="FFFF00"/>
                </a:solidFill>
              </a:rPr>
              <a:t>Principles or Laws of Inheritance</a:t>
            </a:r>
            <a:endParaRPr lang="en-IN" sz="2400" dirty="0">
              <a:solidFill>
                <a:srgbClr val="FFFF00"/>
              </a:solidFill>
            </a:endParaRPr>
          </a:p>
        </p:txBody>
      </p:sp>
      <p:sp>
        <p:nvSpPr>
          <p:cNvPr id="3" name="Content Placeholder 2"/>
          <p:cNvSpPr>
            <a:spLocks noGrp="1"/>
          </p:cNvSpPr>
          <p:nvPr>
            <p:ph idx="1"/>
          </p:nvPr>
        </p:nvSpPr>
        <p:spPr/>
        <p:txBody>
          <a:bodyPr>
            <a:normAutofit/>
          </a:bodyPr>
          <a:lstStyle/>
          <a:p>
            <a:pPr algn="just"/>
            <a:r>
              <a:rPr lang="en-IN" sz="2000" dirty="0"/>
              <a:t>Based on Mendel’s </a:t>
            </a:r>
            <a:r>
              <a:rPr lang="en-IN" sz="2000" dirty="0">
                <a:solidFill>
                  <a:srgbClr val="FFFF00"/>
                </a:solidFill>
              </a:rPr>
              <a:t>observations on </a:t>
            </a:r>
            <a:r>
              <a:rPr lang="en-IN" sz="2000" b="1" dirty="0">
                <a:solidFill>
                  <a:srgbClr val="FFFF00"/>
                </a:solidFill>
              </a:rPr>
              <a:t>monohybrid crosses</a:t>
            </a:r>
            <a:r>
              <a:rPr lang="en-IN" sz="2000" b="1" dirty="0"/>
              <a:t>, </a:t>
            </a:r>
            <a:r>
              <a:rPr lang="en-IN" sz="2000" dirty="0"/>
              <a:t>he </a:t>
            </a:r>
            <a:r>
              <a:rPr lang="en-IN" sz="2000" dirty="0">
                <a:solidFill>
                  <a:srgbClr val="FFFF00"/>
                </a:solidFill>
              </a:rPr>
              <a:t>proposed </a:t>
            </a:r>
            <a:r>
              <a:rPr lang="en-IN" sz="2000" b="1" dirty="0">
                <a:solidFill>
                  <a:srgbClr val="FFFF00"/>
                </a:solidFill>
              </a:rPr>
              <a:t>two general rules</a:t>
            </a:r>
            <a:r>
              <a:rPr lang="en-IN" sz="2000" dirty="0"/>
              <a:t> to consolidate his understanding of </a:t>
            </a:r>
            <a:r>
              <a:rPr lang="en-IN" sz="2000" b="1" dirty="0">
                <a:solidFill>
                  <a:srgbClr val="FFFF00"/>
                </a:solidFill>
              </a:rPr>
              <a:t>inheritance in monohybrid crosses. </a:t>
            </a:r>
          </a:p>
          <a:p>
            <a:pPr algn="just"/>
            <a:r>
              <a:rPr lang="en-IN" sz="2000" dirty="0"/>
              <a:t>Today these rules are called the </a:t>
            </a:r>
            <a:r>
              <a:rPr lang="en-IN" sz="2000" b="1" dirty="0"/>
              <a:t>Principles or Laws of Inheritance: </a:t>
            </a:r>
          </a:p>
          <a:p>
            <a:pPr marL="761940" lvl="1" indent="-428591" algn="just">
              <a:buFont typeface="+mj-lt"/>
              <a:buAutoNum type="arabicPeriod"/>
            </a:pPr>
            <a:r>
              <a:rPr lang="en-IN" sz="2000" b="1" dirty="0"/>
              <a:t>First Law or </a:t>
            </a:r>
            <a:r>
              <a:rPr lang="en-IN" sz="2000" b="1" dirty="0">
                <a:solidFill>
                  <a:srgbClr val="FFFF00"/>
                </a:solidFill>
              </a:rPr>
              <a:t>Law of Dominance </a:t>
            </a:r>
          </a:p>
          <a:p>
            <a:pPr marL="761940" lvl="1" indent="-428591" algn="just">
              <a:buFont typeface="+mj-lt"/>
              <a:buAutoNum type="arabicPeriod"/>
            </a:pPr>
            <a:r>
              <a:rPr lang="en-IN" sz="2000" b="1" dirty="0"/>
              <a:t>Second </a:t>
            </a:r>
            <a:r>
              <a:rPr lang="en-IN" sz="2000" dirty="0"/>
              <a:t>Law or </a:t>
            </a:r>
            <a:r>
              <a:rPr lang="en-IN" sz="2000" b="1" dirty="0">
                <a:solidFill>
                  <a:srgbClr val="FFFF00"/>
                </a:solidFill>
              </a:rPr>
              <a:t>Law of Segregation.</a:t>
            </a:r>
            <a:endParaRPr lang="en-IN" sz="2000" dirty="0">
              <a:solidFill>
                <a:srgbClr val="FFFF00"/>
              </a:solidFill>
            </a:endParaRPr>
          </a:p>
        </p:txBody>
      </p:sp>
    </p:spTree>
    <p:extLst>
      <p:ext uri="{BB962C8B-B14F-4D97-AF65-F5344CB8AC3E}">
        <p14:creationId xmlns:p14="http://schemas.microsoft.com/office/powerpoint/2010/main" val="168622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solidFill>
                  <a:srgbClr val="FFFF00"/>
                </a:solidFill>
              </a:rPr>
              <a:t>Law of Dominance</a:t>
            </a:r>
          </a:p>
        </p:txBody>
      </p:sp>
      <p:sp>
        <p:nvSpPr>
          <p:cNvPr id="3" name="Content Placeholder 2"/>
          <p:cNvSpPr>
            <a:spLocks noGrp="1"/>
          </p:cNvSpPr>
          <p:nvPr>
            <p:ph idx="1"/>
          </p:nvPr>
        </p:nvSpPr>
        <p:spPr>
          <a:xfrm>
            <a:off x="457200" y="1057300"/>
            <a:ext cx="8229600" cy="4047836"/>
          </a:xfrm>
        </p:spPr>
        <p:txBody>
          <a:bodyPr>
            <a:normAutofit/>
          </a:bodyPr>
          <a:lstStyle/>
          <a:p>
            <a:pPr marL="428591" indent="-428591">
              <a:buFont typeface="+mj-lt"/>
              <a:buAutoNum type="arabicParenR"/>
            </a:pPr>
            <a:r>
              <a:rPr lang="en-IN" sz="2000" dirty="0">
                <a:solidFill>
                  <a:srgbClr val="FFFF00"/>
                </a:solidFill>
              </a:rPr>
              <a:t>Characters are controlled by discrete units called </a:t>
            </a:r>
            <a:r>
              <a:rPr lang="en-IN" sz="2000" b="1" dirty="0">
                <a:solidFill>
                  <a:srgbClr val="FFFF00"/>
                </a:solidFill>
              </a:rPr>
              <a:t>factors.</a:t>
            </a:r>
          </a:p>
          <a:p>
            <a:pPr marL="428591" indent="-428591">
              <a:buFont typeface="+mj-lt"/>
              <a:buAutoNum type="arabicParenR"/>
            </a:pPr>
            <a:r>
              <a:rPr lang="en-IN" sz="2000" dirty="0">
                <a:solidFill>
                  <a:srgbClr val="FFFF00"/>
                </a:solidFill>
              </a:rPr>
              <a:t>Factors occur in </a:t>
            </a:r>
            <a:r>
              <a:rPr lang="en-IN" sz="2000" b="1" dirty="0">
                <a:solidFill>
                  <a:srgbClr val="FFFF00"/>
                </a:solidFill>
              </a:rPr>
              <a:t>pairs.</a:t>
            </a:r>
          </a:p>
          <a:p>
            <a:pPr marL="428591" indent="-428591">
              <a:buFont typeface="+mj-lt"/>
              <a:buAutoNum type="arabicParenR"/>
            </a:pPr>
            <a:r>
              <a:rPr lang="en-IN" sz="2000" dirty="0">
                <a:solidFill>
                  <a:srgbClr val="FFFF00"/>
                </a:solidFill>
              </a:rPr>
              <a:t>In a dissimilar pair of factors one member of the pair dominates (dominant) the other (recessive).</a:t>
            </a:r>
          </a:p>
          <a:p>
            <a:r>
              <a:rPr lang="en-IN" sz="2000" dirty="0"/>
              <a:t>The law of dominance is used to </a:t>
            </a:r>
            <a:r>
              <a:rPr lang="en-IN" sz="2000" b="1" dirty="0"/>
              <a:t>explain </a:t>
            </a:r>
          </a:p>
          <a:p>
            <a:pPr lvl="1">
              <a:buFont typeface="Wingdings" pitchFamily="2" charset="2"/>
              <a:buChar char="ü"/>
            </a:pPr>
            <a:r>
              <a:rPr lang="en-IN" sz="2000" i="1" dirty="0"/>
              <a:t>the expression of only one of the parental characters in a monohybrid cross in the F</a:t>
            </a:r>
            <a:r>
              <a:rPr lang="en-IN" sz="2000" i="1" baseline="-25000" dirty="0"/>
              <a:t>1 </a:t>
            </a:r>
            <a:r>
              <a:rPr lang="en-IN" sz="2000" i="1" dirty="0"/>
              <a:t>generation</a:t>
            </a:r>
          </a:p>
          <a:p>
            <a:pPr lvl="1">
              <a:buFont typeface="Wingdings" pitchFamily="2" charset="2"/>
              <a:buChar char="ü"/>
            </a:pPr>
            <a:r>
              <a:rPr lang="en-IN" sz="2000" i="1" dirty="0"/>
              <a:t>the expression of both the parental characters in the F</a:t>
            </a:r>
            <a:r>
              <a:rPr lang="en-IN" sz="2000" i="1" baseline="-25000" dirty="0"/>
              <a:t>2</a:t>
            </a:r>
            <a:r>
              <a:rPr lang="en-IN" sz="2000" i="1" dirty="0"/>
              <a:t> generation</a:t>
            </a:r>
          </a:p>
          <a:p>
            <a:pPr lvl="1">
              <a:buFont typeface="Wingdings" pitchFamily="2" charset="2"/>
              <a:buChar char="ü"/>
            </a:pPr>
            <a:r>
              <a:rPr lang="en-IN" sz="2000" i="1" dirty="0"/>
              <a:t>the proportion of 3:1 obtained at the F</a:t>
            </a:r>
            <a:r>
              <a:rPr lang="en-IN" sz="2000" i="1" baseline="-25000" dirty="0"/>
              <a:t>2</a:t>
            </a:r>
            <a:r>
              <a:rPr lang="en-IN" sz="2000" i="1" dirty="0"/>
              <a:t>.</a:t>
            </a:r>
          </a:p>
        </p:txBody>
      </p:sp>
    </p:spTree>
    <p:extLst>
      <p:ext uri="{BB962C8B-B14F-4D97-AF65-F5344CB8AC3E}">
        <p14:creationId xmlns:p14="http://schemas.microsoft.com/office/powerpoint/2010/main" val="180558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87"/>
            <a:ext cx="9036496" cy="952500"/>
          </a:xfrm>
        </p:spPr>
        <p:txBody>
          <a:bodyPr>
            <a:normAutofit/>
          </a:bodyPr>
          <a:lstStyle/>
          <a:p>
            <a:r>
              <a:rPr lang="en-IN" sz="2000" b="1" dirty="0">
                <a:solidFill>
                  <a:srgbClr val="FFFF00"/>
                </a:solidFill>
              </a:rPr>
              <a:t>Law of Segregation</a:t>
            </a:r>
          </a:p>
        </p:txBody>
      </p:sp>
      <p:sp>
        <p:nvSpPr>
          <p:cNvPr id="3" name="Content Placeholder 2"/>
          <p:cNvSpPr>
            <a:spLocks noGrp="1"/>
          </p:cNvSpPr>
          <p:nvPr>
            <p:ph idx="1"/>
          </p:nvPr>
        </p:nvSpPr>
        <p:spPr>
          <a:xfrm>
            <a:off x="0" y="769268"/>
            <a:ext cx="9036496" cy="3988003"/>
          </a:xfrm>
        </p:spPr>
        <p:txBody>
          <a:bodyPr>
            <a:normAutofit/>
          </a:bodyPr>
          <a:lstStyle/>
          <a:p>
            <a:pPr algn="just"/>
            <a:r>
              <a:rPr lang="en-IN" sz="1800" dirty="0"/>
              <a:t>Though the parents contain two alleles, </a:t>
            </a:r>
            <a:r>
              <a:rPr lang="en-IN" sz="1800" dirty="0">
                <a:solidFill>
                  <a:srgbClr val="FFFF00"/>
                </a:solidFill>
              </a:rPr>
              <a:t>during gamete formation </a:t>
            </a:r>
            <a:r>
              <a:rPr lang="en-IN" sz="1800" b="1" dirty="0">
                <a:solidFill>
                  <a:srgbClr val="FFFF00"/>
                </a:solidFill>
              </a:rPr>
              <a:t>the factors or alleles of a pair segregate from each other </a:t>
            </a:r>
            <a:r>
              <a:rPr lang="en-IN" sz="1800" dirty="0">
                <a:solidFill>
                  <a:srgbClr val="FFFF00"/>
                </a:solidFill>
              </a:rPr>
              <a:t>such that a gamete receives only one of the two factors.</a:t>
            </a:r>
          </a:p>
          <a:p>
            <a:pPr algn="just"/>
            <a:r>
              <a:rPr lang="en-IN" sz="1800" dirty="0"/>
              <a:t>This law was proposed based on the fact that </a:t>
            </a:r>
          </a:p>
          <a:p>
            <a:pPr lvl="1" algn="just">
              <a:buFont typeface="Wingdings" pitchFamily="2" charset="2"/>
              <a:buChar char="ü"/>
            </a:pPr>
            <a:r>
              <a:rPr lang="en-IN" sz="1800" dirty="0"/>
              <a:t>the alleles do not show any blending </a:t>
            </a:r>
          </a:p>
          <a:p>
            <a:pPr lvl="1" algn="just">
              <a:buFont typeface="Wingdings" pitchFamily="2" charset="2"/>
              <a:buChar char="ü"/>
            </a:pPr>
            <a:r>
              <a:rPr lang="en-IN" sz="1800" dirty="0"/>
              <a:t>both the characters are recovered as such in the F</a:t>
            </a:r>
            <a:r>
              <a:rPr lang="en-IN" sz="1800" baseline="-25000" dirty="0"/>
              <a:t>2</a:t>
            </a:r>
            <a:r>
              <a:rPr lang="en-IN" sz="1800" dirty="0"/>
              <a:t> generation though one of these is not seen at the F</a:t>
            </a:r>
            <a:r>
              <a:rPr lang="en-IN" sz="1800" baseline="-25000" dirty="0"/>
              <a:t>1</a:t>
            </a:r>
            <a:r>
              <a:rPr lang="en-IN" sz="1800" dirty="0"/>
              <a:t> stage.</a:t>
            </a:r>
          </a:p>
        </p:txBody>
      </p:sp>
      <p:grpSp>
        <p:nvGrpSpPr>
          <p:cNvPr id="4" name="Group 3"/>
          <p:cNvGrpSpPr/>
          <p:nvPr/>
        </p:nvGrpSpPr>
        <p:grpSpPr>
          <a:xfrm>
            <a:off x="467544" y="2691456"/>
            <a:ext cx="5225379" cy="2819807"/>
            <a:chOff x="871974" y="1052736"/>
            <a:chExt cx="7440250" cy="5616624"/>
          </a:xfrm>
        </p:grpSpPr>
        <p:grpSp>
          <p:nvGrpSpPr>
            <p:cNvPr id="5" name="Group 8"/>
            <p:cNvGrpSpPr/>
            <p:nvPr/>
          </p:nvGrpSpPr>
          <p:grpSpPr>
            <a:xfrm>
              <a:off x="871974" y="1052736"/>
              <a:ext cx="7264422" cy="5616624"/>
              <a:chOff x="871974" y="1268760"/>
              <a:chExt cx="7264422" cy="5616624"/>
            </a:xfrm>
          </p:grpSpPr>
          <p:pic>
            <p:nvPicPr>
              <p:cNvPr id="8" name="Picture 4" descr="http://image.slidesharecdn.com/bio11genetics-141006202215-conversion-gate02/95/chapter-eleven-intro-to-genetics-28-638.jpg?cb=1412627112"/>
              <p:cNvPicPr>
                <a:picLocks noChangeAspect="1" noChangeArrowheads="1"/>
              </p:cNvPicPr>
              <p:nvPr/>
            </p:nvPicPr>
            <p:blipFill>
              <a:blip r:embed="rId3" cstate="print"/>
              <a:srcRect l="2370" t="14204" r="19424" b="3726"/>
              <a:stretch>
                <a:fillRect/>
              </a:stretch>
            </p:blipFill>
            <p:spPr bwMode="auto">
              <a:xfrm>
                <a:off x="1007604" y="1268760"/>
                <a:ext cx="7128792" cy="5616624"/>
              </a:xfrm>
              <a:prstGeom prst="rect">
                <a:avLst/>
              </a:prstGeom>
              <a:noFill/>
            </p:spPr>
          </p:pic>
          <p:sp>
            <p:nvSpPr>
              <p:cNvPr id="9" name="TextBox 8"/>
              <p:cNvSpPr txBox="1"/>
              <p:nvPr/>
            </p:nvSpPr>
            <p:spPr>
              <a:xfrm>
                <a:off x="1403648" y="2117615"/>
                <a:ext cx="1800205" cy="490435"/>
              </a:xfrm>
              <a:prstGeom prst="rect">
                <a:avLst/>
              </a:prstGeom>
              <a:noFill/>
            </p:spPr>
            <p:txBody>
              <a:bodyPr wrap="square" rtlCol="0">
                <a:spAutoFit/>
              </a:bodyPr>
              <a:lstStyle/>
              <a:p>
                <a:r>
                  <a:rPr lang="en-US" sz="1000" b="1" dirty="0">
                    <a:solidFill>
                      <a:schemeClr val="bg1"/>
                    </a:solidFill>
                  </a:rPr>
                  <a:t>Parental alleles</a:t>
                </a:r>
                <a:endParaRPr lang="en-IN" sz="1000" b="1" dirty="0">
                  <a:solidFill>
                    <a:schemeClr val="bg1"/>
                  </a:solidFill>
                </a:endParaRPr>
              </a:p>
            </p:txBody>
          </p:sp>
          <p:sp>
            <p:nvSpPr>
              <p:cNvPr id="10" name="TextBox 9"/>
              <p:cNvSpPr txBox="1"/>
              <p:nvPr/>
            </p:nvSpPr>
            <p:spPr>
              <a:xfrm>
                <a:off x="930072" y="4190606"/>
                <a:ext cx="1800205" cy="490435"/>
              </a:xfrm>
              <a:prstGeom prst="rect">
                <a:avLst/>
              </a:prstGeom>
              <a:noFill/>
            </p:spPr>
            <p:txBody>
              <a:bodyPr wrap="square" rtlCol="0">
                <a:spAutoFit/>
              </a:bodyPr>
              <a:lstStyle/>
              <a:p>
                <a:r>
                  <a:rPr lang="en-US" sz="1000" b="1" dirty="0" err="1">
                    <a:solidFill>
                      <a:schemeClr val="bg1"/>
                    </a:solidFill>
                  </a:rPr>
                  <a:t>Gametic</a:t>
                </a:r>
                <a:r>
                  <a:rPr lang="en-US" sz="1000" b="1" dirty="0">
                    <a:solidFill>
                      <a:schemeClr val="bg1"/>
                    </a:solidFill>
                  </a:rPr>
                  <a:t> alleles</a:t>
                </a:r>
                <a:endParaRPr lang="en-IN" sz="1000" b="1" dirty="0">
                  <a:solidFill>
                    <a:schemeClr val="bg1"/>
                  </a:solidFill>
                </a:endParaRPr>
              </a:p>
            </p:txBody>
          </p:sp>
          <p:sp>
            <p:nvSpPr>
              <p:cNvPr id="11" name="TextBox 10"/>
              <p:cNvSpPr txBox="1"/>
              <p:nvPr/>
            </p:nvSpPr>
            <p:spPr>
              <a:xfrm>
                <a:off x="871974" y="6165303"/>
                <a:ext cx="1916401" cy="490435"/>
              </a:xfrm>
              <a:prstGeom prst="rect">
                <a:avLst/>
              </a:prstGeom>
              <a:noFill/>
            </p:spPr>
            <p:txBody>
              <a:bodyPr wrap="square" rtlCol="0">
                <a:spAutoFit/>
              </a:bodyPr>
              <a:lstStyle/>
              <a:p>
                <a:pPr algn="ctr"/>
                <a:r>
                  <a:rPr lang="en-US" sz="1000" b="1" dirty="0">
                    <a:solidFill>
                      <a:schemeClr val="bg1"/>
                    </a:solidFill>
                  </a:rPr>
                  <a:t>Zygotic/hybrid alleles</a:t>
                </a:r>
                <a:endParaRPr lang="en-IN" sz="1000" b="1" dirty="0">
                  <a:solidFill>
                    <a:schemeClr val="bg1"/>
                  </a:solidFill>
                </a:endParaRPr>
              </a:p>
            </p:txBody>
          </p:sp>
        </p:grpSp>
        <p:pic>
          <p:nvPicPr>
            <p:cNvPr id="6" name="Picture 4" descr="http://image.slidesharecdn.com/bio11genetics-141006202215-conversion-gate02/95/chapter-eleven-intro-to-genetics-28-638.jpg?cb=1412627112"/>
            <p:cNvPicPr>
              <a:picLocks noChangeAspect="1" noChangeArrowheads="1"/>
            </p:cNvPicPr>
            <p:nvPr/>
          </p:nvPicPr>
          <p:blipFill>
            <a:blip r:embed="rId3" cstate="print"/>
            <a:srcRect l="57180" t="34073" r="39660" b="44883"/>
            <a:stretch>
              <a:fillRect/>
            </a:stretch>
          </p:blipFill>
          <p:spPr bwMode="auto">
            <a:xfrm>
              <a:off x="6084168" y="4509120"/>
              <a:ext cx="288032" cy="1440160"/>
            </a:xfrm>
            <a:prstGeom prst="rect">
              <a:avLst/>
            </a:prstGeom>
            <a:noFill/>
          </p:spPr>
        </p:pic>
        <p:sp>
          <p:nvSpPr>
            <p:cNvPr id="7" name="TextBox 6"/>
            <p:cNvSpPr txBox="1"/>
            <p:nvPr/>
          </p:nvSpPr>
          <p:spPr>
            <a:xfrm>
              <a:off x="6295998" y="4941168"/>
              <a:ext cx="2016226" cy="551740"/>
            </a:xfrm>
            <a:prstGeom prst="rect">
              <a:avLst/>
            </a:prstGeom>
            <a:noFill/>
          </p:spPr>
          <p:txBody>
            <a:bodyPr wrap="square" rtlCol="0">
              <a:spAutoFit/>
            </a:bodyPr>
            <a:lstStyle/>
            <a:p>
              <a:r>
                <a:rPr lang="en-US" sz="1200" dirty="0" err="1">
                  <a:solidFill>
                    <a:schemeClr val="bg1"/>
                  </a:solidFill>
                </a:rPr>
                <a:t>Fertilisation</a:t>
              </a:r>
              <a:endParaRPr lang="en-IN" sz="1200" dirty="0">
                <a:solidFill>
                  <a:schemeClr val="bg1"/>
                </a:solidFill>
              </a:endParaRPr>
            </a:p>
          </p:txBody>
        </p:sp>
      </p:grpSp>
    </p:spTree>
    <p:extLst>
      <p:ext uri="{BB962C8B-B14F-4D97-AF65-F5344CB8AC3E}">
        <p14:creationId xmlns:p14="http://schemas.microsoft.com/office/powerpoint/2010/main" val="6490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188"/>
            <a:ext cx="8229600" cy="718912"/>
          </a:xfrm>
        </p:spPr>
        <p:txBody>
          <a:bodyPr>
            <a:normAutofit/>
          </a:bodyPr>
          <a:lstStyle/>
          <a:p>
            <a:r>
              <a:rPr lang="en-IN" sz="2800" b="1" dirty="0">
                <a:solidFill>
                  <a:srgbClr val="FFFF00"/>
                </a:solidFill>
              </a:rPr>
              <a:t>Law of Segregation</a:t>
            </a:r>
          </a:p>
        </p:txBody>
      </p:sp>
      <p:sp>
        <p:nvSpPr>
          <p:cNvPr id="3" name="Content Placeholder 2"/>
          <p:cNvSpPr>
            <a:spLocks noGrp="1"/>
          </p:cNvSpPr>
          <p:nvPr>
            <p:ph idx="1"/>
          </p:nvPr>
        </p:nvSpPr>
        <p:spPr>
          <a:xfrm>
            <a:off x="251520" y="1153823"/>
            <a:ext cx="5173200" cy="3771636"/>
          </a:xfrm>
        </p:spPr>
        <p:txBody>
          <a:bodyPr>
            <a:normAutofit/>
          </a:bodyPr>
          <a:lstStyle/>
          <a:p>
            <a:pPr marL="393700" indent="-393700" algn="just">
              <a:buFont typeface="+mj-lt"/>
              <a:buAutoNum type="arabicPeriod"/>
            </a:pPr>
            <a:r>
              <a:rPr lang="en-IN" sz="2400" dirty="0"/>
              <a:t>A </a:t>
            </a:r>
            <a:r>
              <a:rPr lang="en-IN" sz="2400" b="1" dirty="0">
                <a:solidFill>
                  <a:srgbClr val="FFFF00"/>
                </a:solidFill>
              </a:rPr>
              <a:t>homozygous parent </a:t>
            </a:r>
            <a:r>
              <a:rPr lang="en-IN" sz="2400" dirty="0"/>
              <a:t>produces </a:t>
            </a:r>
            <a:r>
              <a:rPr lang="en-IN" sz="2400" b="1" dirty="0">
                <a:solidFill>
                  <a:srgbClr val="FFFF00"/>
                </a:solidFill>
              </a:rPr>
              <a:t>similar gametes.</a:t>
            </a:r>
            <a:endParaRPr lang="en-US" sz="2400" b="1" dirty="0">
              <a:solidFill>
                <a:srgbClr val="FFFF00"/>
              </a:solidFill>
            </a:endParaRPr>
          </a:p>
          <a:p>
            <a:pPr marL="393700" indent="-393700" algn="just">
              <a:buFont typeface="+mj-lt"/>
              <a:buAutoNum type="arabicPeriod"/>
            </a:pPr>
            <a:endParaRPr lang="en-US" sz="2400" dirty="0"/>
          </a:p>
          <a:p>
            <a:pPr marL="393700" indent="-393700" algn="just">
              <a:buFont typeface="+mj-lt"/>
              <a:buAutoNum type="arabicPeriod"/>
            </a:pPr>
            <a:endParaRPr lang="en-IN" sz="2400" dirty="0"/>
          </a:p>
          <a:p>
            <a:pPr marL="393700" indent="-393700" algn="just">
              <a:buFont typeface="+mj-lt"/>
              <a:buAutoNum type="arabicPeriod"/>
            </a:pPr>
            <a:endParaRPr lang="en-IN" sz="2400" dirty="0"/>
          </a:p>
          <a:p>
            <a:pPr marL="393700" indent="-393700" algn="just">
              <a:buFont typeface="+mj-lt"/>
              <a:buAutoNum type="arabicPeriod"/>
            </a:pPr>
            <a:r>
              <a:rPr lang="en-IN" sz="2400" dirty="0"/>
              <a:t>A </a:t>
            </a:r>
            <a:r>
              <a:rPr lang="en-IN" sz="2400" b="1" dirty="0">
                <a:solidFill>
                  <a:srgbClr val="FFFF00"/>
                </a:solidFill>
              </a:rPr>
              <a:t>heterozygous parent</a:t>
            </a:r>
            <a:r>
              <a:rPr lang="en-IN" sz="2400" dirty="0"/>
              <a:t> produces </a:t>
            </a:r>
            <a:r>
              <a:rPr lang="en-IN" sz="2400" b="1" dirty="0">
                <a:solidFill>
                  <a:srgbClr val="FFFF00"/>
                </a:solidFill>
              </a:rPr>
              <a:t>two kinds of gametes </a:t>
            </a:r>
            <a:r>
              <a:rPr lang="en-IN" sz="2400" dirty="0"/>
              <a:t>each having one allele with equal proportion.</a:t>
            </a:r>
          </a:p>
        </p:txBody>
      </p:sp>
      <p:sp>
        <p:nvSpPr>
          <p:cNvPr id="4" name="Oval 3"/>
          <p:cNvSpPr/>
          <p:nvPr/>
        </p:nvSpPr>
        <p:spPr>
          <a:xfrm>
            <a:off x="6682575" y="1027956"/>
            <a:ext cx="720080" cy="660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250" dirty="0"/>
              <a:t>TT</a:t>
            </a:r>
            <a:endParaRPr lang="en-IN" sz="2000" b="1" spc="250" dirty="0"/>
          </a:p>
        </p:txBody>
      </p:sp>
      <p:grpSp>
        <p:nvGrpSpPr>
          <p:cNvPr id="7" name="Group 6">
            <a:extLst>
              <a:ext uri="{FF2B5EF4-FFF2-40B4-BE49-F238E27FC236}">
                <a16:creationId xmlns:a16="http://schemas.microsoft.com/office/drawing/2014/main" id="{95F75787-51B5-6045-9123-A37ACFDCEF27}"/>
              </a:ext>
            </a:extLst>
          </p:cNvPr>
          <p:cNvGrpSpPr/>
          <p:nvPr/>
        </p:nvGrpSpPr>
        <p:grpSpPr>
          <a:xfrm>
            <a:off x="6144675" y="1591364"/>
            <a:ext cx="638527" cy="749753"/>
            <a:chOff x="6149502" y="1591364"/>
            <a:chExt cx="638527" cy="749753"/>
          </a:xfrm>
        </p:grpSpPr>
        <p:sp>
          <p:nvSpPr>
            <p:cNvPr id="5" name="Oval 4"/>
            <p:cNvSpPr/>
            <p:nvPr/>
          </p:nvSpPr>
          <p:spPr>
            <a:xfrm>
              <a:off x="6149502" y="1868050"/>
              <a:ext cx="473067" cy="473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250" dirty="0"/>
                <a:t>T</a:t>
              </a:r>
              <a:endParaRPr lang="en-IN" sz="2000" b="1" spc="250" dirty="0"/>
            </a:p>
          </p:txBody>
        </p:sp>
        <p:cxnSp>
          <p:nvCxnSpPr>
            <p:cNvPr id="10" name="Straight Arrow Connector 9"/>
            <p:cNvCxnSpPr>
              <a:stCxn id="4" idx="3"/>
            </p:cNvCxnSpPr>
            <p:nvPr/>
          </p:nvCxnSpPr>
          <p:spPr>
            <a:xfrm flipH="1">
              <a:off x="6622569" y="1591364"/>
              <a:ext cx="165460" cy="27668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8" name="Group 7">
            <a:extLst>
              <a:ext uri="{FF2B5EF4-FFF2-40B4-BE49-F238E27FC236}">
                <a16:creationId xmlns:a16="http://schemas.microsoft.com/office/drawing/2014/main" id="{DFD7E064-6213-B446-919D-573D9D3619A0}"/>
              </a:ext>
            </a:extLst>
          </p:cNvPr>
          <p:cNvGrpSpPr/>
          <p:nvPr/>
        </p:nvGrpSpPr>
        <p:grpSpPr>
          <a:xfrm>
            <a:off x="7276322" y="1546206"/>
            <a:ext cx="534442" cy="823969"/>
            <a:chOff x="7297202" y="1591364"/>
            <a:chExt cx="534442" cy="823969"/>
          </a:xfrm>
        </p:grpSpPr>
        <p:sp>
          <p:nvSpPr>
            <p:cNvPr id="6" name="Oval 5"/>
            <p:cNvSpPr/>
            <p:nvPr/>
          </p:nvSpPr>
          <p:spPr>
            <a:xfrm>
              <a:off x="7358577" y="1942266"/>
              <a:ext cx="473067" cy="473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250" dirty="0"/>
                <a:t>T</a:t>
              </a:r>
              <a:endParaRPr lang="en-IN" sz="2000" b="1" spc="250" dirty="0"/>
            </a:p>
          </p:txBody>
        </p:sp>
        <p:cxnSp>
          <p:nvCxnSpPr>
            <p:cNvPr id="17" name="Straight Arrow Connector 16"/>
            <p:cNvCxnSpPr>
              <a:stCxn id="4" idx="5"/>
            </p:cNvCxnSpPr>
            <p:nvPr/>
          </p:nvCxnSpPr>
          <p:spPr>
            <a:xfrm>
              <a:off x="7297202" y="1591364"/>
              <a:ext cx="165460" cy="33669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21" name="Oval 20"/>
          <p:cNvSpPr/>
          <p:nvPr/>
        </p:nvSpPr>
        <p:spPr>
          <a:xfrm>
            <a:off x="7402655" y="3014789"/>
            <a:ext cx="720080" cy="660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250" dirty="0" err="1"/>
              <a:t>Tt</a:t>
            </a:r>
            <a:endParaRPr lang="en-IN" sz="2000" b="1" spc="250" dirty="0"/>
          </a:p>
        </p:txBody>
      </p:sp>
      <p:grpSp>
        <p:nvGrpSpPr>
          <p:cNvPr id="9" name="Group 8">
            <a:extLst>
              <a:ext uri="{FF2B5EF4-FFF2-40B4-BE49-F238E27FC236}">
                <a16:creationId xmlns:a16="http://schemas.microsoft.com/office/drawing/2014/main" id="{025BFC37-887F-264D-91EA-75FB756EC21C}"/>
              </a:ext>
            </a:extLst>
          </p:cNvPr>
          <p:cNvGrpSpPr/>
          <p:nvPr/>
        </p:nvGrpSpPr>
        <p:grpSpPr>
          <a:xfrm>
            <a:off x="6929588" y="3578197"/>
            <a:ext cx="578520" cy="805079"/>
            <a:chOff x="6771947" y="3365820"/>
            <a:chExt cx="578520" cy="805079"/>
          </a:xfrm>
        </p:grpSpPr>
        <p:sp>
          <p:nvSpPr>
            <p:cNvPr id="22" name="Oval 21"/>
            <p:cNvSpPr/>
            <p:nvPr/>
          </p:nvSpPr>
          <p:spPr>
            <a:xfrm>
              <a:off x="6771947" y="3697832"/>
              <a:ext cx="473067" cy="473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250" dirty="0"/>
                <a:t>T</a:t>
              </a:r>
              <a:endParaRPr lang="en-IN" sz="2000" b="1" spc="250" dirty="0"/>
            </a:p>
          </p:txBody>
        </p:sp>
        <p:cxnSp>
          <p:nvCxnSpPr>
            <p:cNvPr id="24" name="Straight Arrow Connector 23"/>
            <p:cNvCxnSpPr>
              <a:cxnSpLocks/>
              <a:stCxn id="21" idx="3"/>
            </p:cNvCxnSpPr>
            <p:nvPr/>
          </p:nvCxnSpPr>
          <p:spPr>
            <a:xfrm flipH="1">
              <a:off x="7118681" y="3365820"/>
              <a:ext cx="231786" cy="33669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11" name="Group 10">
            <a:extLst>
              <a:ext uri="{FF2B5EF4-FFF2-40B4-BE49-F238E27FC236}">
                <a16:creationId xmlns:a16="http://schemas.microsoft.com/office/drawing/2014/main" id="{547CF79E-C6FD-9740-B1B6-FD1D11942A7E}"/>
              </a:ext>
            </a:extLst>
          </p:cNvPr>
          <p:cNvGrpSpPr/>
          <p:nvPr/>
        </p:nvGrpSpPr>
        <p:grpSpPr>
          <a:xfrm>
            <a:off x="7984005" y="3598025"/>
            <a:ext cx="555797" cy="809760"/>
            <a:chOff x="8017282" y="3578197"/>
            <a:chExt cx="555797" cy="809760"/>
          </a:xfrm>
        </p:grpSpPr>
        <p:sp>
          <p:nvSpPr>
            <p:cNvPr id="23" name="Oval 22"/>
            <p:cNvSpPr/>
            <p:nvPr/>
          </p:nvSpPr>
          <p:spPr>
            <a:xfrm>
              <a:off x="8100012" y="3914890"/>
              <a:ext cx="473067" cy="473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250" dirty="0"/>
                <a:t>t</a:t>
              </a:r>
              <a:endParaRPr lang="en-IN" sz="2000" b="1" spc="250" dirty="0"/>
            </a:p>
          </p:txBody>
        </p:sp>
        <p:cxnSp>
          <p:nvCxnSpPr>
            <p:cNvPr id="25" name="Straight Arrow Connector 24"/>
            <p:cNvCxnSpPr>
              <a:stCxn id="21" idx="5"/>
            </p:cNvCxnSpPr>
            <p:nvPr/>
          </p:nvCxnSpPr>
          <p:spPr>
            <a:xfrm>
              <a:off x="8017282" y="3578197"/>
              <a:ext cx="165460" cy="33669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05244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93" y="-238844"/>
            <a:ext cx="9034343" cy="952500"/>
          </a:xfrm>
        </p:spPr>
        <p:txBody>
          <a:bodyPr>
            <a:noAutofit/>
          </a:bodyPr>
          <a:lstStyle/>
          <a:p>
            <a:br>
              <a:rPr lang="en-IN" sz="2500" b="1" dirty="0"/>
            </a:br>
            <a:r>
              <a:rPr lang="en-IN" sz="2000" b="1" dirty="0"/>
              <a:t>Make a cross showing the inheritance pattern of flower colour in garden pea plant</a:t>
            </a:r>
            <a:endParaRPr lang="en-IN" sz="2500" b="1" dirty="0"/>
          </a:p>
        </p:txBody>
      </p:sp>
      <p:grpSp>
        <p:nvGrpSpPr>
          <p:cNvPr id="9" name="Group 8"/>
          <p:cNvGrpSpPr/>
          <p:nvPr/>
        </p:nvGrpSpPr>
        <p:grpSpPr>
          <a:xfrm>
            <a:off x="2651787" y="1705372"/>
            <a:ext cx="4860540" cy="553998"/>
            <a:chOff x="2267744" y="2854677"/>
            <a:chExt cx="5832648" cy="664797"/>
          </a:xfrm>
        </p:grpSpPr>
        <p:grpSp>
          <p:nvGrpSpPr>
            <p:cNvPr id="7" name="Group 6"/>
            <p:cNvGrpSpPr/>
            <p:nvPr/>
          </p:nvGrpSpPr>
          <p:grpSpPr>
            <a:xfrm>
              <a:off x="4355976" y="2854677"/>
              <a:ext cx="3744416" cy="664797"/>
              <a:chOff x="2411760" y="2996952"/>
              <a:chExt cx="3744416" cy="664797"/>
            </a:xfrm>
          </p:grpSpPr>
          <p:sp>
            <p:nvSpPr>
              <p:cNvPr id="4" name="TextBox 3"/>
              <p:cNvSpPr txBox="1"/>
              <p:nvPr/>
            </p:nvSpPr>
            <p:spPr>
              <a:xfrm>
                <a:off x="2411760" y="2996952"/>
                <a:ext cx="1728192" cy="664797"/>
              </a:xfrm>
              <a:prstGeom prst="rect">
                <a:avLst/>
              </a:prstGeom>
              <a:noFill/>
            </p:spPr>
            <p:txBody>
              <a:bodyPr wrap="square" rtlCol="0">
                <a:spAutoFit/>
              </a:bodyPr>
              <a:lstStyle/>
              <a:p>
                <a:pPr algn="ctr"/>
                <a:r>
                  <a:rPr lang="en-US" sz="1500" dirty="0"/>
                  <a:t>Violet flower </a:t>
                </a:r>
              </a:p>
              <a:p>
                <a:pPr algn="ctr"/>
                <a:r>
                  <a:rPr lang="en-US" sz="1500" dirty="0"/>
                  <a:t>(WW)</a:t>
                </a:r>
                <a:endParaRPr lang="en-IN" sz="1500" dirty="0"/>
              </a:p>
            </p:txBody>
          </p:sp>
          <p:sp>
            <p:nvSpPr>
              <p:cNvPr id="5" name="TextBox 4"/>
              <p:cNvSpPr txBox="1"/>
              <p:nvPr/>
            </p:nvSpPr>
            <p:spPr>
              <a:xfrm>
                <a:off x="4572000" y="2996952"/>
                <a:ext cx="1584176" cy="664797"/>
              </a:xfrm>
              <a:prstGeom prst="rect">
                <a:avLst/>
              </a:prstGeom>
              <a:noFill/>
            </p:spPr>
            <p:txBody>
              <a:bodyPr wrap="square" rtlCol="0">
                <a:spAutoFit/>
              </a:bodyPr>
              <a:lstStyle/>
              <a:p>
                <a:pPr algn="ctr"/>
                <a:r>
                  <a:rPr lang="en-US" sz="1500" dirty="0"/>
                  <a:t>White flower</a:t>
                </a:r>
              </a:p>
              <a:p>
                <a:pPr algn="ctr"/>
                <a:r>
                  <a:rPr lang="en-US" sz="1500" dirty="0"/>
                  <a:t>(</a:t>
                </a:r>
                <a:r>
                  <a:rPr lang="en-US" sz="1500" dirty="0" err="1"/>
                  <a:t>ww</a:t>
                </a:r>
                <a:r>
                  <a:rPr lang="en-US" sz="1500" dirty="0"/>
                  <a:t>)</a:t>
                </a:r>
                <a:endParaRPr lang="en-IN" sz="1500" dirty="0"/>
              </a:p>
            </p:txBody>
          </p:sp>
          <p:sp>
            <p:nvSpPr>
              <p:cNvPr id="6" name="TextBox 5"/>
              <p:cNvSpPr txBox="1"/>
              <p:nvPr/>
            </p:nvSpPr>
            <p:spPr>
              <a:xfrm>
                <a:off x="4139952" y="3212976"/>
                <a:ext cx="354329" cy="418653"/>
              </a:xfrm>
              <a:prstGeom prst="rect">
                <a:avLst/>
              </a:prstGeom>
              <a:noFill/>
            </p:spPr>
            <p:txBody>
              <a:bodyPr wrap="none" rtlCol="0">
                <a:spAutoFit/>
              </a:bodyPr>
              <a:lstStyle/>
              <a:p>
                <a:r>
                  <a:rPr lang="en-US" sz="1667" dirty="0"/>
                  <a:t>X</a:t>
                </a:r>
                <a:endParaRPr lang="en-IN" sz="1667" dirty="0"/>
              </a:p>
            </p:txBody>
          </p:sp>
        </p:grpSp>
        <p:sp>
          <p:nvSpPr>
            <p:cNvPr id="8" name="TextBox 7"/>
            <p:cNvSpPr txBox="1"/>
            <p:nvPr/>
          </p:nvSpPr>
          <p:spPr>
            <a:xfrm>
              <a:off x="2267744" y="3068960"/>
              <a:ext cx="1728192" cy="387798"/>
            </a:xfrm>
            <a:prstGeom prst="rect">
              <a:avLst/>
            </a:prstGeom>
            <a:noFill/>
          </p:spPr>
          <p:txBody>
            <a:bodyPr wrap="square" rtlCol="0">
              <a:spAutoFit/>
            </a:bodyPr>
            <a:lstStyle/>
            <a:p>
              <a:r>
                <a:rPr lang="en-US" sz="1500" b="1" dirty="0"/>
                <a:t>Parental alleles </a:t>
              </a:r>
              <a:endParaRPr lang="en-IN" sz="1500" b="1" dirty="0"/>
            </a:p>
          </p:txBody>
        </p:sp>
      </p:grpSp>
      <p:grpSp>
        <p:nvGrpSpPr>
          <p:cNvPr id="10" name="Group 9"/>
          <p:cNvGrpSpPr/>
          <p:nvPr/>
        </p:nvGrpSpPr>
        <p:grpSpPr>
          <a:xfrm>
            <a:off x="2651787" y="2424009"/>
            <a:ext cx="4860540" cy="350093"/>
            <a:chOff x="2267744" y="3068960"/>
            <a:chExt cx="5832648" cy="420110"/>
          </a:xfrm>
        </p:grpSpPr>
        <p:grpSp>
          <p:nvGrpSpPr>
            <p:cNvPr id="11" name="Group 6"/>
            <p:cNvGrpSpPr/>
            <p:nvPr/>
          </p:nvGrpSpPr>
          <p:grpSpPr>
            <a:xfrm>
              <a:off x="4355976" y="3070418"/>
              <a:ext cx="3744416" cy="418652"/>
              <a:chOff x="2411760" y="3212693"/>
              <a:chExt cx="3744416" cy="418652"/>
            </a:xfrm>
          </p:grpSpPr>
          <p:sp>
            <p:nvSpPr>
              <p:cNvPr id="13" name="TextBox 12"/>
              <p:cNvSpPr txBox="1"/>
              <p:nvPr/>
            </p:nvSpPr>
            <p:spPr>
              <a:xfrm>
                <a:off x="2411760" y="3214434"/>
                <a:ext cx="1728192" cy="387796"/>
              </a:xfrm>
              <a:prstGeom prst="rect">
                <a:avLst/>
              </a:prstGeom>
              <a:noFill/>
            </p:spPr>
            <p:txBody>
              <a:bodyPr wrap="square" rtlCol="0">
                <a:spAutoFit/>
              </a:bodyPr>
              <a:lstStyle/>
              <a:p>
                <a:pPr algn="ctr"/>
                <a:r>
                  <a:rPr lang="en-US" sz="1500" dirty="0"/>
                  <a:t>W or W</a:t>
                </a:r>
                <a:endParaRPr lang="en-IN" sz="1500" dirty="0"/>
              </a:p>
            </p:txBody>
          </p:sp>
          <p:sp>
            <p:nvSpPr>
              <p:cNvPr id="14" name="TextBox 13"/>
              <p:cNvSpPr txBox="1"/>
              <p:nvPr/>
            </p:nvSpPr>
            <p:spPr>
              <a:xfrm>
                <a:off x="4572000" y="3214434"/>
                <a:ext cx="1584176" cy="387797"/>
              </a:xfrm>
              <a:prstGeom prst="rect">
                <a:avLst/>
              </a:prstGeom>
              <a:noFill/>
            </p:spPr>
            <p:txBody>
              <a:bodyPr wrap="square" rtlCol="0">
                <a:spAutoFit/>
              </a:bodyPr>
              <a:lstStyle/>
              <a:p>
                <a:pPr algn="ctr"/>
                <a:r>
                  <a:rPr lang="en-US" sz="1500" dirty="0"/>
                  <a:t>w or w</a:t>
                </a:r>
                <a:endParaRPr lang="en-IN" sz="1500" dirty="0"/>
              </a:p>
            </p:txBody>
          </p:sp>
          <p:sp>
            <p:nvSpPr>
              <p:cNvPr id="15" name="TextBox 14"/>
              <p:cNvSpPr txBox="1"/>
              <p:nvPr/>
            </p:nvSpPr>
            <p:spPr>
              <a:xfrm>
                <a:off x="4211960" y="3212693"/>
                <a:ext cx="221677" cy="418652"/>
              </a:xfrm>
              <a:prstGeom prst="rect">
                <a:avLst/>
              </a:prstGeom>
              <a:noFill/>
            </p:spPr>
            <p:txBody>
              <a:bodyPr wrap="none" rtlCol="0">
                <a:spAutoFit/>
              </a:bodyPr>
              <a:lstStyle/>
              <a:p>
                <a:endParaRPr lang="en-IN" sz="1667" dirty="0"/>
              </a:p>
            </p:txBody>
          </p:sp>
        </p:grpSp>
        <p:sp>
          <p:nvSpPr>
            <p:cNvPr id="12" name="TextBox 11"/>
            <p:cNvSpPr txBox="1"/>
            <p:nvPr/>
          </p:nvSpPr>
          <p:spPr>
            <a:xfrm>
              <a:off x="2267744" y="3068960"/>
              <a:ext cx="1728192" cy="387797"/>
            </a:xfrm>
            <a:prstGeom prst="rect">
              <a:avLst/>
            </a:prstGeom>
            <a:noFill/>
          </p:spPr>
          <p:txBody>
            <a:bodyPr wrap="square" rtlCol="0">
              <a:spAutoFit/>
            </a:bodyPr>
            <a:lstStyle/>
            <a:p>
              <a:r>
                <a:rPr lang="en-US" sz="1500" b="1" dirty="0"/>
                <a:t>Gametes </a:t>
              </a:r>
              <a:endParaRPr lang="en-IN" sz="1500" b="1" dirty="0"/>
            </a:p>
          </p:txBody>
        </p:sp>
      </p:grpSp>
      <p:grpSp>
        <p:nvGrpSpPr>
          <p:cNvPr id="28" name="Group 27"/>
          <p:cNvGrpSpPr/>
          <p:nvPr/>
        </p:nvGrpSpPr>
        <p:grpSpPr>
          <a:xfrm>
            <a:off x="2651788" y="2904065"/>
            <a:ext cx="3729970" cy="350093"/>
            <a:chOff x="2267744" y="3068960"/>
            <a:chExt cx="4475962" cy="420110"/>
          </a:xfrm>
        </p:grpSpPr>
        <p:sp>
          <p:nvSpPr>
            <p:cNvPr id="33" name="TextBox 32"/>
            <p:cNvSpPr txBox="1"/>
            <p:nvPr/>
          </p:nvSpPr>
          <p:spPr>
            <a:xfrm>
              <a:off x="6110455" y="3070418"/>
              <a:ext cx="633251" cy="418652"/>
            </a:xfrm>
            <a:prstGeom prst="rect">
              <a:avLst/>
            </a:prstGeom>
            <a:noFill/>
          </p:spPr>
          <p:txBody>
            <a:bodyPr wrap="none" rtlCol="0">
              <a:spAutoFit/>
            </a:bodyPr>
            <a:lstStyle/>
            <a:p>
              <a:r>
                <a:rPr lang="en-US" sz="1667" dirty="0" err="1"/>
                <a:t>Ww</a:t>
              </a:r>
              <a:endParaRPr lang="en-IN" sz="1667" dirty="0"/>
            </a:p>
          </p:txBody>
        </p:sp>
        <p:sp>
          <p:nvSpPr>
            <p:cNvPr id="30" name="TextBox 29"/>
            <p:cNvSpPr txBox="1"/>
            <p:nvPr/>
          </p:nvSpPr>
          <p:spPr>
            <a:xfrm>
              <a:off x="2267744" y="3068960"/>
              <a:ext cx="1728192" cy="387797"/>
            </a:xfrm>
            <a:prstGeom prst="rect">
              <a:avLst/>
            </a:prstGeom>
            <a:noFill/>
          </p:spPr>
          <p:txBody>
            <a:bodyPr wrap="square" rtlCol="0">
              <a:spAutoFit/>
            </a:bodyPr>
            <a:lstStyle/>
            <a:p>
              <a:r>
                <a:rPr lang="en-US" sz="1500" b="1" dirty="0"/>
                <a:t>F</a:t>
              </a:r>
              <a:r>
                <a:rPr lang="en-US" sz="1500" b="1" baseline="-25000" dirty="0"/>
                <a:t>1</a:t>
              </a:r>
              <a:r>
                <a:rPr lang="en-US" sz="1500" b="1" dirty="0"/>
                <a:t> generation </a:t>
              </a:r>
              <a:endParaRPr lang="en-IN" sz="1500" b="1" dirty="0"/>
            </a:p>
          </p:txBody>
        </p:sp>
      </p:grpSp>
      <p:sp>
        <p:nvSpPr>
          <p:cNvPr id="34" name="TextBox 33"/>
          <p:cNvSpPr txBox="1"/>
          <p:nvPr/>
        </p:nvSpPr>
        <p:spPr>
          <a:xfrm>
            <a:off x="6022880" y="3191393"/>
            <a:ext cx="966931" cy="323165"/>
          </a:xfrm>
          <a:prstGeom prst="rect">
            <a:avLst/>
          </a:prstGeom>
          <a:noFill/>
        </p:spPr>
        <p:txBody>
          <a:bodyPr wrap="none" rtlCol="0">
            <a:spAutoFit/>
          </a:bodyPr>
          <a:lstStyle/>
          <a:p>
            <a:r>
              <a:rPr lang="en-US" sz="1500" dirty="0"/>
              <a:t>On </a:t>
            </a:r>
            <a:r>
              <a:rPr lang="en-US" sz="1500" dirty="0" err="1"/>
              <a:t>selfing</a:t>
            </a:r>
            <a:endParaRPr lang="en-IN" sz="1500" dirty="0"/>
          </a:p>
        </p:txBody>
      </p:sp>
      <p:graphicFrame>
        <p:nvGraphicFramePr>
          <p:cNvPr id="35" name="Table 34"/>
          <p:cNvGraphicFramePr>
            <a:graphicFrameLocks noGrp="1"/>
          </p:cNvGraphicFramePr>
          <p:nvPr>
            <p:extLst>
              <p:ext uri="{D42A27DB-BD31-4B8C-83A1-F6EECF244321}">
                <p14:modId xmlns:p14="http://schemas.microsoft.com/office/powerpoint/2010/main" val="1672739399"/>
              </p:ext>
            </p:extLst>
          </p:nvPr>
        </p:nvGraphicFramePr>
        <p:xfrm>
          <a:off x="4511995" y="3589531"/>
          <a:ext cx="3780420" cy="1350000"/>
        </p:xfrm>
        <a:graphic>
          <a:graphicData uri="http://schemas.openxmlformats.org/drawingml/2006/table">
            <a:tbl>
              <a:tblPr firstRow="1" lastRow="1" bandRow="1">
                <a:tableStyleId>{5940675A-B579-460E-94D1-54222C63F5DA}</a:tableStyleId>
              </a:tblPr>
              <a:tblGrid>
                <a:gridCol w="1020113">
                  <a:extLst>
                    <a:ext uri="{9D8B030D-6E8A-4147-A177-3AD203B41FA5}">
                      <a16:colId xmlns:a16="http://schemas.microsoft.com/office/drawing/2014/main" val="20000"/>
                    </a:ext>
                  </a:extLst>
                </a:gridCol>
                <a:gridCol w="1380153">
                  <a:extLst>
                    <a:ext uri="{9D8B030D-6E8A-4147-A177-3AD203B41FA5}">
                      <a16:colId xmlns:a16="http://schemas.microsoft.com/office/drawing/2014/main" val="20001"/>
                    </a:ext>
                  </a:extLst>
                </a:gridCol>
                <a:gridCol w="1380154">
                  <a:extLst>
                    <a:ext uri="{9D8B030D-6E8A-4147-A177-3AD203B41FA5}">
                      <a16:colId xmlns:a16="http://schemas.microsoft.com/office/drawing/2014/main" val="20002"/>
                    </a:ext>
                  </a:extLst>
                </a:gridCol>
              </a:tblGrid>
              <a:tr h="300000">
                <a:tc>
                  <a:txBody>
                    <a:bodyPr/>
                    <a:lstStyle/>
                    <a:p>
                      <a:r>
                        <a:rPr lang="en-US" sz="1300" dirty="0">
                          <a:solidFill>
                            <a:schemeClr val="tx1"/>
                          </a:solidFill>
                        </a:rPr>
                        <a:t>Gametes</a:t>
                      </a:r>
                      <a:endParaRPr lang="en-IN" sz="1300"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1" dirty="0">
                          <a:solidFill>
                            <a:schemeClr val="tx1"/>
                          </a:solidFill>
                        </a:rPr>
                        <a:t>W</a:t>
                      </a:r>
                      <a:endParaRPr lang="en-IN" sz="1300" b="1"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1" dirty="0">
                          <a:solidFill>
                            <a:schemeClr val="tx1"/>
                          </a:solidFill>
                        </a:rPr>
                        <a:t>w</a:t>
                      </a:r>
                      <a:endParaRPr lang="en-IN" sz="1300" b="1"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5000">
                <a:tc>
                  <a:txBody>
                    <a:bodyPr/>
                    <a:lstStyle/>
                    <a:p>
                      <a:pPr algn="ctr"/>
                      <a:r>
                        <a:rPr lang="en-US" sz="1300" b="1" dirty="0">
                          <a:solidFill>
                            <a:schemeClr val="tx1"/>
                          </a:solidFill>
                        </a:rPr>
                        <a:t>W</a:t>
                      </a:r>
                      <a:endParaRPr lang="en-IN" sz="1300" b="1"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WW</a:t>
                      </a:r>
                    </a:p>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solidFill>
                            <a:schemeClr val="tx1"/>
                          </a:solidFill>
                        </a:rPr>
                        <a:t>(Violet flower </a:t>
                      </a:r>
                      <a:r>
                        <a:rPr lang="en-IN" sz="1300" dirty="0">
                          <a:solidFill>
                            <a:schemeClr val="tx1"/>
                          </a:solidFill>
                        </a:rPr>
                        <a:t>)</a:t>
                      </a:r>
                      <a:endParaRPr lang="en-US" sz="1300"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err="1">
                          <a:solidFill>
                            <a:schemeClr val="tx1"/>
                          </a:solidFill>
                        </a:rPr>
                        <a:t>Ww</a:t>
                      </a:r>
                      <a:endParaRPr lang="en-US" sz="1300" dirty="0">
                        <a:solidFill>
                          <a:schemeClr val="tx1"/>
                        </a:solidFill>
                      </a:endParaRPr>
                    </a:p>
                    <a:p>
                      <a:r>
                        <a:rPr lang="en-US" sz="1300" dirty="0">
                          <a:solidFill>
                            <a:schemeClr val="tx1"/>
                          </a:solidFill>
                        </a:rPr>
                        <a:t>(Violet flower </a:t>
                      </a:r>
                      <a:r>
                        <a:rPr lang="en-IN" sz="1300" dirty="0">
                          <a:solidFill>
                            <a:schemeClr val="tx1"/>
                          </a:solidFill>
                        </a:rPr>
                        <a:t>)</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5000">
                <a:tc>
                  <a:txBody>
                    <a:bodyPr/>
                    <a:lstStyle/>
                    <a:p>
                      <a:pPr algn="ctr"/>
                      <a:r>
                        <a:rPr lang="en-US" sz="1300" b="1" dirty="0">
                          <a:solidFill>
                            <a:schemeClr val="tx1"/>
                          </a:solidFill>
                        </a:rPr>
                        <a:t>w</a:t>
                      </a:r>
                      <a:endParaRPr lang="en-IN" sz="1300" b="1"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err="1">
                          <a:solidFill>
                            <a:schemeClr val="tx1"/>
                          </a:solidFill>
                        </a:rPr>
                        <a:t>Ww</a:t>
                      </a:r>
                      <a:endParaRPr lang="en-US" sz="1300" dirty="0">
                        <a:solidFill>
                          <a:schemeClr val="tx1"/>
                        </a:solidFill>
                      </a:endParaRPr>
                    </a:p>
                    <a:p>
                      <a:r>
                        <a:rPr lang="en-US" sz="1300" dirty="0">
                          <a:solidFill>
                            <a:schemeClr val="tx1"/>
                          </a:solidFill>
                        </a:rPr>
                        <a:t>(Violet flower </a:t>
                      </a:r>
                      <a:r>
                        <a:rPr lang="en-IN" sz="1300" dirty="0">
                          <a:solidFill>
                            <a:schemeClr val="tx1"/>
                          </a:solidFill>
                        </a:rPr>
                        <a:t>)</a:t>
                      </a: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300" dirty="0" err="1">
                          <a:solidFill>
                            <a:schemeClr val="tx1"/>
                          </a:solidFill>
                        </a:rPr>
                        <a:t>ww</a:t>
                      </a:r>
                      <a:endParaRPr lang="en-US" sz="1300" dirty="0">
                        <a:solidFill>
                          <a:schemeClr val="tx1"/>
                        </a:solidFill>
                      </a:endParaRPr>
                    </a:p>
                    <a:p>
                      <a:r>
                        <a:rPr lang="en-US" sz="1300" dirty="0">
                          <a:solidFill>
                            <a:schemeClr val="tx1"/>
                          </a:solidFill>
                        </a:rPr>
                        <a:t>(White flower)</a:t>
                      </a:r>
                      <a:endParaRPr lang="en-IN" sz="1300" dirty="0">
                        <a:solidFill>
                          <a:schemeClr val="tx1"/>
                        </a:solidFill>
                      </a:endParaRPr>
                    </a:p>
                  </a:txBody>
                  <a:tcPr marL="76200" marR="762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cxnSp>
        <p:nvCxnSpPr>
          <p:cNvPr id="37" name="Straight Arrow Connector 36"/>
          <p:cNvCxnSpPr/>
          <p:nvPr/>
        </p:nvCxnSpPr>
        <p:spPr>
          <a:xfrm>
            <a:off x="5099360" y="2183978"/>
            <a:ext cx="0" cy="300033"/>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a:xfrm>
            <a:off x="6852253" y="2196678"/>
            <a:ext cx="0" cy="300033"/>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p:nvPr/>
        </p:nvCxnSpPr>
        <p:spPr>
          <a:xfrm>
            <a:off x="6072167" y="3204091"/>
            <a:ext cx="0" cy="3600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p:cNvCxnSpPr>
            <a:stCxn id="14" idx="2"/>
            <a:endCxn id="33" idx="3"/>
          </p:cNvCxnSpPr>
          <p:nvPr/>
        </p:nvCxnSpPr>
        <p:spPr>
          <a:xfrm flipH="1">
            <a:off x="6381758" y="2749840"/>
            <a:ext cx="470496" cy="329879"/>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13" idx="2"/>
            <a:endCxn id="33" idx="1"/>
          </p:cNvCxnSpPr>
          <p:nvPr/>
        </p:nvCxnSpPr>
        <p:spPr>
          <a:xfrm>
            <a:off x="5112060" y="2749840"/>
            <a:ext cx="741989" cy="329879"/>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44" name="Rectangle 43"/>
          <p:cNvSpPr/>
          <p:nvPr/>
        </p:nvSpPr>
        <p:spPr>
          <a:xfrm>
            <a:off x="762001" y="3924173"/>
            <a:ext cx="3689987" cy="1169551"/>
          </a:xfrm>
          <a:prstGeom prst="rect">
            <a:avLst/>
          </a:prstGeom>
        </p:spPr>
        <p:txBody>
          <a:bodyPr wrap="square">
            <a:spAutoFit/>
          </a:bodyPr>
          <a:lstStyle/>
          <a:p>
            <a:r>
              <a:rPr lang="en-IN" sz="1500" dirty="0"/>
              <a:t>Phenotypic ratio: Violet flower: White flower</a:t>
            </a:r>
          </a:p>
          <a:p>
            <a:r>
              <a:rPr lang="en-IN" sz="2000" b="1" dirty="0"/>
              <a:t>			3:1</a:t>
            </a:r>
          </a:p>
          <a:p>
            <a:r>
              <a:rPr lang="en-IN" sz="1500" dirty="0"/>
              <a:t>Genotypic ratio: WW: </a:t>
            </a:r>
            <a:r>
              <a:rPr lang="en-IN" sz="1500" dirty="0" err="1"/>
              <a:t>Ww</a:t>
            </a:r>
            <a:r>
              <a:rPr lang="en-IN" sz="1500" dirty="0"/>
              <a:t>: </a:t>
            </a:r>
            <a:r>
              <a:rPr lang="en-IN" sz="1500" dirty="0" err="1"/>
              <a:t>ww</a:t>
            </a:r>
            <a:endParaRPr lang="en-IN" sz="1500" dirty="0"/>
          </a:p>
          <a:p>
            <a:r>
              <a:rPr lang="en-IN" sz="1500" dirty="0"/>
              <a:t>		</a:t>
            </a:r>
            <a:r>
              <a:rPr lang="en-IN" sz="2000" b="1" dirty="0"/>
              <a:t>1 : 2 : 1</a:t>
            </a:r>
            <a:endParaRPr lang="en-IN" sz="1500" b="1" dirty="0"/>
          </a:p>
        </p:txBody>
      </p:sp>
      <p:sp>
        <p:nvSpPr>
          <p:cNvPr id="27" name="Rectangle 26"/>
          <p:cNvSpPr/>
          <p:nvPr/>
        </p:nvSpPr>
        <p:spPr>
          <a:xfrm>
            <a:off x="179513" y="697260"/>
            <a:ext cx="8856984" cy="861967"/>
          </a:xfrm>
          <a:prstGeom prst="rect">
            <a:avLst/>
          </a:prstGeom>
        </p:spPr>
        <p:txBody>
          <a:bodyPr wrap="square">
            <a:spAutoFit/>
          </a:bodyPr>
          <a:lstStyle/>
          <a:p>
            <a:pPr algn="just"/>
            <a:r>
              <a:rPr lang="en-IN" sz="1667" dirty="0"/>
              <a:t>Inheritance of flower colour in garden pea shows true dominance. In F</a:t>
            </a:r>
            <a:r>
              <a:rPr lang="en-IN" sz="1667" baseline="-25000" dirty="0"/>
              <a:t>1</a:t>
            </a:r>
            <a:r>
              <a:rPr lang="en-IN" sz="1667" dirty="0"/>
              <a:t> generation, dominant violet colour (</a:t>
            </a:r>
            <a:r>
              <a:rPr lang="en-IN" sz="1667" i="1" dirty="0"/>
              <a:t>shade of purple</a:t>
            </a:r>
            <a:r>
              <a:rPr lang="en-IN" sz="1667" dirty="0"/>
              <a:t>) is expressed and in F</a:t>
            </a:r>
            <a:r>
              <a:rPr lang="en-IN" sz="1667" baseline="-25000" dirty="0"/>
              <a:t>2</a:t>
            </a:r>
            <a:r>
              <a:rPr lang="en-IN" sz="1667" dirty="0"/>
              <a:t> generation both dominant (violet) and recessive (white) colour are expressed in the ratio of 3 : 1.</a:t>
            </a:r>
          </a:p>
        </p:txBody>
      </p:sp>
      <p:sp>
        <p:nvSpPr>
          <p:cNvPr id="29" name="TextBox 28"/>
          <p:cNvSpPr txBox="1"/>
          <p:nvPr/>
        </p:nvSpPr>
        <p:spPr>
          <a:xfrm>
            <a:off x="2711793" y="3564134"/>
            <a:ext cx="1440160" cy="323165"/>
          </a:xfrm>
          <a:prstGeom prst="rect">
            <a:avLst/>
          </a:prstGeom>
          <a:noFill/>
        </p:spPr>
        <p:txBody>
          <a:bodyPr wrap="square" rtlCol="0">
            <a:spAutoFit/>
          </a:bodyPr>
          <a:lstStyle/>
          <a:p>
            <a:r>
              <a:rPr lang="en-US" sz="1500" b="1" dirty="0"/>
              <a:t>F</a:t>
            </a:r>
            <a:r>
              <a:rPr lang="en-US" sz="1500" b="1" baseline="-25000" dirty="0"/>
              <a:t>2</a:t>
            </a:r>
            <a:r>
              <a:rPr lang="en-US" sz="1500" b="1" dirty="0"/>
              <a:t> generation </a:t>
            </a:r>
            <a:endParaRPr lang="en-IN" sz="1500" b="1" dirty="0"/>
          </a:p>
        </p:txBody>
      </p:sp>
    </p:spTree>
    <p:extLst>
      <p:ext uri="{BB962C8B-B14F-4D97-AF65-F5344CB8AC3E}">
        <p14:creationId xmlns:p14="http://schemas.microsoft.com/office/powerpoint/2010/main" val="411909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p:cTn id="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 calcmode="lin" valueType="num">
                                      <p:cBhvr>
                                        <p:cTn id="18" dur="500" fill="hold"/>
                                        <p:tgtEl>
                                          <p:spTgt spid="37"/>
                                        </p:tgtEl>
                                        <p:attrNameLst>
                                          <p:attrName>ppt_w</p:attrName>
                                        </p:attrNameLst>
                                      </p:cBhvr>
                                      <p:tavLst>
                                        <p:tav tm="0">
                                          <p:val>
                                            <p:fltVal val="0"/>
                                          </p:val>
                                        </p:tav>
                                        <p:tav tm="100000">
                                          <p:val>
                                            <p:strVal val="#ppt_w"/>
                                          </p:val>
                                        </p:tav>
                                      </p:tavLst>
                                    </p:anim>
                                    <p:anim calcmode="lin" valueType="num">
                                      <p:cBhvr>
                                        <p:cTn id="19" dur="500" fill="hold"/>
                                        <p:tgtEl>
                                          <p:spTgt spid="37"/>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ID="23" presetClass="entr" presetSubtype="16"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ID="23" presetClass="entr" presetSubtype="16"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p:cTn id="34" dur="500" fill="hold"/>
                                        <p:tgtEl>
                                          <p:spTgt spid="41"/>
                                        </p:tgtEl>
                                        <p:attrNameLst>
                                          <p:attrName>ppt_w</p:attrName>
                                        </p:attrNameLst>
                                      </p:cBhvr>
                                      <p:tavLst>
                                        <p:tav tm="0">
                                          <p:val>
                                            <p:fltVal val="0"/>
                                          </p:val>
                                        </p:tav>
                                        <p:tav tm="100000">
                                          <p:val>
                                            <p:strVal val="#ppt_w"/>
                                          </p:val>
                                        </p:tav>
                                      </p:tavLst>
                                    </p:anim>
                                    <p:anim calcmode="lin" valueType="num">
                                      <p:cBhvr>
                                        <p:cTn id="35" dur="500" fill="hold"/>
                                        <p:tgtEl>
                                          <p:spTgt spid="41"/>
                                        </p:tgtEl>
                                        <p:attrNameLst>
                                          <p:attrName>ppt_h</p:attrName>
                                        </p:attrNameLst>
                                      </p:cBhvr>
                                      <p:tavLst>
                                        <p:tav tm="0">
                                          <p:val>
                                            <p:fltVal val="0"/>
                                          </p:val>
                                        </p:tav>
                                        <p:tav tm="100000">
                                          <p:val>
                                            <p:strVal val="#ppt_h"/>
                                          </p:val>
                                        </p:tav>
                                      </p:tavLst>
                                    </p:anim>
                                  </p:childTnLst>
                                </p:cTn>
                              </p:par>
                            </p:childTnLst>
                          </p:cTn>
                        </p:par>
                        <p:par>
                          <p:cTn id="36" fill="hold">
                            <p:stCondLst>
                              <p:cond delay="1000"/>
                            </p:stCondLst>
                            <p:childTnLst>
                              <p:par>
                                <p:cTn id="37" presetID="23" presetClass="entr" presetSubtype="16"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500" fill="hold"/>
                                        <p:tgtEl>
                                          <p:spTgt spid="43"/>
                                        </p:tgtEl>
                                        <p:attrNameLst>
                                          <p:attrName>ppt_w</p:attrName>
                                        </p:attrNameLst>
                                      </p:cBhvr>
                                      <p:tavLst>
                                        <p:tav tm="0">
                                          <p:val>
                                            <p:fltVal val="0"/>
                                          </p:val>
                                        </p:tav>
                                        <p:tav tm="100000">
                                          <p:val>
                                            <p:strVal val="#ppt_w"/>
                                          </p:val>
                                        </p:tav>
                                      </p:tavLst>
                                    </p:anim>
                                    <p:anim calcmode="lin" valueType="num">
                                      <p:cBhvr>
                                        <p:cTn id="40"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childTnLst>
                                </p:cTn>
                              </p:par>
                            </p:childTnLst>
                          </p:cTn>
                        </p:par>
                        <p:par>
                          <p:cTn id="47" fill="hold">
                            <p:stCondLst>
                              <p:cond delay="500"/>
                            </p:stCondLst>
                            <p:childTnLst>
                              <p:par>
                                <p:cTn id="48" presetID="23" presetClass="entr" presetSubtype="16" fill="hold" nodeType="after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500" fill="hold"/>
                                        <p:tgtEl>
                                          <p:spTgt spid="39"/>
                                        </p:tgtEl>
                                        <p:attrNameLst>
                                          <p:attrName>ppt_w</p:attrName>
                                        </p:attrNameLst>
                                      </p:cBhvr>
                                      <p:tavLst>
                                        <p:tav tm="0">
                                          <p:val>
                                            <p:fltVal val="0"/>
                                          </p:val>
                                        </p:tav>
                                        <p:tav tm="100000">
                                          <p:val>
                                            <p:strVal val="#ppt_w"/>
                                          </p:val>
                                        </p:tav>
                                      </p:tavLst>
                                    </p:anim>
                                    <p:anim calcmode="lin" valueType="num">
                                      <p:cBhvr>
                                        <p:cTn id="51" dur="500" fill="hold"/>
                                        <p:tgtEl>
                                          <p:spTgt spid="39"/>
                                        </p:tgtEl>
                                        <p:attrNameLst>
                                          <p:attrName>ppt_h</p:attrName>
                                        </p:attrNameLst>
                                      </p:cBhvr>
                                      <p:tavLst>
                                        <p:tav tm="0">
                                          <p:val>
                                            <p:fltVal val="0"/>
                                          </p:val>
                                        </p:tav>
                                        <p:tav tm="100000">
                                          <p:val>
                                            <p:strVal val="#ppt_h"/>
                                          </p:val>
                                        </p:tav>
                                      </p:tavLst>
                                    </p:anim>
                                  </p:childTnLst>
                                </p:cTn>
                              </p:par>
                            </p:childTnLst>
                          </p:cTn>
                        </p:par>
                        <p:par>
                          <p:cTn id="52" fill="hold">
                            <p:stCondLst>
                              <p:cond delay="1000"/>
                            </p:stCondLst>
                            <p:childTnLst>
                              <p:par>
                                <p:cTn id="53" presetID="23" presetClass="entr" presetSubtype="16"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childTnLst>
                                </p:cTn>
                              </p:par>
                            </p:childTnLst>
                          </p:cTn>
                        </p:par>
                        <p:par>
                          <p:cTn id="63" fill="hold">
                            <p:stCondLst>
                              <p:cond delay="500"/>
                            </p:stCondLst>
                            <p:childTnLst>
                              <p:par>
                                <p:cTn id="64" presetID="23" presetClass="entr" presetSubtype="16" fill="hold" nodeType="after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23" presetClass="entr" presetSubtype="16" fill="hold" nodeType="clickEffect">
                                  <p:stCondLst>
                                    <p:cond delay="0"/>
                                  </p:stCondLst>
                                  <p:childTnLst>
                                    <p:set>
                                      <p:cBhvr>
                                        <p:cTn id="71" dur="1" fill="hold">
                                          <p:stCondLst>
                                            <p:cond delay="0"/>
                                          </p:stCondLst>
                                        </p:cTn>
                                        <p:tgtEl>
                                          <p:spTgt spid="44">
                                            <p:txEl>
                                              <p:pRg st="0" end="0"/>
                                            </p:txEl>
                                          </p:spTgt>
                                        </p:tgtEl>
                                        <p:attrNameLst>
                                          <p:attrName>style.visibility</p:attrName>
                                        </p:attrNameLst>
                                      </p:cBhvr>
                                      <p:to>
                                        <p:strVal val="visible"/>
                                      </p:to>
                                    </p:set>
                                    <p:anim calcmode="lin" valueType="num">
                                      <p:cBhvr>
                                        <p:cTn id="7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44">
                                            <p:txEl>
                                              <p:pRg st="0" end="0"/>
                                            </p:txEl>
                                          </p:spTgt>
                                        </p:tgtEl>
                                        <p:attrNameLst>
                                          <p:attrName>ppt_h</p:attrName>
                                        </p:attrNameLst>
                                      </p:cBhvr>
                                      <p:tavLst>
                                        <p:tav tm="0">
                                          <p:val>
                                            <p:fltVal val="0"/>
                                          </p:val>
                                        </p:tav>
                                        <p:tav tm="100000">
                                          <p:val>
                                            <p:strVal val="#ppt_h"/>
                                          </p:val>
                                        </p:tav>
                                      </p:tavLst>
                                    </p:anim>
                                  </p:childTnLst>
                                </p:cTn>
                              </p:par>
                              <p:par>
                                <p:cTn id="74" presetID="23" presetClass="entr" presetSubtype="16" fill="hold" nodeType="withEffect">
                                  <p:stCondLst>
                                    <p:cond delay="0"/>
                                  </p:stCondLst>
                                  <p:childTnLst>
                                    <p:set>
                                      <p:cBhvr>
                                        <p:cTn id="75" dur="1" fill="hold">
                                          <p:stCondLst>
                                            <p:cond delay="0"/>
                                          </p:stCondLst>
                                        </p:cTn>
                                        <p:tgtEl>
                                          <p:spTgt spid="44">
                                            <p:txEl>
                                              <p:pRg st="1" end="1"/>
                                            </p:txEl>
                                          </p:spTgt>
                                        </p:tgtEl>
                                        <p:attrNameLst>
                                          <p:attrName>style.visibility</p:attrName>
                                        </p:attrNameLst>
                                      </p:cBhvr>
                                      <p:to>
                                        <p:strVal val="visible"/>
                                      </p:to>
                                    </p:set>
                                    <p:anim calcmode="lin" valueType="num">
                                      <p:cBhvr>
                                        <p:cTn id="76" dur="500" fill="hold"/>
                                        <p:tgtEl>
                                          <p:spTgt spid="44">
                                            <p:txEl>
                                              <p:pRg st="1" end="1"/>
                                            </p:txEl>
                                          </p:spTgt>
                                        </p:tgtEl>
                                        <p:attrNameLst>
                                          <p:attrName>ppt_w</p:attrName>
                                        </p:attrNameLst>
                                      </p:cBhvr>
                                      <p:tavLst>
                                        <p:tav tm="0">
                                          <p:val>
                                            <p:fltVal val="0"/>
                                          </p:val>
                                        </p:tav>
                                        <p:tav tm="100000">
                                          <p:val>
                                            <p:strVal val="#ppt_w"/>
                                          </p:val>
                                        </p:tav>
                                      </p:tavLst>
                                    </p:anim>
                                    <p:anim calcmode="lin" valueType="num">
                                      <p:cBhvr>
                                        <p:cTn id="77" dur="500" fill="hold"/>
                                        <p:tgtEl>
                                          <p:spTgt spid="44">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nodeType="clickEffect">
                                  <p:stCondLst>
                                    <p:cond delay="0"/>
                                  </p:stCondLst>
                                  <p:childTnLst>
                                    <p:set>
                                      <p:cBhvr>
                                        <p:cTn id="81" dur="1" fill="hold">
                                          <p:stCondLst>
                                            <p:cond delay="0"/>
                                          </p:stCondLst>
                                        </p:cTn>
                                        <p:tgtEl>
                                          <p:spTgt spid="44">
                                            <p:txEl>
                                              <p:pRg st="2" end="2"/>
                                            </p:txEl>
                                          </p:spTgt>
                                        </p:tgtEl>
                                        <p:attrNameLst>
                                          <p:attrName>style.visibility</p:attrName>
                                        </p:attrNameLst>
                                      </p:cBhvr>
                                      <p:to>
                                        <p:strVal val="visible"/>
                                      </p:to>
                                    </p:set>
                                    <p:anim calcmode="lin" valueType="num">
                                      <p:cBhvr>
                                        <p:cTn id="82" dur="500" fill="hold"/>
                                        <p:tgtEl>
                                          <p:spTgt spid="44">
                                            <p:txEl>
                                              <p:pRg st="2" end="2"/>
                                            </p:txEl>
                                          </p:spTgt>
                                        </p:tgtEl>
                                        <p:attrNameLst>
                                          <p:attrName>ppt_w</p:attrName>
                                        </p:attrNameLst>
                                      </p:cBhvr>
                                      <p:tavLst>
                                        <p:tav tm="0">
                                          <p:val>
                                            <p:fltVal val="0"/>
                                          </p:val>
                                        </p:tav>
                                        <p:tav tm="100000">
                                          <p:val>
                                            <p:strVal val="#ppt_w"/>
                                          </p:val>
                                        </p:tav>
                                      </p:tavLst>
                                    </p:anim>
                                    <p:anim calcmode="lin" valueType="num">
                                      <p:cBhvr>
                                        <p:cTn id="83" dur="500" fill="hold"/>
                                        <p:tgtEl>
                                          <p:spTgt spid="44">
                                            <p:txEl>
                                              <p:pRg st="2" end="2"/>
                                            </p:txEl>
                                          </p:spTgt>
                                        </p:tgtEl>
                                        <p:attrNameLst>
                                          <p:attrName>ppt_h</p:attrName>
                                        </p:attrNameLst>
                                      </p:cBhvr>
                                      <p:tavLst>
                                        <p:tav tm="0">
                                          <p:val>
                                            <p:fltVal val="0"/>
                                          </p:val>
                                        </p:tav>
                                        <p:tav tm="100000">
                                          <p:val>
                                            <p:strVal val="#ppt_h"/>
                                          </p:val>
                                        </p:tav>
                                      </p:tavLst>
                                    </p:anim>
                                  </p:childTnLst>
                                </p:cTn>
                              </p:par>
                              <p:par>
                                <p:cTn id="84" presetID="23" presetClass="entr" presetSubtype="16" fill="hold" nodeType="withEffect">
                                  <p:stCondLst>
                                    <p:cond delay="0"/>
                                  </p:stCondLst>
                                  <p:childTnLst>
                                    <p:set>
                                      <p:cBhvr>
                                        <p:cTn id="85" dur="1" fill="hold">
                                          <p:stCondLst>
                                            <p:cond delay="0"/>
                                          </p:stCondLst>
                                        </p:cTn>
                                        <p:tgtEl>
                                          <p:spTgt spid="44">
                                            <p:txEl>
                                              <p:pRg st="3" end="3"/>
                                            </p:txEl>
                                          </p:spTgt>
                                        </p:tgtEl>
                                        <p:attrNameLst>
                                          <p:attrName>style.visibility</p:attrName>
                                        </p:attrNameLst>
                                      </p:cBhvr>
                                      <p:to>
                                        <p:strVal val="visible"/>
                                      </p:to>
                                    </p:set>
                                    <p:anim calcmode="lin" valueType="num">
                                      <p:cBhvr>
                                        <p:cTn id="86" dur="500" fill="hold"/>
                                        <p:tgtEl>
                                          <p:spTgt spid="44">
                                            <p:txEl>
                                              <p:pRg st="3" end="3"/>
                                            </p:txEl>
                                          </p:spTgt>
                                        </p:tgtEl>
                                        <p:attrNameLst>
                                          <p:attrName>ppt_w</p:attrName>
                                        </p:attrNameLst>
                                      </p:cBhvr>
                                      <p:tavLst>
                                        <p:tav tm="0">
                                          <p:val>
                                            <p:fltVal val="0"/>
                                          </p:val>
                                        </p:tav>
                                        <p:tav tm="100000">
                                          <p:val>
                                            <p:strVal val="#ppt_w"/>
                                          </p:val>
                                        </p:tav>
                                      </p:tavLst>
                                    </p:anim>
                                    <p:anim calcmode="lin" valueType="num">
                                      <p:cBhvr>
                                        <p:cTn id="87" dur="500" fill="hold"/>
                                        <p:tgtEl>
                                          <p:spTgt spid="44">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699792" y="1631917"/>
            <a:ext cx="4860540" cy="350093"/>
            <a:chOff x="2267744" y="3068960"/>
            <a:chExt cx="5832648" cy="420110"/>
          </a:xfrm>
        </p:grpSpPr>
        <p:grpSp>
          <p:nvGrpSpPr>
            <p:cNvPr id="11" name="Group 6"/>
            <p:cNvGrpSpPr/>
            <p:nvPr/>
          </p:nvGrpSpPr>
          <p:grpSpPr>
            <a:xfrm>
              <a:off x="4355976" y="3070418"/>
              <a:ext cx="3744416" cy="418652"/>
              <a:chOff x="2411760" y="3212693"/>
              <a:chExt cx="3744416" cy="418652"/>
            </a:xfrm>
          </p:grpSpPr>
          <p:sp>
            <p:nvSpPr>
              <p:cNvPr id="13" name="TextBox 12"/>
              <p:cNvSpPr txBox="1"/>
              <p:nvPr/>
            </p:nvSpPr>
            <p:spPr>
              <a:xfrm>
                <a:off x="2411760" y="3214434"/>
                <a:ext cx="1728192" cy="387796"/>
              </a:xfrm>
              <a:prstGeom prst="rect">
                <a:avLst/>
              </a:prstGeom>
              <a:noFill/>
            </p:spPr>
            <p:txBody>
              <a:bodyPr wrap="square" rtlCol="0">
                <a:spAutoFit/>
              </a:bodyPr>
              <a:lstStyle/>
              <a:p>
                <a:pPr algn="ctr"/>
                <a:r>
                  <a:rPr lang="en-US" sz="1500" b="1" dirty="0"/>
                  <a:t>Y or Y</a:t>
                </a:r>
                <a:endParaRPr lang="en-IN" sz="1500" b="1" dirty="0"/>
              </a:p>
            </p:txBody>
          </p:sp>
          <p:sp>
            <p:nvSpPr>
              <p:cNvPr id="14" name="TextBox 13"/>
              <p:cNvSpPr txBox="1"/>
              <p:nvPr/>
            </p:nvSpPr>
            <p:spPr>
              <a:xfrm>
                <a:off x="4572000" y="3214434"/>
                <a:ext cx="1584176" cy="387797"/>
              </a:xfrm>
              <a:prstGeom prst="rect">
                <a:avLst/>
              </a:prstGeom>
              <a:noFill/>
            </p:spPr>
            <p:txBody>
              <a:bodyPr wrap="square" rtlCol="0">
                <a:spAutoFit/>
              </a:bodyPr>
              <a:lstStyle/>
              <a:p>
                <a:pPr algn="ctr"/>
                <a:r>
                  <a:rPr lang="en-US" sz="1500" b="1" dirty="0"/>
                  <a:t>y or y</a:t>
                </a:r>
                <a:endParaRPr lang="en-IN" sz="1500" b="1" dirty="0"/>
              </a:p>
            </p:txBody>
          </p:sp>
          <p:sp>
            <p:nvSpPr>
              <p:cNvPr id="15" name="TextBox 14"/>
              <p:cNvSpPr txBox="1"/>
              <p:nvPr/>
            </p:nvSpPr>
            <p:spPr>
              <a:xfrm>
                <a:off x="4211960" y="3212693"/>
                <a:ext cx="362023" cy="418652"/>
              </a:xfrm>
              <a:prstGeom prst="rect">
                <a:avLst/>
              </a:prstGeom>
              <a:noFill/>
            </p:spPr>
            <p:txBody>
              <a:bodyPr wrap="none" rtlCol="0">
                <a:spAutoFit/>
              </a:bodyPr>
              <a:lstStyle/>
              <a:p>
                <a:r>
                  <a:rPr lang="en-US" sz="1667" b="1" dirty="0"/>
                  <a:t>X</a:t>
                </a:r>
                <a:endParaRPr lang="en-IN" sz="1667" b="1" dirty="0"/>
              </a:p>
            </p:txBody>
          </p:sp>
        </p:grpSp>
        <p:sp>
          <p:nvSpPr>
            <p:cNvPr id="12" name="TextBox 11"/>
            <p:cNvSpPr txBox="1"/>
            <p:nvPr/>
          </p:nvSpPr>
          <p:spPr>
            <a:xfrm>
              <a:off x="2267744" y="3068960"/>
              <a:ext cx="1728192" cy="387797"/>
            </a:xfrm>
            <a:prstGeom prst="rect">
              <a:avLst/>
            </a:prstGeom>
            <a:noFill/>
          </p:spPr>
          <p:txBody>
            <a:bodyPr wrap="square" rtlCol="0">
              <a:spAutoFit/>
            </a:bodyPr>
            <a:lstStyle/>
            <a:p>
              <a:r>
                <a:rPr lang="en-US" sz="1500" b="1" dirty="0"/>
                <a:t>Gametes </a:t>
              </a:r>
              <a:endParaRPr lang="en-IN" sz="1500" b="1" dirty="0"/>
            </a:p>
          </p:txBody>
        </p:sp>
      </p:grpSp>
      <p:grpSp>
        <p:nvGrpSpPr>
          <p:cNvPr id="16" name="Group 27"/>
          <p:cNvGrpSpPr/>
          <p:nvPr/>
        </p:nvGrpSpPr>
        <p:grpSpPr>
          <a:xfrm>
            <a:off x="2699793" y="2111973"/>
            <a:ext cx="3590700" cy="350093"/>
            <a:chOff x="2267744" y="3068960"/>
            <a:chExt cx="4308840" cy="420110"/>
          </a:xfrm>
        </p:grpSpPr>
        <p:sp>
          <p:nvSpPr>
            <p:cNvPr id="33" name="TextBox 32"/>
            <p:cNvSpPr txBox="1"/>
            <p:nvPr/>
          </p:nvSpPr>
          <p:spPr>
            <a:xfrm>
              <a:off x="6110456" y="3070418"/>
              <a:ext cx="466128" cy="418652"/>
            </a:xfrm>
            <a:prstGeom prst="rect">
              <a:avLst/>
            </a:prstGeom>
            <a:noFill/>
          </p:spPr>
          <p:txBody>
            <a:bodyPr wrap="none" rtlCol="0">
              <a:spAutoFit/>
            </a:bodyPr>
            <a:lstStyle/>
            <a:p>
              <a:r>
                <a:rPr lang="en-US" sz="1667" b="1" dirty="0" err="1"/>
                <a:t>Yy</a:t>
              </a:r>
              <a:endParaRPr lang="en-IN" sz="1667" b="1" dirty="0"/>
            </a:p>
          </p:txBody>
        </p:sp>
        <p:sp>
          <p:nvSpPr>
            <p:cNvPr id="30" name="TextBox 29"/>
            <p:cNvSpPr txBox="1"/>
            <p:nvPr/>
          </p:nvSpPr>
          <p:spPr>
            <a:xfrm>
              <a:off x="2267744" y="3068960"/>
              <a:ext cx="1728192" cy="387797"/>
            </a:xfrm>
            <a:prstGeom prst="rect">
              <a:avLst/>
            </a:prstGeom>
            <a:noFill/>
          </p:spPr>
          <p:txBody>
            <a:bodyPr wrap="square" rtlCol="0">
              <a:spAutoFit/>
            </a:bodyPr>
            <a:lstStyle/>
            <a:p>
              <a:r>
                <a:rPr lang="en-US" sz="1500" b="1" dirty="0"/>
                <a:t>F</a:t>
              </a:r>
              <a:r>
                <a:rPr lang="en-US" sz="1500" b="1" baseline="-25000" dirty="0"/>
                <a:t>1</a:t>
              </a:r>
              <a:r>
                <a:rPr lang="en-US" sz="1500" b="1" dirty="0"/>
                <a:t> generation </a:t>
              </a:r>
              <a:endParaRPr lang="en-IN" sz="1500" b="1" dirty="0"/>
            </a:p>
          </p:txBody>
        </p:sp>
      </p:grpSp>
      <p:sp>
        <p:nvSpPr>
          <p:cNvPr id="34" name="TextBox 33"/>
          <p:cNvSpPr txBox="1"/>
          <p:nvPr/>
        </p:nvSpPr>
        <p:spPr>
          <a:xfrm>
            <a:off x="6110921" y="2353444"/>
            <a:ext cx="981359" cy="323165"/>
          </a:xfrm>
          <a:prstGeom prst="rect">
            <a:avLst/>
          </a:prstGeom>
          <a:noFill/>
        </p:spPr>
        <p:txBody>
          <a:bodyPr wrap="none" rtlCol="0">
            <a:spAutoFit/>
          </a:bodyPr>
          <a:lstStyle/>
          <a:p>
            <a:r>
              <a:rPr lang="en-US" sz="1500" b="1" dirty="0"/>
              <a:t>On </a:t>
            </a:r>
            <a:r>
              <a:rPr lang="en-US" sz="1500" b="1" dirty="0" err="1"/>
              <a:t>selfing</a:t>
            </a:r>
            <a:endParaRPr lang="en-IN" sz="1500" b="1" dirty="0"/>
          </a:p>
        </p:txBody>
      </p:sp>
      <p:grpSp>
        <p:nvGrpSpPr>
          <p:cNvPr id="31" name="Group 30"/>
          <p:cNvGrpSpPr/>
          <p:nvPr/>
        </p:nvGrpSpPr>
        <p:grpSpPr>
          <a:xfrm>
            <a:off x="5160065" y="1391886"/>
            <a:ext cx="1846808" cy="1380113"/>
            <a:chOff x="5092134" y="3429000"/>
            <a:chExt cx="2216170" cy="1656136"/>
          </a:xfrm>
        </p:grpSpPr>
        <p:cxnSp>
          <p:nvCxnSpPr>
            <p:cNvPr id="37" name="Straight Arrow Connector 36"/>
            <p:cNvCxnSpPr/>
            <p:nvPr/>
          </p:nvCxnSpPr>
          <p:spPr>
            <a:xfrm>
              <a:off x="5204832" y="3429000"/>
              <a:ext cx="0" cy="36004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a:xfrm>
              <a:off x="7308304" y="3444240"/>
              <a:ext cx="0" cy="36004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p:nvPr/>
          </p:nvCxnSpPr>
          <p:spPr>
            <a:xfrm>
              <a:off x="6300192" y="4653136"/>
              <a:ext cx="0" cy="43200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p:cNvCxnSpPr>
              <a:stCxn id="14" idx="2"/>
              <a:endCxn id="33" idx="3"/>
            </p:cNvCxnSpPr>
            <p:nvPr/>
          </p:nvCxnSpPr>
          <p:spPr>
            <a:xfrm flipH="1">
              <a:off x="6448648" y="4021625"/>
              <a:ext cx="731719" cy="395855"/>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13" idx="2"/>
              <a:endCxn id="33" idx="1"/>
            </p:cNvCxnSpPr>
            <p:nvPr/>
          </p:nvCxnSpPr>
          <p:spPr>
            <a:xfrm>
              <a:off x="5092134" y="4021625"/>
              <a:ext cx="890386" cy="395855"/>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grpSp>
      <p:sp>
        <p:nvSpPr>
          <p:cNvPr id="44" name="Rectangle 43"/>
          <p:cNvSpPr/>
          <p:nvPr/>
        </p:nvSpPr>
        <p:spPr>
          <a:xfrm>
            <a:off x="4470412" y="4380118"/>
            <a:ext cx="3810000" cy="1015663"/>
          </a:xfrm>
          <a:prstGeom prst="rect">
            <a:avLst/>
          </a:prstGeom>
        </p:spPr>
        <p:txBody>
          <a:bodyPr wrap="square">
            <a:spAutoFit/>
          </a:bodyPr>
          <a:lstStyle/>
          <a:p>
            <a:r>
              <a:rPr lang="en-IN" sz="1500" b="1" dirty="0"/>
              <a:t>Phenotypic ratio= Yellow seed : Green seed </a:t>
            </a:r>
          </a:p>
          <a:p>
            <a:r>
              <a:rPr lang="en-IN" sz="1500" b="1" dirty="0"/>
              <a:t>		          3:1</a:t>
            </a:r>
          </a:p>
          <a:p>
            <a:r>
              <a:rPr lang="en-IN" sz="1500" b="1" dirty="0"/>
              <a:t>Genotypic ratio =	YY: </a:t>
            </a:r>
            <a:r>
              <a:rPr lang="en-IN" sz="1500" b="1" dirty="0" err="1"/>
              <a:t>Yy</a:t>
            </a:r>
            <a:r>
              <a:rPr lang="en-IN" sz="1500" b="1" dirty="0"/>
              <a:t>: </a:t>
            </a:r>
            <a:r>
              <a:rPr lang="en-IN" sz="1500" b="1" dirty="0" err="1"/>
              <a:t>yy</a:t>
            </a:r>
            <a:endParaRPr lang="en-IN" sz="1500" b="1" dirty="0"/>
          </a:p>
          <a:p>
            <a:r>
              <a:rPr lang="en-IN" sz="1500" b="1" dirty="0"/>
              <a:t>		  1 : 2 : 1</a:t>
            </a:r>
          </a:p>
        </p:txBody>
      </p:sp>
      <p:graphicFrame>
        <p:nvGraphicFramePr>
          <p:cNvPr id="27" name="Table 26"/>
          <p:cNvGraphicFramePr>
            <a:graphicFrameLocks noGrp="1"/>
          </p:cNvGraphicFramePr>
          <p:nvPr>
            <p:extLst>
              <p:ext uri="{D42A27DB-BD31-4B8C-83A1-F6EECF244321}">
                <p14:modId xmlns:p14="http://schemas.microsoft.com/office/powerpoint/2010/main" val="1918053533"/>
              </p:ext>
            </p:extLst>
          </p:nvPr>
        </p:nvGraphicFramePr>
        <p:xfrm>
          <a:off x="4079945" y="2920119"/>
          <a:ext cx="3990020" cy="1421692"/>
        </p:xfrm>
        <a:graphic>
          <a:graphicData uri="http://schemas.openxmlformats.org/drawingml/2006/table">
            <a:tbl>
              <a:tblPr>
                <a:tableStyleId>{5940675A-B579-460E-94D1-54222C63F5DA}</a:tableStyleId>
              </a:tblPr>
              <a:tblGrid>
                <a:gridCol w="784922">
                  <a:extLst>
                    <a:ext uri="{9D8B030D-6E8A-4147-A177-3AD203B41FA5}">
                      <a16:colId xmlns:a16="http://schemas.microsoft.com/office/drawing/2014/main" val="20000"/>
                    </a:ext>
                  </a:extLst>
                </a:gridCol>
                <a:gridCol w="1831485">
                  <a:extLst>
                    <a:ext uri="{9D8B030D-6E8A-4147-A177-3AD203B41FA5}">
                      <a16:colId xmlns:a16="http://schemas.microsoft.com/office/drawing/2014/main" val="20001"/>
                    </a:ext>
                  </a:extLst>
                </a:gridCol>
                <a:gridCol w="1373613">
                  <a:extLst>
                    <a:ext uri="{9D8B030D-6E8A-4147-A177-3AD203B41FA5}">
                      <a16:colId xmlns:a16="http://schemas.microsoft.com/office/drawing/2014/main" val="20002"/>
                    </a:ext>
                  </a:extLst>
                </a:gridCol>
              </a:tblGrid>
              <a:tr h="453602">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300" b="1" dirty="0"/>
                        <a:t>Gametes </a:t>
                      </a:r>
                      <a:endParaRPr lang="en-IN" sz="1300" b="1" dirty="0"/>
                    </a:p>
                    <a:p>
                      <a:pPr marL="0" marR="0" algn="ctr">
                        <a:lnSpc>
                          <a:spcPct val="115000"/>
                        </a:lnSpc>
                        <a:spcBef>
                          <a:spcPts val="0"/>
                        </a:spcBef>
                        <a:spcAft>
                          <a:spcPts val="0"/>
                        </a:spcAft>
                      </a:pPr>
                      <a:endParaRPr lang="en-IN" sz="1300" b="1" dirty="0">
                        <a:solidFill>
                          <a:schemeClr val="tx1"/>
                        </a:solidFill>
                        <a:latin typeface="+mj-lt"/>
                        <a:ea typeface="Times New Roman"/>
                        <a:cs typeface="Times New Roman"/>
                      </a:endParaRPr>
                    </a:p>
                  </a:txBody>
                  <a:tcPr marL="57150" marR="57150" marT="0" marB="0" anchor="ctr"/>
                </a:tc>
                <a:tc>
                  <a:txBody>
                    <a:bodyPr/>
                    <a:lstStyle/>
                    <a:p>
                      <a:pPr marL="0" marR="0" algn="ctr">
                        <a:lnSpc>
                          <a:spcPct val="115000"/>
                        </a:lnSpc>
                        <a:spcBef>
                          <a:spcPts val="0"/>
                        </a:spcBef>
                        <a:spcAft>
                          <a:spcPts val="0"/>
                        </a:spcAft>
                      </a:pPr>
                      <a:r>
                        <a:rPr lang="en-IN" sz="1300"/>
                        <a:t>Y</a:t>
                      </a:r>
                      <a:endParaRPr lang="en-US" sz="1200" b="1">
                        <a:solidFill>
                          <a:schemeClr val="tx1"/>
                        </a:solidFill>
                        <a:latin typeface="+mj-lt"/>
                        <a:ea typeface="Calibri"/>
                        <a:cs typeface="Times New Roman"/>
                      </a:endParaRPr>
                    </a:p>
                  </a:txBody>
                  <a:tcPr marL="57150" marR="57150" marT="0" marB="0" anchor="ctr"/>
                </a:tc>
                <a:tc>
                  <a:txBody>
                    <a:bodyPr/>
                    <a:lstStyle/>
                    <a:p>
                      <a:pPr marL="0" marR="0" algn="ctr">
                        <a:lnSpc>
                          <a:spcPct val="115000"/>
                        </a:lnSpc>
                        <a:spcBef>
                          <a:spcPts val="0"/>
                        </a:spcBef>
                        <a:spcAft>
                          <a:spcPts val="0"/>
                        </a:spcAft>
                      </a:pPr>
                      <a:r>
                        <a:rPr lang="en-IN" sz="1300" dirty="0"/>
                        <a:t>y</a:t>
                      </a:r>
                      <a:endParaRPr lang="en-US" sz="1200" b="1" dirty="0">
                        <a:solidFill>
                          <a:schemeClr val="tx1"/>
                        </a:solidFill>
                        <a:latin typeface="+mj-lt"/>
                        <a:ea typeface="Calibri"/>
                        <a:cs typeface="Times New Roman"/>
                      </a:endParaRPr>
                    </a:p>
                  </a:txBody>
                  <a:tcPr marL="57150" marR="57150" marT="0" marB="0" anchor="ctr"/>
                </a:tc>
                <a:extLst>
                  <a:ext uri="{0D108BD9-81ED-4DB2-BD59-A6C34878D82A}">
                    <a16:rowId xmlns:a16="http://schemas.microsoft.com/office/drawing/2014/main" val="10000"/>
                  </a:ext>
                </a:extLst>
              </a:tr>
              <a:tr h="470703">
                <a:tc>
                  <a:txBody>
                    <a:bodyPr/>
                    <a:lstStyle/>
                    <a:p>
                      <a:pPr marL="0" marR="0" algn="ctr">
                        <a:lnSpc>
                          <a:spcPct val="115000"/>
                        </a:lnSpc>
                        <a:spcBef>
                          <a:spcPts val="0"/>
                        </a:spcBef>
                        <a:spcAft>
                          <a:spcPts val="0"/>
                        </a:spcAft>
                      </a:pPr>
                      <a:r>
                        <a:rPr lang="en-IN" sz="1300" dirty="0"/>
                        <a:t>Y</a:t>
                      </a:r>
                      <a:endParaRPr lang="en-US" sz="1200" b="1" dirty="0">
                        <a:solidFill>
                          <a:schemeClr val="tx1"/>
                        </a:solidFill>
                        <a:latin typeface="+mj-lt"/>
                        <a:ea typeface="Calibri"/>
                        <a:cs typeface="Times New Roman"/>
                      </a:endParaRPr>
                    </a:p>
                  </a:txBody>
                  <a:tcPr marL="57150" marR="57150" marT="0" marB="0" anchor="ctr"/>
                </a:tc>
                <a:tc>
                  <a:txBody>
                    <a:bodyPr/>
                    <a:lstStyle/>
                    <a:p>
                      <a:pPr marL="0" marR="0" algn="just">
                        <a:lnSpc>
                          <a:spcPct val="115000"/>
                        </a:lnSpc>
                        <a:spcBef>
                          <a:spcPts val="0"/>
                        </a:spcBef>
                        <a:spcAft>
                          <a:spcPts val="0"/>
                        </a:spcAft>
                      </a:pPr>
                      <a:r>
                        <a:rPr lang="en-IN" sz="1300"/>
                        <a:t>YY (Yellow seed)</a:t>
                      </a:r>
                      <a:endParaRPr lang="en-US" sz="1200" b="1">
                        <a:solidFill>
                          <a:schemeClr val="tx1"/>
                        </a:solidFill>
                        <a:latin typeface="+mj-lt"/>
                        <a:ea typeface="Calibri"/>
                        <a:cs typeface="Times New Roman"/>
                      </a:endParaRPr>
                    </a:p>
                  </a:txBody>
                  <a:tcPr marL="57150" marR="57150" marT="0" marB="0"/>
                </a:tc>
                <a:tc>
                  <a:txBody>
                    <a:bodyPr/>
                    <a:lstStyle/>
                    <a:p>
                      <a:pPr marL="0" marR="0" algn="just">
                        <a:lnSpc>
                          <a:spcPct val="115000"/>
                        </a:lnSpc>
                        <a:spcBef>
                          <a:spcPts val="0"/>
                        </a:spcBef>
                        <a:spcAft>
                          <a:spcPts val="0"/>
                        </a:spcAft>
                      </a:pPr>
                      <a:r>
                        <a:rPr lang="en-IN" sz="1300" dirty="0" err="1"/>
                        <a:t>Yy</a:t>
                      </a:r>
                      <a:r>
                        <a:rPr lang="en-IN" sz="1300" dirty="0"/>
                        <a:t> (Yellow seed)</a:t>
                      </a:r>
                      <a:endParaRPr lang="en-US" sz="1200" b="1" dirty="0">
                        <a:solidFill>
                          <a:schemeClr val="tx1"/>
                        </a:solidFill>
                        <a:latin typeface="+mj-lt"/>
                        <a:ea typeface="Calibri"/>
                        <a:cs typeface="Times New Roman"/>
                      </a:endParaRPr>
                    </a:p>
                  </a:txBody>
                  <a:tcPr marL="57150" marR="57150" marT="0" marB="0"/>
                </a:tc>
                <a:extLst>
                  <a:ext uri="{0D108BD9-81ED-4DB2-BD59-A6C34878D82A}">
                    <a16:rowId xmlns:a16="http://schemas.microsoft.com/office/drawing/2014/main" val="10001"/>
                  </a:ext>
                </a:extLst>
              </a:tr>
              <a:tr h="497387">
                <a:tc>
                  <a:txBody>
                    <a:bodyPr/>
                    <a:lstStyle/>
                    <a:p>
                      <a:pPr marL="0" marR="0" algn="ctr">
                        <a:lnSpc>
                          <a:spcPct val="115000"/>
                        </a:lnSpc>
                        <a:spcBef>
                          <a:spcPts val="0"/>
                        </a:spcBef>
                        <a:spcAft>
                          <a:spcPts val="0"/>
                        </a:spcAft>
                      </a:pPr>
                      <a:r>
                        <a:rPr lang="en-IN" sz="1300" dirty="0"/>
                        <a:t>y</a:t>
                      </a:r>
                      <a:endParaRPr lang="en-US" sz="1200" b="1" dirty="0">
                        <a:solidFill>
                          <a:schemeClr val="tx1"/>
                        </a:solidFill>
                        <a:latin typeface="+mj-lt"/>
                        <a:ea typeface="Calibri"/>
                        <a:cs typeface="Times New Roman"/>
                      </a:endParaRPr>
                    </a:p>
                  </a:txBody>
                  <a:tcPr marL="57150" marR="57150" marT="0" marB="0" anchor="ctr"/>
                </a:tc>
                <a:tc>
                  <a:txBody>
                    <a:bodyPr/>
                    <a:lstStyle/>
                    <a:p>
                      <a:pPr marL="0" marR="0" algn="just">
                        <a:lnSpc>
                          <a:spcPct val="115000"/>
                        </a:lnSpc>
                        <a:spcBef>
                          <a:spcPts val="0"/>
                        </a:spcBef>
                        <a:spcAft>
                          <a:spcPts val="0"/>
                        </a:spcAft>
                      </a:pPr>
                      <a:r>
                        <a:rPr lang="en-IN" sz="1300"/>
                        <a:t>Yy(Yellow seed)</a:t>
                      </a:r>
                      <a:endParaRPr lang="en-US" sz="1200" b="1">
                        <a:solidFill>
                          <a:schemeClr val="tx1"/>
                        </a:solidFill>
                        <a:latin typeface="+mj-lt"/>
                        <a:ea typeface="Calibri"/>
                        <a:cs typeface="Times New Roman"/>
                      </a:endParaRPr>
                    </a:p>
                  </a:txBody>
                  <a:tcPr marL="57150" marR="57150" marT="0" marB="0"/>
                </a:tc>
                <a:tc>
                  <a:txBody>
                    <a:bodyPr/>
                    <a:lstStyle/>
                    <a:p>
                      <a:pPr marL="0" marR="0" algn="just">
                        <a:lnSpc>
                          <a:spcPct val="115000"/>
                        </a:lnSpc>
                        <a:spcBef>
                          <a:spcPts val="0"/>
                        </a:spcBef>
                        <a:spcAft>
                          <a:spcPts val="0"/>
                        </a:spcAft>
                      </a:pPr>
                      <a:r>
                        <a:rPr lang="en-IN" sz="1300" dirty="0" err="1"/>
                        <a:t>Yy</a:t>
                      </a:r>
                      <a:r>
                        <a:rPr lang="en-IN" sz="1300" dirty="0"/>
                        <a:t> (Green seed)</a:t>
                      </a:r>
                      <a:endParaRPr lang="en-US" sz="1200" b="1" dirty="0">
                        <a:solidFill>
                          <a:schemeClr val="tx1"/>
                        </a:solidFill>
                        <a:latin typeface="+mj-lt"/>
                        <a:ea typeface="Calibri"/>
                        <a:cs typeface="Times New Roman"/>
                      </a:endParaRPr>
                    </a:p>
                  </a:txBody>
                  <a:tcPr marL="57150" marR="57150" marT="0" marB="0"/>
                </a:tc>
                <a:extLst>
                  <a:ext uri="{0D108BD9-81ED-4DB2-BD59-A6C34878D82A}">
                    <a16:rowId xmlns:a16="http://schemas.microsoft.com/office/drawing/2014/main" val="10002"/>
                  </a:ext>
                </a:extLst>
              </a:tr>
            </a:tbl>
          </a:graphicData>
        </a:graphic>
      </p:graphicFrame>
      <p:grpSp>
        <p:nvGrpSpPr>
          <p:cNvPr id="7" name="Group 8"/>
          <p:cNvGrpSpPr/>
          <p:nvPr/>
        </p:nvGrpSpPr>
        <p:grpSpPr>
          <a:xfrm>
            <a:off x="2699792" y="913284"/>
            <a:ext cx="4860540" cy="553998"/>
            <a:chOff x="2267744" y="2854677"/>
            <a:chExt cx="5832648" cy="664796"/>
          </a:xfrm>
        </p:grpSpPr>
        <p:grpSp>
          <p:nvGrpSpPr>
            <p:cNvPr id="9" name="Group 6"/>
            <p:cNvGrpSpPr/>
            <p:nvPr/>
          </p:nvGrpSpPr>
          <p:grpSpPr>
            <a:xfrm>
              <a:off x="4355976" y="2854677"/>
              <a:ext cx="3744416" cy="664796"/>
              <a:chOff x="2411760" y="2996952"/>
              <a:chExt cx="3744416" cy="664796"/>
            </a:xfrm>
          </p:grpSpPr>
          <p:sp>
            <p:nvSpPr>
              <p:cNvPr id="4" name="TextBox 3"/>
              <p:cNvSpPr txBox="1"/>
              <p:nvPr/>
            </p:nvSpPr>
            <p:spPr>
              <a:xfrm>
                <a:off x="2411760" y="2996952"/>
                <a:ext cx="1728192" cy="664796"/>
              </a:xfrm>
              <a:prstGeom prst="rect">
                <a:avLst/>
              </a:prstGeom>
              <a:noFill/>
            </p:spPr>
            <p:txBody>
              <a:bodyPr wrap="square" rtlCol="0">
                <a:spAutoFit/>
              </a:bodyPr>
              <a:lstStyle/>
              <a:p>
                <a:pPr algn="ctr"/>
                <a:r>
                  <a:rPr lang="en-IN" sz="1500" b="1" dirty="0"/>
                  <a:t>Yellow seed </a:t>
                </a:r>
              </a:p>
              <a:p>
                <a:pPr algn="ctr"/>
                <a:r>
                  <a:rPr lang="en-US" sz="1500" b="1" dirty="0"/>
                  <a:t>(</a:t>
                </a:r>
                <a:r>
                  <a:rPr lang="en-IN" sz="1500" b="1" dirty="0"/>
                  <a:t>YY</a:t>
                </a:r>
                <a:r>
                  <a:rPr lang="en-US" sz="1500" b="1" dirty="0"/>
                  <a:t>)</a:t>
                </a:r>
                <a:endParaRPr lang="en-IN" sz="1500" b="1" dirty="0"/>
              </a:p>
            </p:txBody>
          </p:sp>
          <p:sp>
            <p:nvSpPr>
              <p:cNvPr id="5" name="TextBox 4"/>
              <p:cNvSpPr txBox="1"/>
              <p:nvPr/>
            </p:nvSpPr>
            <p:spPr>
              <a:xfrm>
                <a:off x="4572000" y="2996952"/>
                <a:ext cx="1584176" cy="664796"/>
              </a:xfrm>
              <a:prstGeom prst="rect">
                <a:avLst/>
              </a:prstGeom>
              <a:noFill/>
            </p:spPr>
            <p:txBody>
              <a:bodyPr wrap="square" rtlCol="0">
                <a:spAutoFit/>
              </a:bodyPr>
              <a:lstStyle/>
              <a:p>
                <a:pPr algn="ctr"/>
                <a:r>
                  <a:rPr lang="en-IN" sz="1500" b="1" dirty="0"/>
                  <a:t>Green seed (</a:t>
                </a:r>
                <a:r>
                  <a:rPr lang="en-IN" sz="1500" b="1" dirty="0" err="1"/>
                  <a:t>yy</a:t>
                </a:r>
                <a:r>
                  <a:rPr lang="en-IN" sz="1500" b="1" dirty="0"/>
                  <a:t>)</a:t>
                </a:r>
              </a:p>
            </p:txBody>
          </p:sp>
          <p:sp>
            <p:nvSpPr>
              <p:cNvPr id="6" name="TextBox 5"/>
              <p:cNvSpPr txBox="1"/>
              <p:nvPr/>
            </p:nvSpPr>
            <p:spPr>
              <a:xfrm>
                <a:off x="4139952" y="3212975"/>
                <a:ext cx="362023" cy="418653"/>
              </a:xfrm>
              <a:prstGeom prst="rect">
                <a:avLst/>
              </a:prstGeom>
              <a:noFill/>
            </p:spPr>
            <p:txBody>
              <a:bodyPr wrap="none" rtlCol="0">
                <a:spAutoFit/>
              </a:bodyPr>
              <a:lstStyle/>
              <a:p>
                <a:r>
                  <a:rPr lang="en-US" sz="1667" b="1" dirty="0"/>
                  <a:t>X</a:t>
                </a:r>
                <a:endParaRPr lang="en-IN" sz="1667" b="1" dirty="0"/>
              </a:p>
            </p:txBody>
          </p:sp>
        </p:grpSp>
        <p:sp>
          <p:nvSpPr>
            <p:cNvPr id="8" name="TextBox 7"/>
            <p:cNvSpPr txBox="1"/>
            <p:nvPr/>
          </p:nvSpPr>
          <p:spPr>
            <a:xfrm>
              <a:off x="2267744" y="2926685"/>
              <a:ext cx="1728192" cy="387797"/>
            </a:xfrm>
            <a:prstGeom prst="rect">
              <a:avLst/>
            </a:prstGeom>
            <a:noFill/>
          </p:spPr>
          <p:txBody>
            <a:bodyPr wrap="square" rtlCol="0">
              <a:spAutoFit/>
            </a:bodyPr>
            <a:lstStyle/>
            <a:p>
              <a:r>
                <a:rPr lang="en-US" sz="1500" b="1" dirty="0"/>
                <a:t>Parental alleles </a:t>
              </a:r>
              <a:endParaRPr lang="en-IN" sz="1500" b="1" dirty="0"/>
            </a:p>
          </p:txBody>
        </p:sp>
      </p:grpSp>
      <p:sp>
        <p:nvSpPr>
          <p:cNvPr id="32" name="Rectangle 31"/>
          <p:cNvSpPr/>
          <p:nvPr/>
        </p:nvSpPr>
        <p:spPr>
          <a:xfrm>
            <a:off x="971870" y="217207"/>
            <a:ext cx="7179979" cy="348878"/>
          </a:xfrm>
          <a:prstGeom prst="rect">
            <a:avLst/>
          </a:prstGeom>
        </p:spPr>
        <p:txBody>
          <a:bodyPr wrap="none">
            <a:spAutoFit/>
          </a:bodyPr>
          <a:lstStyle/>
          <a:p>
            <a:r>
              <a:rPr lang="en-IN" sz="1667" b="1" dirty="0"/>
              <a:t>Monohybrid cross for seed coat colour as a trait in </a:t>
            </a:r>
            <a:r>
              <a:rPr lang="en-IN" sz="1667" b="1" i="1" u="sng" dirty="0" err="1"/>
              <a:t>Pisum</a:t>
            </a:r>
            <a:r>
              <a:rPr lang="en-IN" sz="1667" b="1" i="1" dirty="0"/>
              <a:t> </a:t>
            </a:r>
            <a:r>
              <a:rPr lang="en-IN" sz="1667" b="1" i="1" u="sng" dirty="0" err="1"/>
              <a:t>sativum</a:t>
            </a:r>
            <a:r>
              <a:rPr lang="en-IN" sz="1667" b="1" dirty="0"/>
              <a:t> (Garden pea)</a:t>
            </a:r>
            <a:endParaRPr lang="en-US" sz="1667" b="1" dirty="0"/>
          </a:p>
        </p:txBody>
      </p:sp>
      <p:sp>
        <p:nvSpPr>
          <p:cNvPr id="36" name="TextBox 35"/>
          <p:cNvSpPr txBox="1"/>
          <p:nvPr/>
        </p:nvSpPr>
        <p:spPr>
          <a:xfrm>
            <a:off x="2819805" y="3520188"/>
            <a:ext cx="1440160" cy="323165"/>
          </a:xfrm>
          <a:prstGeom prst="rect">
            <a:avLst/>
          </a:prstGeom>
          <a:noFill/>
        </p:spPr>
        <p:txBody>
          <a:bodyPr wrap="square" rtlCol="0">
            <a:spAutoFit/>
          </a:bodyPr>
          <a:lstStyle/>
          <a:p>
            <a:r>
              <a:rPr lang="en-US" sz="1500" b="1" dirty="0"/>
              <a:t>F</a:t>
            </a:r>
            <a:r>
              <a:rPr lang="en-US" sz="1500" b="1" baseline="-25000" dirty="0"/>
              <a:t>2</a:t>
            </a:r>
            <a:r>
              <a:rPr lang="en-US" sz="1500" b="1" dirty="0"/>
              <a:t> generation </a:t>
            </a:r>
            <a:endParaRPr lang="en-IN" sz="1500" b="1" dirty="0"/>
          </a:p>
        </p:txBody>
      </p:sp>
    </p:spTree>
    <p:extLst>
      <p:ext uri="{BB962C8B-B14F-4D97-AF65-F5344CB8AC3E}">
        <p14:creationId xmlns:p14="http://schemas.microsoft.com/office/powerpoint/2010/main" val="324209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4"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ox(in)">
                                      <p:cBhvr>
                                        <p:cTn id="10" dur="500"/>
                                        <p:tgtEl>
                                          <p:spTgt spid="1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ox(in)">
                                      <p:cBhvr>
                                        <p:cTn id="13" dur="500"/>
                                        <p:tgtEl>
                                          <p:spTgt spid="34"/>
                                        </p:tgtEl>
                                      </p:cBhvr>
                                    </p:animEffect>
                                  </p:childTnLst>
                                </p:cTn>
                              </p:par>
                              <p:par>
                                <p:cTn id="14" presetID="4" presetClass="entr" presetSubtype="16"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ox(in)">
                                      <p:cBhvr>
                                        <p:cTn id="16" dur="500"/>
                                        <p:tgtEl>
                                          <p:spTgt spid="31"/>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box(in)">
                                      <p:cBhvr>
                                        <p:cTn id="19" dur="500"/>
                                        <p:tgtEl>
                                          <p:spTgt spid="44"/>
                                        </p:tgtEl>
                                      </p:cBhvr>
                                    </p:animEffect>
                                  </p:childTnLst>
                                </p:cTn>
                              </p:par>
                              <p:par>
                                <p:cTn id="20" presetID="4"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box(in)">
                                      <p:cBhvr>
                                        <p:cTn id="25" dur="500"/>
                                        <p:tgtEl>
                                          <p:spTgt spid="36"/>
                                        </p:tgtEl>
                                      </p:cBhvr>
                                    </p:animEffect>
                                  </p:childTnLst>
                                </p:cTn>
                              </p:par>
                              <p:par>
                                <p:cTn id="26" presetID="4" presetClass="entr" presetSubtype="16"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ox(in)">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4" grpId="0"/>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66836"/>
            <a:ext cx="9036496" cy="749660"/>
          </a:xfrm>
        </p:spPr>
        <p:txBody>
          <a:bodyPr>
            <a:normAutofit/>
          </a:bodyPr>
          <a:lstStyle/>
          <a:p>
            <a:r>
              <a:rPr lang="en-IN" sz="2000" b="1" dirty="0" err="1"/>
              <a:t>Punnett</a:t>
            </a:r>
            <a:r>
              <a:rPr lang="en-IN" sz="2000" b="1" dirty="0"/>
              <a:t> Square</a:t>
            </a:r>
          </a:p>
        </p:txBody>
      </p:sp>
      <p:sp>
        <p:nvSpPr>
          <p:cNvPr id="3" name="Content Placeholder 2"/>
          <p:cNvSpPr>
            <a:spLocks noGrp="1"/>
          </p:cNvSpPr>
          <p:nvPr>
            <p:ph idx="1"/>
          </p:nvPr>
        </p:nvSpPr>
        <p:spPr>
          <a:xfrm>
            <a:off x="107504" y="346006"/>
            <a:ext cx="9036496" cy="3771636"/>
          </a:xfrm>
        </p:spPr>
        <p:txBody>
          <a:bodyPr>
            <a:normAutofit/>
          </a:bodyPr>
          <a:lstStyle/>
          <a:p>
            <a:pPr algn="just"/>
            <a:r>
              <a:rPr lang="en-IN" sz="1800" dirty="0"/>
              <a:t>It is a </a:t>
            </a:r>
            <a:r>
              <a:rPr lang="en-IN" sz="1800" b="1" dirty="0"/>
              <a:t>graphical representation </a:t>
            </a:r>
            <a:r>
              <a:rPr lang="en-IN" sz="1800" dirty="0"/>
              <a:t>to </a:t>
            </a:r>
            <a:r>
              <a:rPr lang="en-IN" sz="1800" b="1" dirty="0"/>
              <a:t>calculate</a:t>
            </a:r>
            <a:r>
              <a:rPr lang="en-IN" sz="1800" dirty="0"/>
              <a:t> the </a:t>
            </a:r>
            <a:r>
              <a:rPr lang="en-IN" sz="1800" b="1" dirty="0"/>
              <a:t>probability of all possible genotypes of offspring</a:t>
            </a:r>
            <a:r>
              <a:rPr lang="en-IN" sz="1800" dirty="0"/>
              <a:t> in a </a:t>
            </a:r>
            <a:r>
              <a:rPr lang="en-IN" sz="1800" b="1" dirty="0"/>
              <a:t>genetic cross </a:t>
            </a:r>
          </a:p>
          <a:p>
            <a:pPr algn="just"/>
            <a:r>
              <a:rPr lang="en-IN" sz="1800" dirty="0"/>
              <a:t>Developed by a British geneticist, </a:t>
            </a:r>
            <a:r>
              <a:rPr lang="en-IN" sz="1800" b="1" dirty="0"/>
              <a:t>Reginald </a:t>
            </a:r>
            <a:r>
              <a:rPr lang="en-IN" sz="1800" b="1" dirty="0" err="1"/>
              <a:t>Crundall</a:t>
            </a:r>
            <a:r>
              <a:rPr lang="en-IN" sz="1800" b="1" dirty="0"/>
              <a:t> </a:t>
            </a:r>
            <a:r>
              <a:rPr lang="en-IN" sz="1800" b="1" dirty="0" err="1"/>
              <a:t>Punnett</a:t>
            </a:r>
            <a:r>
              <a:rPr lang="en-IN" sz="1800" dirty="0"/>
              <a:t>.</a:t>
            </a:r>
            <a:endParaRPr lang="en-IN" sz="1800" b="1" dirty="0"/>
          </a:p>
          <a:p>
            <a:pPr algn="just"/>
            <a:r>
              <a:rPr lang="en-IN" sz="1800" b="1" dirty="0" err="1"/>
              <a:t>Punnett</a:t>
            </a:r>
            <a:r>
              <a:rPr lang="en-IN" sz="1800" b="1" dirty="0"/>
              <a:t> Square is used for understanding</a:t>
            </a:r>
          </a:p>
          <a:p>
            <a:pPr lvl="1" algn="just">
              <a:buFont typeface="Wingdings" pitchFamily="2" charset="2"/>
              <a:buChar char="ü"/>
            </a:pPr>
            <a:r>
              <a:rPr lang="en-IN" sz="1800" dirty="0"/>
              <a:t>the </a:t>
            </a:r>
            <a:r>
              <a:rPr lang="en-IN" sz="1800" b="1" dirty="0">
                <a:solidFill>
                  <a:srgbClr val="FFFF00"/>
                </a:solidFill>
              </a:rPr>
              <a:t>production of gametes </a:t>
            </a:r>
            <a:r>
              <a:rPr lang="en-IN" sz="1800" dirty="0">
                <a:solidFill>
                  <a:srgbClr val="FFFF00"/>
                </a:solidFill>
              </a:rPr>
              <a:t>by the parents</a:t>
            </a:r>
            <a:r>
              <a:rPr lang="en-IN" sz="1800" dirty="0"/>
              <a:t>, </a:t>
            </a:r>
          </a:p>
          <a:p>
            <a:pPr lvl="1" algn="just">
              <a:buFont typeface="Wingdings" pitchFamily="2" charset="2"/>
              <a:buChar char="ü"/>
            </a:pPr>
            <a:r>
              <a:rPr lang="en-IN" sz="1800" dirty="0"/>
              <a:t>the </a:t>
            </a:r>
            <a:r>
              <a:rPr lang="en-IN" sz="1800" b="1" dirty="0">
                <a:solidFill>
                  <a:srgbClr val="FFFF00"/>
                </a:solidFill>
              </a:rPr>
              <a:t>formation of the zygotes </a:t>
            </a:r>
          </a:p>
          <a:p>
            <a:pPr algn="just"/>
            <a:r>
              <a:rPr lang="en-IN" sz="1800" dirty="0"/>
              <a:t>The </a:t>
            </a:r>
            <a:r>
              <a:rPr lang="en-IN" sz="1800" b="1" dirty="0"/>
              <a:t>possible gametes </a:t>
            </a:r>
            <a:r>
              <a:rPr lang="en-IN" sz="1800" dirty="0"/>
              <a:t>are </a:t>
            </a:r>
            <a:r>
              <a:rPr lang="en-IN" sz="1800" b="1" dirty="0"/>
              <a:t>written on two sides</a:t>
            </a:r>
            <a:r>
              <a:rPr lang="en-IN" sz="1800" dirty="0"/>
              <a:t>, usually the </a:t>
            </a:r>
            <a:r>
              <a:rPr lang="en-IN" sz="1800" b="1" dirty="0"/>
              <a:t>top row </a:t>
            </a:r>
            <a:r>
              <a:rPr lang="en-IN" sz="1800" dirty="0"/>
              <a:t>and </a:t>
            </a:r>
            <a:r>
              <a:rPr lang="en-IN" sz="1800" b="1" dirty="0"/>
              <a:t>left columns</a:t>
            </a:r>
            <a:r>
              <a:rPr lang="en-IN" sz="1800" dirty="0"/>
              <a:t>.</a:t>
            </a:r>
          </a:p>
        </p:txBody>
      </p:sp>
      <p:grpSp>
        <p:nvGrpSpPr>
          <p:cNvPr id="6" name="Group 5"/>
          <p:cNvGrpSpPr/>
          <p:nvPr/>
        </p:nvGrpSpPr>
        <p:grpSpPr>
          <a:xfrm>
            <a:off x="-36512" y="2690663"/>
            <a:ext cx="7155736" cy="2255069"/>
            <a:chOff x="1965310" y="5045494"/>
            <a:chExt cx="8586883" cy="2706084"/>
          </a:xfrm>
        </p:grpSpPr>
        <p:pic>
          <p:nvPicPr>
            <p:cNvPr id="1026" name="Picture 2"/>
            <p:cNvPicPr>
              <a:picLocks noChangeAspect="1" noChangeArrowheads="1"/>
            </p:cNvPicPr>
            <p:nvPr/>
          </p:nvPicPr>
          <p:blipFill>
            <a:blip r:embed="rId3" cstate="print"/>
            <a:srcRect/>
            <a:stretch>
              <a:fillRect/>
            </a:stretch>
          </p:blipFill>
          <p:spPr bwMode="auto">
            <a:xfrm>
              <a:off x="2785323" y="5045494"/>
              <a:ext cx="3500467" cy="2406572"/>
            </a:xfrm>
            <a:prstGeom prst="rect">
              <a:avLst/>
            </a:prstGeom>
            <a:noFill/>
            <a:ln w="9525">
              <a:noFill/>
              <a:miter lim="800000"/>
              <a:headEnd/>
              <a:tailEnd/>
            </a:ln>
          </p:spPr>
        </p:pic>
        <p:sp>
          <p:nvSpPr>
            <p:cNvPr id="5" name="Rectangle 4"/>
            <p:cNvSpPr/>
            <p:nvPr/>
          </p:nvSpPr>
          <p:spPr>
            <a:xfrm>
              <a:off x="1965310" y="7419179"/>
              <a:ext cx="8586883" cy="332399"/>
            </a:xfrm>
            <a:prstGeom prst="rect">
              <a:avLst/>
            </a:prstGeom>
          </p:spPr>
          <p:txBody>
            <a:bodyPr wrap="square">
              <a:spAutoFit/>
            </a:bodyPr>
            <a:lstStyle/>
            <a:p>
              <a:pPr algn="ctr"/>
              <a:r>
                <a:rPr lang="en-IN" sz="1200" b="1" dirty="0"/>
                <a:t>Square output form showing all possible genotypic combinations developed by Reginald </a:t>
              </a:r>
              <a:r>
                <a:rPr lang="en-IN" sz="1200" b="1" dirty="0" err="1"/>
                <a:t>Crundall</a:t>
              </a:r>
              <a:r>
                <a:rPr lang="en-IN" sz="1200" b="1" dirty="0"/>
                <a:t> Punnett</a:t>
              </a:r>
            </a:p>
          </p:txBody>
        </p:sp>
      </p:grpSp>
      <p:graphicFrame>
        <p:nvGraphicFramePr>
          <p:cNvPr id="7" name="Table 6">
            <a:extLst>
              <a:ext uri="{FF2B5EF4-FFF2-40B4-BE49-F238E27FC236}">
                <a16:creationId xmlns:a16="http://schemas.microsoft.com/office/drawing/2014/main" id="{46C17BD3-EF38-824C-9282-7FDEAC46724B}"/>
              </a:ext>
            </a:extLst>
          </p:cNvPr>
          <p:cNvGraphicFramePr>
            <a:graphicFrameLocks noGrp="1"/>
          </p:cNvGraphicFramePr>
          <p:nvPr>
            <p:extLst>
              <p:ext uri="{D42A27DB-BD31-4B8C-83A1-F6EECF244321}">
                <p14:modId xmlns:p14="http://schemas.microsoft.com/office/powerpoint/2010/main" val="1933054712"/>
              </p:ext>
            </p:extLst>
          </p:nvPr>
        </p:nvGraphicFramePr>
        <p:xfrm>
          <a:off x="3650591" y="2872842"/>
          <a:ext cx="2917056" cy="1587903"/>
        </p:xfrm>
        <a:graphic>
          <a:graphicData uri="http://schemas.openxmlformats.org/drawingml/2006/table">
            <a:tbl>
              <a:tblPr firstRow="1" lastRow="1" bandRow="1">
                <a:tableStyleId>{5940675A-B579-460E-94D1-54222C63F5DA}</a:tableStyleId>
              </a:tblPr>
              <a:tblGrid>
                <a:gridCol w="972352">
                  <a:extLst>
                    <a:ext uri="{9D8B030D-6E8A-4147-A177-3AD203B41FA5}">
                      <a16:colId xmlns:a16="http://schemas.microsoft.com/office/drawing/2014/main" val="20000"/>
                    </a:ext>
                  </a:extLst>
                </a:gridCol>
                <a:gridCol w="972352">
                  <a:extLst>
                    <a:ext uri="{9D8B030D-6E8A-4147-A177-3AD203B41FA5}">
                      <a16:colId xmlns:a16="http://schemas.microsoft.com/office/drawing/2014/main" val="20001"/>
                    </a:ext>
                  </a:extLst>
                </a:gridCol>
                <a:gridCol w="972352">
                  <a:extLst>
                    <a:ext uri="{9D8B030D-6E8A-4147-A177-3AD203B41FA5}">
                      <a16:colId xmlns:a16="http://schemas.microsoft.com/office/drawing/2014/main" val="20002"/>
                    </a:ext>
                  </a:extLst>
                </a:gridCol>
              </a:tblGrid>
              <a:tr h="529301">
                <a:tc>
                  <a:txBody>
                    <a:bodyPr/>
                    <a:lstStyle/>
                    <a:p>
                      <a:r>
                        <a:rPr lang="en-US" sz="1600" b="1" dirty="0">
                          <a:solidFill>
                            <a:srgbClr val="FFC000"/>
                          </a:solidFill>
                        </a:rPr>
                        <a:t>Gametes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C000"/>
                          </a:solidFill>
                        </a:rPr>
                        <a:t>T</a:t>
                      </a:r>
                      <a:endParaRPr lang="en-IN" sz="1600" b="1" dirty="0">
                        <a:solidFill>
                          <a:srgbClr val="FFC000"/>
                        </a:solidFil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C000"/>
                          </a:solidFill>
                        </a:rPr>
                        <a:t>t</a:t>
                      </a:r>
                      <a:endParaRPr lang="en-IN" sz="1600" b="1" dirty="0">
                        <a:solidFill>
                          <a:srgbClr val="FFC000"/>
                        </a:solidFil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9301">
                <a:tc>
                  <a:txBody>
                    <a:bodyPr/>
                    <a:lstStyle/>
                    <a:p>
                      <a:pPr algn="ctr"/>
                      <a:r>
                        <a:rPr lang="en-US" sz="1600" b="1" dirty="0">
                          <a:solidFill>
                            <a:srgbClr val="FFC000"/>
                          </a:solidFill>
                        </a:rPr>
                        <a:t>T</a:t>
                      </a:r>
                      <a:endParaRPr lang="en-IN" sz="1600" b="1" dirty="0">
                        <a:solidFill>
                          <a:srgbClr val="FFC000"/>
                        </a:solidFil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TT</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Tt</a:t>
                      </a:r>
                      <a:endParaRPr lang="en-IN" sz="1400" b="0" dirty="0">
                        <a:solidFill>
                          <a:schemeClr val="tx1"/>
                        </a:solidFil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9301">
                <a:tc>
                  <a:txBody>
                    <a:bodyPr/>
                    <a:lstStyle/>
                    <a:p>
                      <a:pPr algn="ctr"/>
                      <a:r>
                        <a:rPr lang="en-US" sz="1600" b="1" dirty="0">
                          <a:solidFill>
                            <a:srgbClr val="FFC000"/>
                          </a:solidFill>
                        </a:rPr>
                        <a:t>t</a:t>
                      </a:r>
                      <a:endParaRPr lang="en-IN" sz="1600" b="1" dirty="0">
                        <a:solidFill>
                          <a:srgbClr val="FFC000"/>
                        </a:solidFil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TT</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err="1">
                          <a:solidFill>
                            <a:schemeClr val="tx1"/>
                          </a:solidFill>
                        </a:rPr>
                        <a:t>tt</a:t>
                      </a:r>
                      <a:endParaRPr lang="en-IN" sz="1400" b="0" dirty="0">
                        <a:solidFill>
                          <a:schemeClr val="tx1"/>
                        </a:solidFill>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7516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par>
                          <p:cTn id="13" fill="hold">
                            <p:stCondLst>
                              <p:cond delay="2500"/>
                            </p:stCondLst>
                            <p:childTnLst>
                              <p:par>
                                <p:cTn id="14" presetID="23"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nodeType="after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Cross</a:t>
            </a:r>
            <a:endParaRPr lang="en-IN" dirty="0"/>
          </a:p>
        </p:txBody>
      </p:sp>
      <p:sp>
        <p:nvSpPr>
          <p:cNvPr id="3" name="Content Placeholder 2"/>
          <p:cNvSpPr>
            <a:spLocks noGrp="1"/>
          </p:cNvSpPr>
          <p:nvPr>
            <p:ph idx="1"/>
          </p:nvPr>
        </p:nvSpPr>
        <p:spPr>
          <a:xfrm>
            <a:off x="457200" y="1201316"/>
            <a:ext cx="8229600" cy="1656184"/>
          </a:xfrm>
        </p:spPr>
        <p:txBody>
          <a:bodyPr>
            <a:normAutofit/>
          </a:bodyPr>
          <a:lstStyle/>
          <a:p>
            <a:pPr marL="0" indent="0" algn="just">
              <a:buNone/>
            </a:pPr>
            <a:r>
              <a:rPr lang="en-IN" dirty="0"/>
              <a:t>Test cross is a </a:t>
            </a:r>
            <a:r>
              <a:rPr lang="en-IN" b="1" dirty="0">
                <a:solidFill>
                  <a:srgbClr val="FFFF00"/>
                </a:solidFill>
              </a:rPr>
              <a:t>cross</a:t>
            </a:r>
            <a:r>
              <a:rPr lang="en-IN" dirty="0">
                <a:solidFill>
                  <a:srgbClr val="FFFF00"/>
                </a:solidFill>
              </a:rPr>
              <a:t> </a:t>
            </a:r>
            <a:r>
              <a:rPr lang="en-IN" dirty="0"/>
              <a:t>between</a:t>
            </a:r>
            <a:r>
              <a:rPr lang="en-IN" b="1" dirty="0"/>
              <a:t> dominant  phenotypic plant</a:t>
            </a:r>
            <a:r>
              <a:rPr lang="en-IN" dirty="0"/>
              <a:t>  with </a:t>
            </a:r>
            <a:r>
              <a:rPr lang="en-IN" b="1" dirty="0"/>
              <a:t>homozygous recessive plant</a:t>
            </a:r>
            <a:r>
              <a:rPr lang="en-IN" dirty="0"/>
              <a:t> that </a:t>
            </a:r>
            <a:r>
              <a:rPr lang="en-IN" b="1" dirty="0">
                <a:solidFill>
                  <a:srgbClr val="FFFF00"/>
                </a:solidFill>
              </a:rPr>
              <a:t>determines unknown genotype </a:t>
            </a:r>
            <a:r>
              <a:rPr lang="en-IN" dirty="0"/>
              <a:t>of the </a:t>
            </a:r>
            <a:r>
              <a:rPr lang="en-IN" b="1" dirty="0">
                <a:solidFill>
                  <a:srgbClr val="FFFF00"/>
                </a:solidFill>
              </a:rPr>
              <a:t>dominant  phenotype</a:t>
            </a:r>
            <a:r>
              <a:rPr lang="en-IN" dirty="0"/>
              <a:t>.</a:t>
            </a:r>
          </a:p>
        </p:txBody>
      </p:sp>
      <p:pic>
        <p:nvPicPr>
          <p:cNvPr id="4" name="Picture 2">
            <a:extLst>
              <a:ext uri="{FF2B5EF4-FFF2-40B4-BE49-F238E27FC236}">
                <a16:creationId xmlns:a16="http://schemas.microsoft.com/office/drawing/2014/main" id="{B136BA2F-9165-7545-9872-B0C01D5D7DD2}"/>
              </a:ext>
            </a:extLst>
          </p:cNvPr>
          <p:cNvPicPr>
            <a:picLocks noChangeAspect="1" noChangeArrowheads="1"/>
          </p:cNvPicPr>
          <p:nvPr/>
        </p:nvPicPr>
        <p:blipFill rotWithShape="1">
          <a:blip r:embed="rId3" cstate="print"/>
          <a:srcRect l="43554" t="41550" r="37444" b="28408"/>
          <a:stretch/>
        </p:blipFill>
        <p:spPr bwMode="auto">
          <a:xfrm>
            <a:off x="395536" y="3073333"/>
            <a:ext cx="1620180" cy="1440160"/>
          </a:xfrm>
          <a:prstGeom prst="rect">
            <a:avLst/>
          </a:prstGeom>
          <a:noFill/>
          <a:ln w="9525">
            <a:noFill/>
            <a:miter lim="800000"/>
            <a:headEnd/>
            <a:tailEnd/>
          </a:ln>
        </p:spPr>
      </p:pic>
      <p:pic>
        <p:nvPicPr>
          <p:cNvPr id="5" name="Picture 2">
            <a:extLst>
              <a:ext uri="{FF2B5EF4-FFF2-40B4-BE49-F238E27FC236}">
                <a16:creationId xmlns:a16="http://schemas.microsoft.com/office/drawing/2014/main" id="{1DB1A4DC-22EC-B741-BCD6-285BC6B7A782}"/>
              </a:ext>
            </a:extLst>
          </p:cNvPr>
          <p:cNvPicPr>
            <a:picLocks noChangeAspect="1" noChangeArrowheads="1"/>
          </p:cNvPicPr>
          <p:nvPr/>
        </p:nvPicPr>
        <p:blipFill rotWithShape="1">
          <a:blip r:embed="rId3" cstate="print"/>
          <a:srcRect l="64525" t="17516" r="18584" b="65961"/>
          <a:stretch/>
        </p:blipFill>
        <p:spPr bwMode="auto">
          <a:xfrm>
            <a:off x="3273719" y="3073524"/>
            <a:ext cx="2618473" cy="1440160"/>
          </a:xfrm>
          <a:prstGeom prst="rect">
            <a:avLst/>
          </a:prstGeom>
          <a:noFill/>
          <a:ln w="9525">
            <a:noFill/>
            <a:miter lim="800000"/>
            <a:headEnd/>
            <a:tailEnd/>
          </a:ln>
        </p:spPr>
      </p:pic>
      <p:sp>
        <p:nvSpPr>
          <p:cNvPr id="6" name="Cross 5">
            <a:extLst>
              <a:ext uri="{FF2B5EF4-FFF2-40B4-BE49-F238E27FC236}">
                <a16:creationId xmlns:a16="http://schemas.microsoft.com/office/drawing/2014/main" id="{DBC8F574-52A4-6440-936D-4D8F5C91F65C}"/>
              </a:ext>
            </a:extLst>
          </p:cNvPr>
          <p:cNvSpPr/>
          <p:nvPr/>
        </p:nvSpPr>
        <p:spPr>
          <a:xfrm rot="18870869">
            <a:off x="2317194" y="3401776"/>
            <a:ext cx="747136" cy="783270"/>
          </a:xfrm>
          <a:prstGeom prst="plus">
            <a:avLst>
              <a:gd name="adj" fmla="val 4206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Tree>
    <p:extLst>
      <p:ext uri="{BB962C8B-B14F-4D97-AF65-F5344CB8AC3E}">
        <p14:creationId xmlns:p14="http://schemas.microsoft.com/office/powerpoint/2010/main" val="298898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87" y="769268"/>
            <a:ext cx="9015875" cy="1056117"/>
          </a:xfrm>
        </p:spPr>
        <p:txBody>
          <a:bodyPr>
            <a:normAutofit/>
          </a:bodyPr>
          <a:lstStyle/>
          <a:p>
            <a:r>
              <a:rPr lang="en-IN" sz="2800" b="1" dirty="0">
                <a:solidFill>
                  <a:srgbClr val="FFFF00"/>
                </a:solidFill>
              </a:rPr>
              <a:t>Causes of variation </a:t>
            </a:r>
            <a:r>
              <a:rPr lang="en-IN" sz="2800" b="1" dirty="0"/>
              <a:t>is mainly due to </a:t>
            </a:r>
            <a:r>
              <a:rPr lang="en-IN" sz="3200" b="1" dirty="0">
                <a:solidFill>
                  <a:srgbClr val="FFFF00"/>
                </a:solidFill>
              </a:rPr>
              <a:t>sexual reproduction </a:t>
            </a:r>
            <a:br>
              <a:rPr lang="en-IN" sz="3200" b="1" dirty="0">
                <a:solidFill>
                  <a:srgbClr val="FFFF00"/>
                </a:solidFill>
              </a:rPr>
            </a:br>
            <a:r>
              <a:rPr lang="en-IN" sz="2800" b="1" i="1" dirty="0"/>
              <a:t>in sexually reproducing organisms.</a:t>
            </a:r>
            <a:endParaRPr lang="en-US" sz="2800" i="1" dirty="0">
              <a:solidFill>
                <a:srgbClr val="FFFF00"/>
              </a:solidFill>
            </a:endParaRPr>
          </a:p>
        </p:txBody>
      </p:sp>
      <p:sp>
        <p:nvSpPr>
          <p:cNvPr id="3" name="Rectangle 2"/>
          <p:cNvSpPr/>
          <p:nvPr/>
        </p:nvSpPr>
        <p:spPr>
          <a:xfrm>
            <a:off x="-51387" y="1993404"/>
            <a:ext cx="9144000" cy="523220"/>
          </a:xfrm>
          <a:prstGeom prst="rect">
            <a:avLst/>
          </a:prstGeom>
        </p:spPr>
        <p:txBody>
          <a:bodyPr wrap="square">
            <a:spAutoFit/>
          </a:bodyPr>
          <a:lstStyle/>
          <a:p>
            <a:pPr algn="ctr"/>
            <a:r>
              <a:rPr lang="en-IN" sz="2800" b="1" dirty="0">
                <a:solidFill>
                  <a:srgbClr val="FFFF00"/>
                </a:solidFill>
              </a:rPr>
              <a:t>Sexual reproduction </a:t>
            </a:r>
            <a:r>
              <a:rPr lang="en-IN" sz="2800" b="1" dirty="0">
                <a:solidFill>
                  <a:srgbClr val="FFFF00"/>
                </a:solidFill>
                <a:sym typeface="Wingdings 3"/>
              </a:rPr>
              <a:t> V</a:t>
            </a:r>
            <a:r>
              <a:rPr lang="en-IN" sz="2800" b="1" dirty="0">
                <a:solidFill>
                  <a:srgbClr val="FFFF00"/>
                </a:solidFill>
              </a:rPr>
              <a:t>ariation  </a:t>
            </a:r>
            <a:r>
              <a:rPr lang="en-IN" sz="2800" b="1" dirty="0">
                <a:solidFill>
                  <a:srgbClr val="FFFF00"/>
                </a:solidFill>
                <a:sym typeface="Wingdings 3"/>
              </a:rPr>
              <a:t> Speciation</a:t>
            </a:r>
          </a:p>
        </p:txBody>
      </p:sp>
      <p:sp>
        <p:nvSpPr>
          <p:cNvPr id="4" name="Title 1">
            <a:extLst>
              <a:ext uri="{FF2B5EF4-FFF2-40B4-BE49-F238E27FC236}">
                <a16:creationId xmlns:a16="http://schemas.microsoft.com/office/drawing/2014/main" id="{A547D0C1-B2D9-AD4D-80C0-B5323B82BDD3}"/>
              </a:ext>
            </a:extLst>
          </p:cNvPr>
          <p:cNvSpPr txBox="1">
            <a:spLocks/>
          </p:cNvSpPr>
          <p:nvPr/>
        </p:nvSpPr>
        <p:spPr>
          <a:xfrm>
            <a:off x="35496" y="72509"/>
            <a:ext cx="9015875" cy="1056117"/>
          </a:xfrm>
          <a:prstGeom prst="rect">
            <a:avLst/>
          </a:prstGeom>
        </p:spPr>
        <p:txBody>
          <a:bodyPr vert="horz" lIns="91440" tIns="45720" rIns="91440" bIns="45720" rtlCol="0" anchor="ctr">
            <a:normAutofit fontScale="92500"/>
          </a:bodyPr>
          <a:lstStyle>
            <a:lvl1pPr algn="ctr" defTabSz="761940" rtl="0" eaLnBrk="1" latinLnBrk="0" hangingPunct="1">
              <a:spcBef>
                <a:spcPct val="0"/>
              </a:spcBef>
              <a:buNone/>
              <a:defRPr sz="3667" kern="1200">
                <a:solidFill>
                  <a:schemeClr val="tx1"/>
                </a:solidFill>
                <a:latin typeface="+mj-lt"/>
                <a:ea typeface="+mj-ea"/>
                <a:cs typeface="+mj-cs"/>
              </a:defRPr>
            </a:lvl1pPr>
          </a:lstStyle>
          <a:p>
            <a:r>
              <a:rPr lang="en-IN" sz="3600" b="1" dirty="0"/>
              <a:t>What do you think are the causes of variation?</a:t>
            </a:r>
            <a:endParaRPr lang="en-US" sz="2800" i="1" dirty="0"/>
          </a:p>
        </p:txBody>
      </p:sp>
      <p:sp>
        <p:nvSpPr>
          <p:cNvPr id="5" name="Rectangle 4">
            <a:extLst>
              <a:ext uri="{FF2B5EF4-FFF2-40B4-BE49-F238E27FC236}">
                <a16:creationId xmlns:a16="http://schemas.microsoft.com/office/drawing/2014/main" id="{01A5885F-BAAF-A945-A32D-1ABECBF0C5BD}"/>
              </a:ext>
            </a:extLst>
          </p:cNvPr>
          <p:cNvSpPr/>
          <p:nvPr/>
        </p:nvSpPr>
        <p:spPr>
          <a:xfrm>
            <a:off x="774612" y="1849388"/>
            <a:ext cx="7537641" cy="2215991"/>
          </a:xfrm>
          <a:prstGeom prst="rect">
            <a:avLst/>
          </a:prstGeom>
        </p:spPr>
        <p:txBody>
          <a:bodyPr wrap="none">
            <a:spAutoFit/>
          </a:bodyPr>
          <a:lstStyle/>
          <a:p>
            <a:r>
              <a:rPr lang="en-US" sz="48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rPr>
              <a:t>E</a:t>
            </a:r>
            <a:r>
              <a:rPr lang="en-US" sz="60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rPr>
              <a:t>v</a:t>
            </a:r>
            <a:r>
              <a:rPr lang="en-US" sz="66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rPr>
              <a:t>o</a:t>
            </a:r>
            <a:r>
              <a:rPr lang="en-US" sz="72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rPr>
              <a:t>l</a:t>
            </a:r>
            <a:r>
              <a:rPr lang="en-US" sz="80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rPr>
              <a:t>u</a:t>
            </a:r>
            <a:r>
              <a:rPr lang="en-US" sz="88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rPr>
              <a:t>t</a:t>
            </a:r>
            <a:r>
              <a:rPr lang="en-US" sz="96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rPr>
              <a:t>i</a:t>
            </a:r>
            <a:r>
              <a:rPr lang="en-US" sz="115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rPr>
              <a:t>o</a:t>
            </a:r>
            <a:r>
              <a:rPr lang="en-US" sz="13800" b="1"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rPr>
              <a:t>n</a:t>
            </a:r>
            <a:r>
              <a:rPr lang="en-US" sz="13800"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rPr>
              <a:t>---</a:t>
            </a:r>
            <a:r>
              <a:rPr lang="en-US" sz="9600" dirty="0">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effectLst>
                  <a:reflection blurRad="6350" stA="55000" endA="300" endPos="45500" dir="5400000" sy="-100000" algn="bl" rotWithShape="0"/>
                </a:effectLst>
                <a:sym typeface="Wingdings" pitchFamily="2" charset="2"/>
              </a:rPr>
              <a:t></a:t>
            </a:r>
            <a:r>
              <a:rPr lang="en-IN" sz="6600" b="1" dirty="0">
                <a:solidFill>
                  <a:srgbClr val="FFFF00"/>
                </a:solidFill>
              </a:rPr>
              <a:t> </a:t>
            </a:r>
            <a:endParaRPr lang="en-US" dirty="0"/>
          </a:p>
        </p:txBody>
      </p:sp>
      <p:pic>
        <p:nvPicPr>
          <p:cNvPr id="6" name="Picture 3" descr="How Did Humans Evolve? - HISTORY">
            <a:extLst>
              <a:ext uri="{FF2B5EF4-FFF2-40B4-BE49-F238E27FC236}">
                <a16:creationId xmlns:a16="http://schemas.microsoft.com/office/drawing/2014/main" id="{8097C9EB-251E-A44D-86C4-725F027B2688}"/>
              </a:ext>
            </a:extLst>
          </p:cNvPr>
          <p:cNvPicPr>
            <a:picLocks noChangeAspect="1" noChangeArrowheads="1"/>
          </p:cNvPicPr>
          <p:nvPr/>
        </p:nvPicPr>
        <p:blipFill>
          <a:blip r:embed="rId2"/>
          <a:srcRect t="12444" b="9880"/>
          <a:stretch>
            <a:fillRect/>
          </a:stretch>
        </p:blipFill>
        <p:spPr bwMode="auto">
          <a:xfrm>
            <a:off x="1259632" y="4089382"/>
            <a:ext cx="5832648" cy="1410725"/>
          </a:xfrm>
          <a:prstGeom prst="notchedRightArrow">
            <a:avLst>
              <a:gd name="adj1" fmla="val 100000"/>
              <a:gd name="adj2" fmla="val 16390"/>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944"/>
            <a:ext cx="9144000" cy="484105"/>
          </a:xfrm>
        </p:spPr>
        <p:txBody>
          <a:bodyPr>
            <a:noAutofit/>
          </a:bodyPr>
          <a:lstStyle/>
          <a:p>
            <a:pPr algn="l"/>
            <a:r>
              <a:rPr lang="en-IN" sz="2000" b="1" dirty="0"/>
              <a:t>Representation of Test cross: </a:t>
            </a:r>
            <a:r>
              <a:rPr lang="en-IN" sz="1800" i="1" dirty="0"/>
              <a:t>for determining genotype of violet colour flower of pea plant</a:t>
            </a:r>
            <a:r>
              <a:rPr lang="en-IN" sz="1800" dirty="0"/>
              <a:t> </a:t>
            </a:r>
            <a:endParaRPr lang="en-IN" sz="2000" dirty="0"/>
          </a:p>
        </p:txBody>
      </p:sp>
      <p:sp>
        <p:nvSpPr>
          <p:cNvPr id="3" name="Content Placeholder 2"/>
          <p:cNvSpPr>
            <a:spLocks noGrp="1"/>
          </p:cNvSpPr>
          <p:nvPr>
            <p:ph idx="1"/>
          </p:nvPr>
        </p:nvSpPr>
        <p:spPr>
          <a:xfrm>
            <a:off x="107504" y="913284"/>
            <a:ext cx="8928992" cy="484105"/>
          </a:xfrm>
        </p:spPr>
        <p:txBody>
          <a:bodyPr>
            <a:normAutofit/>
          </a:bodyPr>
          <a:lstStyle/>
          <a:p>
            <a:pPr marL="0" indent="0">
              <a:buNone/>
            </a:pPr>
            <a:r>
              <a:rPr lang="en-IN" sz="2000" dirty="0">
                <a:solidFill>
                  <a:schemeClr val="accent4">
                    <a:lumMod val="40000"/>
                    <a:lumOff val="60000"/>
                  </a:schemeClr>
                </a:solidFill>
              </a:rPr>
              <a:t>Violet coloured flower </a:t>
            </a:r>
            <a:r>
              <a:rPr lang="en-IN" sz="2000" dirty="0"/>
              <a:t>(W) is dominant over white coloured flower (w).</a:t>
            </a:r>
          </a:p>
        </p:txBody>
      </p:sp>
      <p:pic>
        <p:nvPicPr>
          <p:cNvPr id="5" name="Picture 2"/>
          <p:cNvPicPr>
            <a:picLocks noChangeAspect="1" noChangeArrowheads="1"/>
          </p:cNvPicPr>
          <p:nvPr/>
        </p:nvPicPr>
        <p:blipFill>
          <a:blip r:embed="rId2" cstate="print"/>
          <a:srcRect l="62556" t="17516" r="10983" b="11610"/>
          <a:stretch>
            <a:fillRect/>
          </a:stretch>
        </p:blipFill>
        <p:spPr bwMode="auto">
          <a:xfrm>
            <a:off x="4908123" y="1561356"/>
            <a:ext cx="2256165" cy="3397560"/>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l="7662" t="17516" r="56446" b="11610"/>
          <a:stretch>
            <a:fillRect/>
          </a:stretch>
        </p:blipFill>
        <p:spPr bwMode="auto">
          <a:xfrm>
            <a:off x="227603" y="1561356"/>
            <a:ext cx="3060340" cy="3397560"/>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l="43554" t="17516" r="37444" b="11610"/>
          <a:stretch>
            <a:fillRect/>
          </a:stretch>
        </p:blipFill>
        <p:spPr bwMode="auto">
          <a:xfrm>
            <a:off x="3287943" y="1561356"/>
            <a:ext cx="1620180" cy="3397560"/>
          </a:xfrm>
          <a:prstGeom prst="rect">
            <a:avLst/>
          </a:prstGeom>
          <a:noFill/>
          <a:ln w="9525">
            <a:noFill/>
            <a:miter lim="800000"/>
            <a:headEnd/>
            <a:tailEnd/>
          </a:ln>
        </p:spPr>
      </p:pic>
    </p:spTree>
    <p:extLst>
      <p:ext uri="{BB962C8B-B14F-4D97-AF65-F5344CB8AC3E}">
        <p14:creationId xmlns:p14="http://schemas.microsoft.com/office/powerpoint/2010/main" val="416458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37220"/>
            <a:ext cx="8928992" cy="896845"/>
          </a:xfrm>
        </p:spPr>
        <p:txBody>
          <a:bodyPr>
            <a:noAutofit/>
          </a:bodyPr>
          <a:lstStyle/>
          <a:p>
            <a:pPr algn="l"/>
            <a:r>
              <a:rPr lang="en-IN" sz="2000" b="1" dirty="0"/>
              <a:t>				Frome Sample paper 2020-2021</a:t>
            </a:r>
            <a:br>
              <a:rPr lang="en-IN" sz="2000" b="1" dirty="0"/>
            </a:br>
            <a:br>
              <a:rPr lang="en-IN" sz="2000" b="1" dirty="0"/>
            </a:br>
            <a:r>
              <a:rPr lang="en-IN" sz="2000" b="1" dirty="0"/>
              <a:t>How would you find out the genotype of a pea plant with violet flowers? Explain with the help of Punnets’ square showing crosses. </a:t>
            </a:r>
          </a:p>
        </p:txBody>
      </p:sp>
      <p:pic>
        <p:nvPicPr>
          <p:cNvPr id="11" name="Picture 10">
            <a:extLst>
              <a:ext uri="{FF2B5EF4-FFF2-40B4-BE49-F238E27FC236}">
                <a16:creationId xmlns:a16="http://schemas.microsoft.com/office/drawing/2014/main" id="{6AFF1CF0-7390-DF46-98DF-E5623E4DCB2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176" t="4934" r="9838" b="10941"/>
          <a:stretch/>
        </p:blipFill>
        <p:spPr>
          <a:xfrm>
            <a:off x="395536" y="1479837"/>
            <a:ext cx="6840760" cy="4041959"/>
          </a:xfrm>
          <a:prstGeom prst="rect">
            <a:avLst/>
          </a:prstGeom>
        </p:spPr>
      </p:pic>
    </p:spTree>
    <p:extLst>
      <p:ext uri="{BB962C8B-B14F-4D97-AF65-F5344CB8AC3E}">
        <p14:creationId xmlns:p14="http://schemas.microsoft.com/office/powerpoint/2010/main" val="96833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100 Seeds - PEAS Super Sugar SNAP: Amazon.ca: Patio, Lawn &amp; Garden">
            <a:extLst>
              <a:ext uri="{FF2B5EF4-FFF2-40B4-BE49-F238E27FC236}">
                <a16:creationId xmlns:a16="http://schemas.microsoft.com/office/drawing/2014/main" id="{41A28254-C246-8447-9E7B-CDF003312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506" y="2207597"/>
            <a:ext cx="1527494" cy="10099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06828" y="-68630"/>
            <a:ext cx="8730338" cy="492936"/>
          </a:xfrm>
        </p:spPr>
        <p:txBody>
          <a:bodyPr>
            <a:noAutofit/>
          </a:bodyPr>
          <a:lstStyle/>
          <a:p>
            <a:r>
              <a:rPr lang="en-IN" sz="1800" b="1" dirty="0"/>
              <a:t>Mendel’s dihybrid cross (</a:t>
            </a:r>
            <a:r>
              <a:rPr lang="en-IN" sz="1800" b="1" i="1" dirty="0"/>
              <a:t>for studying inheritance of two traits/genes)</a:t>
            </a:r>
            <a:endParaRPr lang="en-IN" sz="1800" b="1" dirty="0"/>
          </a:p>
        </p:txBody>
      </p:sp>
      <p:sp>
        <p:nvSpPr>
          <p:cNvPr id="6" name="Rectangle 5"/>
          <p:cNvSpPr/>
          <p:nvPr/>
        </p:nvSpPr>
        <p:spPr>
          <a:xfrm>
            <a:off x="5343712" y="1089897"/>
            <a:ext cx="2526154" cy="954107"/>
          </a:xfrm>
          <a:prstGeom prst="rect">
            <a:avLst/>
          </a:prstGeom>
        </p:spPr>
        <p:txBody>
          <a:bodyPr wrap="square">
            <a:spAutoFit/>
          </a:bodyPr>
          <a:lstStyle/>
          <a:p>
            <a:r>
              <a:rPr lang="en-IN" sz="1400" b="1" u="sng" dirty="0"/>
              <a:t>Genotypic Symbols </a:t>
            </a:r>
          </a:p>
          <a:p>
            <a:r>
              <a:rPr lang="en-IN" sz="1050" b="1" dirty="0"/>
              <a:t>Y : dominant yellow seed colour </a:t>
            </a:r>
            <a:endParaRPr lang="en-IN" sz="1050" dirty="0"/>
          </a:p>
          <a:p>
            <a:r>
              <a:rPr lang="en-IN" sz="1050" b="1" dirty="0"/>
              <a:t>y : recessive green seed colour</a:t>
            </a:r>
          </a:p>
          <a:p>
            <a:r>
              <a:rPr lang="en-IN" sz="1050" b="1" dirty="0"/>
              <a:t>R : Dominant round shaped seeds </a:t>
            </a:r>
          </a:p>
          <a:p>
            <a:r>
              <a:rPr lang="en-IN" sz="1050" b="1" dirty="0"/>
              <a:t>r : Recessive wrinkled seed shape. </a:t>
            </a:r>
          </a:p>
        </p:txBody>
      </p:sp>
      <p:sp>
        <p:nvSpPr>
          <p:cNvPr id="15" name="Cross 14">
            <a:extLst>
              <a:ext uri="{FF2B5EF4-FFF2-40B4-BE49-F238E27FC236}">
                <a16:creationId xmlns:a16="http://schemas.microsoft.com/office/drawing/2014/main" id="{2DFAD62C-7812-124D-86FE-C545716885F4}"/>
              </a:ext>
            </a:extLst>
          </p:cNvPr>
          <p:cNvSpPr/>
          <p:nvPr/>
        </p:nvSpPr>
        <p:spPr>
          <a:xfrm rot="18870869">
            <a:off x="3056066" y="445071"/>
            <a:ext cx="268416" cy="268647"/>
          </a:xfrm>
          <a:prstGeom prst="plus">
            <a:avLst>
              <a:gd name="adj" fmla="val 4206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nvGrpSpPr>
          <p:cNvPr id="25" name="Group 24">
            <a:extLst>
              <a:ext uri="{FF2B5EF4-FFF2-40B4-BE49-F238E27FC236}">
                <a16:creationId xmlns:a16="http://schemas.microsoft.com/office/drawing/2014/main" id="{476DDAB5-E426-904D-A7E6-4FD173253507}"/>
              </a:ext>
            </a:extLst>
          </p:cNvPr>
          <p:cNvGrpSpPr/>
          <p:nvPr/>
        </p:nvGrpSpPr>
        <p:grpSpPr>
          <a:xfrm>
            <a:off x="2064296" y="388838"/>
            <a:ext cx="1224135" cy="800441"/>
            <a:chOff x="5589241" y="2463148"/>
            <a:chExt cx="2238080" cy="1551718"/>
          </a:xfrm>
        </p:grpSpPr>
        <p:sp>
          <p:nvSpPr>
            <p:cNvPr id="23" name="TextBox 22">
              <a:extLst>
                <a:ext uri="{FF2B5EF4-FFF2-40B4-BE49-F238E27FC236}">
                  <a16:creationId xmlns:a16="http://schemas.microsoft.com/office/drawing/2014/main" id="{49BDBF17-D6D2-9D4B-BD91-F9FFFA364479}"/>
                </a:ext>
              </a:extLst>
            </p:cNvPr>
            <p:cNvSpPr txBox="1"/>
            <p:nvPr/>
          </p:nvSpPr>
          <p:spPr>
            <a:xfrm>
              <a:off x="5589241" y="3179558"/>
              <a:ext cx="2238080" cy="835308"/>
            </a:xfrm>
            <a:prstGeom prst="rect">
              <a:avLst/>
            </a:prstGeom>
            <a:noFill/>
          </p:spPr>
          <p:txBody>
            <a:bodyPr wrap="square" rtlCol="0">
              <a:spAutoFit/>
            </a:bodyPr>
            <a:lstStyle/>
            <a:p>
              <a:pPr algn="ctr"/>
              <a:r>
                <a:rPr lang="en-US" sz="1100" b="1" dirty="0"/>
                <a:t>RRYY</a:t>
              </a:r>
            </a:p>
            <a:p>
              <a:pPr algn="ctr"/>
              <a:r>
                <a:rPr lang="en-US" sz="1100" b="1" dirty="0"/>
                <a:t>(Round Yellow)</a:t>
              </a:r>
              <a:endParaRPr lang="en-IN" sz="1050" b="1" dirty="0"/>
            </a:p>
          </p:txBody>
        </p:sp>
        <p:grpSp>
          <p:nvGrpSpPr>
            <p:cNvPr id="24" name="Group 23">
              <a:extLst>
                <a:ext uri="{FF2B5EF4-FFF2-40B4-BE49-F238E27FC236}">
                  <a16:creationId xmlns:a16="http://schemas.microsoft.com/office/drawing/2014/main" id="{B7B9A1CB-0755-AB43-AD39-095D7CDD7A2A}"/>
                </a:ext>
              </a:extLst>
            </p:cNvPr>
            <p:cNvGrpSpPr/>
            <p:nvPr/>
          </p:nvGrpSpPr>
          <p:grpSpPr>
            <a:xfrm>
              <a:off x="6228184" y="2463148"/>
              <a:ext cx="840093" cy="817273"/>
              <a:chOff x="6275871" y="2497460"/>
              <a:chExt cx="840093" cy="817273"/>
            </a:xfrm>
          </p:grpSpPr>
          <p:sp>
            <p:nvSpPr>
              <p:cNvPr id="22" name="Oval 21">
                <a:extLst>
                  <a:ext uri="{FF2B5EF4-FFF2-40B4-BE49-F238E27FC236}">
                    <a16:creationId xmlns:a16="http://schemas.microsoft.com/office/drawing/2014/main" id="{2FB86EA5-4521-EC4A-9DF0-58076F106778}"/>
                  </a:ext>
                </a:extLst>
              </p:cNvPr>
              <p:cNvSpPr/>
              <p:nvPr/>
            </p:nvSpPr>
            <p:spPr>
              <a:xfrm>
                <a:off x="6275871" y="2497460"/>
                <a:ext cx="840093" cy="817273"/>
              </a:xfrm>
              <a:prstGeom prst="ellipse">
                <a:avLst/>
              </a:prstGeom>
              <a:solidFill>
                <a:srgbClr val="FFFF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3" name="Teardrop 2">
                <a:extLst>
                  <a:ext uri="{FF2B5EF4-FFF2-40B4-BE49-F238E27FC236}">
                    <a16:creationId xmlns:a16="http://schemas.microsoft.com/office/drawing/2014/main" id="{8EFA6615-9CC4-534F-A35A-F4B9E889BE6F}"/>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Oval 27">
            <a:extLst>
              <a:ext uri="{FF2B5EF4-FFF2-40B4-BE49-F238E27FC236}">
                <a16:creationId xmlns:a16="http://schemas.microsoft.com/office/drawing/2014/main" id="{2158667B-C2B3-C942-A9E2-E2AF2C2AB812}"/>
              </a:ext>
            </a:extLst>
          </p:cNvPr>
          <p:cNvSpPr/>
          <p:nvPr/>
        </p:nvSpPr>
        <p:spPr>
          <a:xfrm>
            <a:off x="2414842" y="1428196"/>
            <a:ext cx="493200" cy="4932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6">
                    <a:lumMod val="50000"/>
                  </a:schemeClr>
                </a:solidFill>
              </a:rPr>
              <a:t>RY</a:t>
            </a:r>
            <a:endParaRPr lang="en-US" sz="1200" dirty="0">
              <a:solidFill>
                <a:schemeClr val="accent6">
                  <a:lumMod val="50000"/>
                </a:schemeClr>
              </a:solidFill>
            </a:endParaRPr>
          </a:p>
        </p:txBody>
      </p:sp>
      <p:sp>
        <p:nvSpPr>
          <p:cNvPr id="30" name="Oval 29">
            <a:extLst>
              <a:ext uri="{FF2B5EF4-FFF2-40B4-BE49-F238E27FC236}">
                <a16:creationId xmlns:a16="http://schemas.microsoft.com/office/drawing/2014/main" id="{032730BA-D87B-0E4A-9638-22C7B9DF51C3}"/>
              </a:ext>
            </a:extLst>
          </p:cNvPr>
          <p:cNvSpPr/>
          <p:nvPr/>
        </p:nvSpPr>
        <p:spPr>
          <a:xfrm>
            <a:off x="3488679" y="1428196"/>
            <a:ext cx="493200" cy="49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ry</a:t>
            </a:r>
            <a:endParaRPr lang="en-US" sz="1200" dirty="0"/>
          </a:p>
        </p:txBody>
      </p:sp>
      <p:cxnSp>
        <p:nvCxnSpPr>
          <p:cNvPr id="32" name="Straight Arrow Connector 31">
            <a:extLst>
              <a:ext uri="{FF2B5EF4-FFF2-40B4-BE49-F238E27FC236}">
                <a16:creationId xmlns:a16="http://schemas.microsoft.com/office/drawing/2014/main" id="{99F0075E-6EB4-0445-85F1-A6D8D1336289}"/>
              </a:ext>
            </a:extLst>
          </p:cNvPr>
          <p:cNvCxnSpPr/>
          <p:nvPr/>
        </p:nvCxnSpPr>
        <p:spPr>
          <a:xfrm>
            <a:off x="3720479" y="1105041"/>
            <a:ext cx="0" cy="288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A356A45-0482-384F-90A1-AACE67954450}"/>
              </a:ext>
            </a:extLst>
          </p:cNvPr>
          <p:cNvCxnSpPr/>
          <p:nvPr/>
        </p:nvCxnSpPr>
        <p:spPr>
          <a:xfrm>
            <a:off x="2655014" y="1129340"/>
            <a:ext cx="0" cy="288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5843203-2FEF-0A4C-ACFB-381BBAF28176}"/>
              </a:ext>
            </a:extLst>
          </p:cNvPr>
          <p:cNvGrpSpPr/>
          <p:nvPr/>
        </p:nvGrpSpPr>
        <p:grpSpPr>
          <a:xfrm>
            <a:off x="2663197" y="2094114"/>
            <a:ext cx="1224135" cy="835394"/>
            <a:chOff x="5589241" y="2463148"/>
            <a:chExt cx="2238080" cy="1619477"/>
          </a:xfrm>
        </p:grpSpPr>
        <p:sp>
          <p:nvSpPr>
            <p:cNvPr id="36" name="TextBox 35">
              <a:extLst>
                <a:ext uri="{FF2B5EF4-FFF2-40B4-BE49-F238E27FC236}">
                  <a16:creationId xmlns:a16="http://schemas.microsoft.com/office/drawing/2014/main" id="{4113024C-EEDA-7741-8617-88EE88BD420F}"/>
                </a:ext>
              </a:extLst>
            </p:cNvPr>
            <p:cNvSpPr txBox="1"/>
            <p:nvPr/>
          </p:nvSpPr>
          <p:spPr>
            <a:xfrm>
              <a:off x="5589241" y="3247317"/>
              <a:ext cx="2238080" cy="835308"/>
            </a:xfrm>
            <a:prstGeom prst="rect">
              <a:avLst/>
            </a:prstGeom>
            <a:noFill/>
          </p:spPr>
          <p:txBody>
            <a:bodyPr wrap="square" rtlCol="0">
              <a:spAutoFit/>
            </a:bodyPr>
            <a:lstStyle/>
            <a:p>
              <a:pPr algn="ctr"/>
              <a:r>
                <a:rPr lang="en-US" sz="1100" b="1" dirty="0" err="1"/>
                <a:t>RrYy</a:t>
              </a:r>
              <a:endParaRPr lang="en-US" sz="1100" b="1" dirty="0"/>
            </a:p>
            <a:p>
              <a:pPr algn="ctr"/>
              <a:r>
                <a:rPr lang="en-US" sz="1100" b="1" dirty="0"/>
                <a:t>(Round Yellow)</a:t>
              </a:r>
              <a:endParaRPr lang="en-IN" sz="1050" b="1" dirty="0"/>
            </a:p>
          </p:txBody>
        </p:sp>
        <p:grpSp>
          <p:nvGrpSpPr>
            <p:cNvPr id="37" name="Group 36">
              <a:extLst>
                <a:ext uri="{FF2B5EF4-FFF2-40B4-BE49-F238E27FC236}">
                  <a16:creationId xmlns:a16="http://schemas.microsoft.com/office/drawing/2014/main" id="{3D003CD7-FCEA-F347-AC6E-6C04F485C769}"/>
                </a:ext>
              </a:extLst>
            </p:cNvPr>
            <p:cNvGrpSpPr/>
            <p:nvPr/>
          </p:nvGrpSpPr>
          <p:grpSpPr>
            <a:xfrm>
              <a:off x="6228184" y="2463148"/>
              <a:ext cx="840093" cy="817273"/>
              <a:chOff x="6275871" y="2497460"/>
              <a:chExt cx="840093" cy="817273"/>
            </a:xfrm>
          </p:grpSpPr>
          <p:sp>
            <p:nvSpPr>
              <p:cNvPr id="38" name="Oval 37">
                <a:extLst>
                  <a:ext uri="{FF2B5EF4-FFF2-40B4-BE49-F238E27FC236}">
                    <a16:creationId xmlns:a16="http://schemas.microsoft.com/office/drawing/2014/main" id="{B11FC278-B61D-2F45-B8AB-B1B7C495C882}"/>
                  </a:ext>
                </a:extLst>
              </p:cNvPr>
              <p:cNvSpPr/>
              <p:nvPr/>
            </p:nvSpPr>
            <p:spPr>
              <a:xfrm>
                <a:off x="6275871" y="2497460"/>
                <a:ext cx="840093" cy="817273"/>
              </a:xfrm>
              <a:prstGeom prst="ellipse">
                <a:avLst/>
              </a:prstGeom>
              <a:solidFill>
                <a:srgbClr val="FFFF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39" name="Teardrop 2">
                <a:extLst>
                  <a:ext uri="{FF2B5EF4-FFF2-40B4-BE49-F238E27FC236}">
                    <a16:creationId xmlns:a16="http://schemas.microsoft.com/office/drawing/2014/main" id="{BA2FA724-1571-7B42-9DE9-3480D9C9D76B}"/>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Cross 40">
            <a:extLst>
              <a:ext uri="{FF2B5EF4-FFF2-40B4-BE49-F238E27FC236}">
                <a16:creationId xmlns:a16="http://schemas.microsoft.com/office/drawing/2014/main" id="{493C9C92-FD86-4C47-AF98-226B3D03733D}"/>
              </a:ext>
            </a:extLst>
          </p:cNvPr>
          <p:cNvSpPr/>
          <p:nvPr/>
        </p:nvSpPr>
        <p:spPr>
          <a:xfrm rot="18870869">
            <a:off x="3094727" y="1525191"/>
            <a:ext cx="268416" cy="268647"/>
          </a:xfrm>
          <a:prstGeom prst="plus">
            <a:avLst>
              <a:gd name="adj" fmla="val 4206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42" name="Straight Arrow Connector 41">
            <a:extLst>
              <a:ext uri="{FF2B5EF4-FFF2-40B4-BE49-F238E27FC236}">
                <a16:creationId xmlns:a16="http://schemas.microsoft.com/office/drawing/2014/main" id="{13E8705D-95BF-CC44-82EB-B0433567A386}"/>
              </a:ext>
            </a:extLst>
          </p:cNvPr>
          <p:cNvCxnSpPr/>
          <p:nvPr/>
        </p:nvCxnSpPr>
        <p:spPr>
          <a:xfrm>
            <a:off x="3216423" y="1813412"/>
            <a:ext cx="0" cy="2520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3F867ED-26A6-D74A-9985-EA270CFF90F2}"/>
              </a:ext>
            </a:extLst>
          </p:cNvPr>
          <p:cNvGrpSpPr/>
          <p:nvPr/>
        </p:nvGrpSpPr>
        <p:grpSpPr>
          <a:xfrm>
            <a:off x="5046094" y="3900681"/>
            <a:ext cx="266400" cy="266400"/>
            <a:chOff x="6275871" y="2497460"/>
            <a:chExt cx="840093" cy="817273"/>
          </a:xfrm>
        </p:grpSpPr>
        <p:sp>
          <p:nvSpPr>
            <p:cNvPr id="49" name="Oval 48">
              <a:extLst>
                <a:ext uri="{FF2B5EF4-FFF2-40B4-BE49-F238E27FC236}">
                  <a16:creationId xmlns:a16="http://schemas.microsoft.com/office/drawing/2014/main" id="{18985A17-5D2D-F34F-B43B-C440412D4D2E}"/>
                </a:ext>
              </a:extLst>
            </p:cNvPr>
            <p:cNvSpPr/>
            <p:nvPr/>
          </p:nvSpPr>
          <p:spPr>
            <a:xfrm>
              <a:off x="6275871" y="2497460"/>
              <a:ext cx="840093" cy="817273"/>
            </a:xfrm>
            <a:prstGeom prst="ellipse">
              <a:avLst/>
            </a:prstGeom>
            <a:solidFill>
              <a:srgbClr val="FFFF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50" name="Teardrop 2">
              <a:extLst>
                <a:ext uri="{FF2B5EF4-FFF2-40B4-BE49-F238E27FC236}">
                  <a16:creationId xmlns:a16="http://schemas.microsoft.com/office/drawing/2014/main" id="{F388DF18-FE4D-B545-B0FA-067BF180F267}"/>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C1DD23D8-B80A-494F-A0A1-C016705DB23F}"/>
              </a:ext>
            </a:extLst>
          </p:cNvPr>
          <p:cNvGrpSpPr/>
          <p:nvPr/>
        </p:nvGrpSpPr>
        <p:grpSpPr>
          <a:xfrm>
            <a:off x="5061703" y="4374732"/>
            <a:ext cx="266400" cy="266400"/>
            <a:chOff x="6275871" y="2497460"/>
            <a:chExt cx="840093" cy="817273"/>
          </a:xfrm>
        </p:grpSpPr>
        <p:sp>
          <p:nvSpPr>
            <p:cNvPr id="64" name="Oval 63">
              <a:extLst>
                <a:ext uri="{FF2B5EF4-FFF2-40B4-BE49-F238E27FC236}">
                  <a16:creationId xmlns:a16="http://schemas.microsoft.com/office/drawing/2014/main" id="{693255F3-C8FC-1940-A20B-2D0EBE50C868}"/>
                </a:ext>
              </a:extLst>
            </p:cNvPr>
            <p:cNvSpPr/>
            <p:nvPr/>
          </p:nvSpPr>
          <p:spPr>
            <a:xfrm>
              <a:off x="6275871" y="2497460"/>
              <a:ext cx="840093" cy="817273"/>
            </a:xfrm>
            <a:prstGeom prst="ellipse">
              <a:avLst/>
            </a:prstGeom>
            <a:solidFill>
              <a:srgbClr val="FFFF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65" name="Teardrop 2">
              <a:extLst>
                <a:ext uri="{FF2B5EF4-FFF2-40B4-BE49-F238E27FC236}">
                  <a16:creationId xmlns:a16="http://schemas.microsoft.com/office/drawing/2014/main" id="{36BB4EC7-DC8A-D34F-A21C-62B47419451D}"/>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8B14EE8C-DED4-5249-8261-AD0C7DCB59A6}"/>
              </a:ext>
            </a:extLst>
          </p:cNvPr>
          <p:cNvGrpSpPr/>
          <p:nvPr/>
        </p:nvGrpSpPr>
        <p:grpSpPr>
          <a:xfrm>
            <a:off x="5077312" y="4812576"/>
            <a:ext cx="266400" cy="266400"/>
            <a:chOff x="6275871" y="2497460"/>
            <a:chExt cx="840093" cy="817273"/>
          </a:xfrm>
        </p:grpSpPr>
        <p:sp>
          <p:nvSpPr>
            <p:cNvPr id="67" name="Oval 66">
              <a:extLst>
                <a:ext uri="{FF2B5EF4-FFF2-40B4-BE49-F238E27FC236}">
                  <a16:creationId xmlns:a16="http://schemas.microsoft.com/office/drawing/2014/main" id="{E12F3C04-BABD-0D49-823A-EFA7AE0732F4}"/>
                </a:ext>
              </a:extLst>
            </p:cNvPr>
            <p:cNvSpPr/>
            <p:nvPr/>
          </p:nvSpPr>
          <p:spPr>
            <a:xfrm>
              <a:off x="6275871" y="2497460"/>
              <a:ext cx="840093" cy="817273"/>
            </a:xfrm>
            <a:prstGeom prst="ellipse">
              <a:avLst/>
            </a:prstGeom>
            <a:solidFill>
              <a:srgbClr val="FFFF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68" name="Teardrop 2">
              <a:extLst>
                <a:ext uri="{FF2B5EF4-FFF2-40B4-BE49-F238E27FC236}">
                  <a16:creationId xmlns:a16="http://schemas.microsoft.com/office/drawing/2014/main" id="{0EB768C0-80E6-3145-859F-9FC247244547}"/>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D568E4C9-2416-FF45-ADEC-685D7818EF2B}"/>
              </a:ext>
            </a:extLst>
          </p:cNvPr>
          <p:cNvGrpSpPr/>
          <p:nvPr/>
        </p:nvGrpSpPr>
        <p:grpSpPr>
          <a:xfrm>
            <a:off x="5062766" y="5316632"/>
            <a:ext cx="266400" cy="266400"/>
            <a:chOff x="6275871" y="2497460"/>
            <a:chExt cx="840093" cy="817273"/>
          </a:xfrm>
        </p:grpSpPr>
        <p:sp>
          <p:nvSpPr>
            <p:cNvPr id="70" name="Oval 69">
              <a:extLst>
                <a:ext uri="{FF2B5EF4-FFF2-40B4-BE49-F238E27FC236}">
                  <a16:creationId xmlns:a16="http://schemas.microsoft.com/office/drawing/2014/main" id="{502ACF25-60B5-E342-900E-29FA80468AE6}"/>
                </a:ext>
              </a:extLst>
            </p:cNvPr>
            <p:cNvSpPr/>
            <p:nvPr/>
          </p:nvSpPr>
          <p:spPr>
            <a:xfrm>
              <a:off x="6275871" y="2497460"/>
              <a:ext cx="840093" cy="817273"/>
            </a:xfrm>
            <a:prstGeom prst="ellipse">
              <a:avLst/>
            </a:prstGeom>
            <a:solidFill>
              <a:srgbClr val="FFFF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71" name="Teardrop 2">
              <a:extLst>
                <a:ext uri="{FF2B5EF4-FFF2-40B4-BE49-F238E27FC236}">
                  <a16:creationId xmlns:a16="http://schemas.microsoft.com/office/drawing/2014/main" id="{F5AFDE53-CED4-6547-B978-B64DD68EAC36}"/>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EE15E722-0D3D-7F4C-B739-014874C5BC5A}"/>
              </a:ext>
            </a:extLst>
          </p:cNvPr>
          <p:cNvGrpSpPr/>
          <p:nvPr/>
        </p:nvGrpSpPr>
        <p:grpSpPr>
          <a:xfrm>
            <a:off x="5800162" y="3895150"/>
            <a:ext cx="266400" cy="266400"/>
            <a:chOff x="6275871" y="2497460"/>
            <a:chExt cx="840093" cy="817273"/>
          </a:xfrm>
        </p:grpSpPr>
        <p:sp>
          <p:nvSpPr>
            <p:cNvPr id="73" name="Oval 72">
              <a:extLst>
                <a:ext uri="{FF2B5EF4-FFF2-40B4-BE49-F238E27FC236}">
                  <a16:creationId xmlns:a16="http://schemas.microsoft.com/office/drawing/2014/main" id="{A5C647B6-E53D-2441-8D32-C803FAF3DD59}"/>
                </a:ext>
              </a:extLst>
            </p:cNvPr>
            <p:cNvSpPr/>
            <p:nvPr/>
          </p:nvSpPr>
          <p:spPr>
            <a:xfrm>
              <a:off x="6275871" y="2497460"/>
              <a:ext cx="840093" cy="817273"/>
            </a:xfrm>
            <a:prstGeom prst="ellipse">
              <a:avLst/>
            </a:prstGeom>
            <a:solidFill>
              <a:srgbClr val="FFFF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74" name="Teardrop 2">
              <a:extLst>
                <a:ext uri="{FF2B5EF4-FFF2-40B4-BE49-F238E27FC236}">
                  <a16:creationId xmlns:a16="http://schemas.microsoft.com/office/drawing/2014/main" id="{93F257E9-D0D9-E542-9028-7B00EB611E6E}"/>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84EFBA6-1B5A-9040-A5FA-43D108D30924}"/>
              </a:ext>
            </a:extLst>
          </p:cNvPr>
          <p:cNvGrpSpPr/>
          <p:nvPr/>
        </p:nvGrpSpPr>
        <p:grpSpPr>
          <a:xfrm>
            <a:off x="6554231" y="3899314"/>
            <a:ext cx="266400" cy="266400"/>
            <a:chOff x="6275871" y="2497460"/>
            <a:chExt cx="840093" cy="817273"/>
          </a:xfrm>
        </p:grpSpPr>
        <p:sp>
          <p:nvSpPr>
            <p:cNvPr id="76" name="Oval 75">
              <a:extLst>
                <a:ext uri="{FF2B5EF4-FFF2-40B4-BE49-F238E27FC236}">
                  <a16:creationId xmlns:a16="http://schemas.microsoft.com/office/drawing/2014/main" id="{13DCCE4A-8E6E-E74D-80B2-BAAC2B40C5BD}"/>
                </a:ext>
              </a:extLst>
            </p:cNvPr>
            <p:cNvSpPr/>
            <p:nvPr/>
          </p:nvSpPr>
          <p:spPr>
            <a:xfrm>
              <a:off x="6275871" y="2497460"/>
              <a:ext cx="840093" cy="817273"/>
            </a:xfrm>
            <a:prstGeom prst="ellipse">
              <a:avLst/>
            </a:prstGeom>
            <a:solidFill>
              <a:srgbClr val="FFFF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77" name="Teardrop 2">
              <a:extLst>
                <a:ext uri="{FF2B5EF4-FFF2-40B4-BE49-F238E27FC236}">
                  <a16:creationId xmlns:a16="http://schemas.microsoft.com/office/drawing/2014/main" id="{440737D7-E30A-1D40-8670-24D20CA9BB09}"/>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0E54F0F2-FD84-C340-99C1-14B55ED40F93}"/>
              </a:ext>
            </a:extLst>
          </p:cNvPr>
          <p:cNvGrpSpPr/>
          <p:nvPr/>
        </p:nvGrpSpPr>
        <p:grpSpPr>
          <a:xfrm>
            <a:off x="7287498" y="3883427"/>
            <a:ext cx="266400" cy="266400"/>
            <a:chOff x="6275871" y="2497460"/>
            <a:chExt cx="840093" cy="817273"/>
          </a:xfrm>
        </p:grpSpPr>
        <p:sp>
          <p:nvSpPr>
            <p:cNvPr id="79" name="Oval 78">
              <a:extLst>
                <a:ext uri="{FF2B5EF4-FFF2-40B4-BE49-F238E27FC236}">
                  <a16:creationId xmlns:a16="http://schemas.microsoft.com/office/drawing/2014/main" id="{4D580F0C-30E8-9A43-A7E7-ED282A8CBFA2}"/>
                </a:ext>
              </a:extLst>
            </p:cNvPr>
            <p:cNvSpPr/>
            <p:nvPr/>
          </p:nvSpPr>
          <p:spPr>
            <a:xfrm>
              <a:off x="6275871" y="2497460"/>
              <a:ext cx="840093" cy="817273"/>
            </a:xfrm>
            <a:prstGeom prst="ellipse">
              <a:avLst/>
            </a:prstGeom>
            <a:solidFill>
              <a:srgbClr val="FFFF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80" name="Teardrop 2">
              <a:extLst>
                <a:ext uri="{FF2B5EF4-FFF2-40B4-BE49-F238E27FC236}">
                  <a16:creationId xmlns:a16="http://schemas.microsoft.com/office/drawing/2014/main" id="{28913ADD-E6F0-354B-85C7-A04CD764405A}"/>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9EBED1FF-F8C1-AF4A-8CAE-9EC2BEBA057D}"/>
              </a:ext>
            </a:extLst>
          </p:cNvPr>
          <p:cNvGrpSpPr/>
          <p:nvPr/>
        </p:nvGrpSpPr>
        <p:grpSpPr>
          <a:xfrm>
            <a:off x="6554231" y="4353151"/>
            <a:ext cx="266400" cy="266400"/>
            <a:chOff x="6275871" y="2497460"/>
            <a:chExt cx="840093" cy="817273"/>
          </a:xfrm>
        </p:grpSpPr>
        <p:sp>
          <p:nvSpPr>
            <p:cNvPr id="82" name="Oval 81">
              <a:extLst>
                <a:ext uri="{FF2B5EF4-FFF2-40B4-BE49-F238E27FC236}">
                  <a16:creationId xmlns:a16="http://schemas.microsoft.com/office/drawing/2014/main" id="{E6AF1747-61B1-4C4C-8342-718195977739}"/>
                </a:ext>
              </a:extLst>
            </p:cNvPr>
            <p:cNvSpPr/>
            <p:nvPr/>
          </p:nvSpPr>
          <p:spPr>
            <a:xfrm>
              <a:off x="6275871" y="2497460"/>
              <a:ext cx="840093" cy="817273"/>
            </a:xfrm>
            <a:prstGeom prst="ellipse">
              <a:avLst/>
            </a:prstGeom>
            <a:solidFill>
              <a:srgbClr val="FFFF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83" name="Teardrop 2">
              <a:extLst>
                <a:ext uri="{FF2B5EF4-FFF2-40B4-BE49-F238E27FC236}">
                  <a16:creationId xmlns:a16="http://schemas.microsoft.com/office/drawing/2014/main" id="{AC1118C9-5AFF-A745-AEBE-9DBD4F6339DE}"/>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298EAECC-0348-CA45-B97C-F0FAD114E9DC}"/>
              </a:ext>
            </a:extLst>
          </p:cNvPr>
          <p:cNvGrpSpPr/>
          <p:nvPr/>
        </p:nvGrpSpPr>
        <p:grpSpPr>
          <a:xfrm>
            <a:off x="5785674" y="4864165"/>
            <a:ext cx="266400" cy="266400"/>
            <a:chOff x="6275871" y="2497460"/>
            <a:chExt cx="840093" cy="817273"/>
          </a:xfrm>
        </p:grpSpPr>
        <p:sp>
          <p:nvSpPr>
            <p:cNvPr id="86" name="Oval 85">
              <a:extLst>
                <a:ext uri="{FF2B5EF4-FFF2-40B4-BE49-F238E27FC236}">
                  <a16:creationId xmlns:a16="http://schemas.microsoft.com/office/drawing/2014/main" id="{24B7FCAF-7258-014F-9021-9E1803EB9545}"/>
                </a:ext>
              </a:extLst>
            </p:cNvPr>
            <p:cNvSpPr/>
            <p:nvPr/>
          </p:nvSpPr>
          <p:spPr>
            <a:xfrm>
              <a:off x="6275871" y="2497460"/>
              <a:ext cx="840093" cy="817273"/>
            </a:xfrm>
            <a:prstGeom prst="ellipse">
              <a:avLst/>
            </a:prstGeom>
            <a:solidFill>
              <a:srgbClr val="FFFF00"/>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87" name="Teardrop 2">
              <a:extLst>
                <a:ext uri="{FF2B5EF4-FFF2-40B4-BE49-F238E27FC236}">
                  <a16:creationId xmlns:a16="http://schemas.microsoft.com/office/drawing/2014/main" id="{B4831ABE-4E9E-F046-A85B-19D2DC81B37B}"/>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6AC8D095-4512-6342-8FC9-613CBDF91389}"/>
              </a:ext>
            </a:extLst>
          </p:cNvPr>
          <p:cNvGrpSpPr/>
          <p:nvPr/>
        </p:nvGrpSpPr>
        <p:grpSpPr>
          <a:xfrm>
            <a:off x="3086929" y="380945"/>
            <a:ext cx="1224135" cy="808334"/>
            <a:chOff x="6074179" y="46186"/>
            <a:chExt cx="1224135" cy="808334"/>
          </a:xfrm>
        </p:grpSpPr>
        <p:sp>
          <p:nvSpPr>
            <p:cNvPr id="27" name="TextBox 26">
              <a:extLst>
                <a:ext uri="{FF2B5EF4-FFF2-40B4-BE49-F238E27FC236}">
                  <a16:creationId xmlns:a16="http://schemas.microsoft.com/office/drawing/2014/main" id="{D3EED18B-BD45-9048-9C6B-7577031D2ECA}"/>
                </a:ext>
              </a:extLst>
            </p:cNvPr>
            <p:cNvSpPr txBox="1"/>
            <p:nvPr/>
          </p:nvSpPr>
          <p:spPr>
            <a:xfrm>
              <a:off x="6074179" y="423633"/>
              <a:ext cx="1224135" cy="430887"/>
            </a:xfrm>
            <a:prstGeom prst="rect">
              <a:avLst/>
            </a:prstGeom>
            <a:noFill/>
          </p:spPr>
          <p:txBody>
            <a:bodyPr wrap="square" rtlCol="0">
              <a:spAutoFit/>
            </a:bodyPr>
            <a:lstStyle/>
            <a:p>
              <a:pPr algn="ctr"/>
              <a:r>
                <a:rPr lang="en-US" sz="1100" b="1" dirty="0" err="1"/>
                <a:t>rryy</a:t>
              </a:r>
              <a:endParaRPr lang="en-US" sz="1100" b="1" dirty="0"/>
            </a:p>
            <a:p>
              <a:pPr algn="ctr"/>
              <a:r>
                <a:rPr lang="en-US" sz="1100" b="1" dirty="0"/>
                <a:t>(Wrinkled Green)</a:t>
              </a:r>
              <a:endParaRPr lang="en-IN" sz="1050" b="1" dirty="0"/>
            </a:p>
          </p:txBody>
        </p:sp>
        <p:grpSp>
          <p:nvGrpSpPr>
            <p:cNvPr id="97" name="Group 96">
              <a:extLst>
                <a:ext uri="{FF2B5EF4-FFF2-40B4-BE49-F238E27FC236}">
                  <a16:creationId xmlns:a16="http://schemas.microsoft.com/office/drawing/2014/main" id="{6CDEF8BB-5DC1-4C4F-BA2D-D28E645936D7}"/>
                </a:ext>
              </a:extLst>
            </p:cNvPr>
            <p:cNvGrpSpPr/>
            <p:nvPr/>
          </p:nvGrpSpPr>
          <p:grpSpPr>
            <a:xfrm>
              <a:off x="6489344" y="46186"/>
              <a:ext cx="383836" cy="430887"/>
              <a:chOff x="6804248" y="244637"/>
              <a:chExt cx="227686" cy="248501"/>
            </a:xfrm>
          </p:grpSpPr>
          <p:grpSp>
            <p:nvGrpSpPr>
              <p:cNvPr id="96" name="Group 95">
                <a:extLst>
                  <a:ext uri="{FF2B5EF4-FFF2-40B4-BE49-F238E27FC236}">
                    <a16:creationId xmlns:a16="http://schemas.microsoft.com/office/drawing/2014/main" id="{B917F2F8-1494-8645-BB24-1B64C397C8C3}"/>
                  </a:ext>
                </a:extLst>
              </p:cNvPr>
              <p:cNvGrpSpPr/>
              <p:nvPr/>
            </p:nvGrpSpPr>
            <p:grpSpPr>
              <a:xfrm>
                <a:off x="6804248" y="244637"/>
                <a:ext cx="227686" cy="248501"/>
                <a:chOff x="6804248" y="244637"/>
                <a:chExt cx="227686" cy="248501"/>
              </a:xfrm>
            </p:grpSpPr>
            <p:sp>
              <p:nvSpPr>
                <p:cNvPr id="88" name="Oval 87">
                  <a:extLst>
                    <a:ext uri="{FF2B5EF4-FFF2-40B4-BE49-F238E27FC236}">
                      <a16:creationId xmlns:a16="http://schemas.microsoft.com/office/drawing/2014/main" id="{A4943246-1EF7-D84A-95F2-E7719E97EDBA}"/>
                    </a:ext>
                  </a:extLst>
                </p:cNvPr>
                <p:cNvSpPr/>
                <p:nvPr/>
              </p:nvSpPr>
              <p:spPr>
                <a:xfrm>
                  <a:off x="6809880" y="248643"/>
                  <a:ext cx="222054" cy="244495"/>
                </a:xfrm>
                <a:custGeom>
                  <a:avLst/>
                  <a:gdLst>
                    <a:gd name="connsiteX0" fmla="*/ 0 w 363501"/>
                    <a:gd name="connsiteY0" fmla="*/ 190754 h 381507"/>
                    <a:gd name="connsiteX1" fmla="*/ 181751 w 363501"/>
                    <a:gd name="connsiteY1" fmla="*/ 0 h 381507"/>
                    <a:gd name="connsiteX2" fmla="*/ 363502 w 363501"/>
                    <a:gd name="connsiteY2" fmla="*/ 190754 h 381507"/>
                    <a:gd name="connsiteX3" fmla="*/ 181751 w 363501"/>
                    <a:gd name="connsiteY3" fmla="*/ 381508 h 381507"/>
                    <a:gd name="connsiteX4" fmla="*/ 0 w 363501"/>
                    <a:gd name="connsiteY4" fmla="*/ 190754 h 381507"/>
                    <a:gd name="connsiteX0" fmla="*/ 718 w 364220"/>
                    <a:gd name="connsiteY0" fmla="*/ 190754 h 383483"/>
                    <a:gd name="connsiteX1" fmla="*/ 182469 w 364220"/>
                    <a:gd name="connsiteY1" fmla="*/ 0 h 383483"/>
                    <a:gd name="connsiteX2" fmla="*/ 364220 w 364220"/>
                    <a:gd name="connsiteY2" fmla="*/ 190754 h 383483"/>
                    <a:gd name="connsiteX3" fmla="*/ 182469 w 364220"/>
                    <a:gd name="connsiteY3" fmla="*/ 381508 h 383483"/>
                    <a:gd name="connsiteX4" fmla="*/ 121455 w 364220"/>
                    <a:gd name="connsiteY4" fmla="*/ 284367 h 383483"/>
                    <a:gd name="connsiteX5" fmla="*/ 718 w 364220"/>
                    <a:gd name="connsiteY5" fmla="*/ 190754 h 383483"/>
                    <a:gd name="connsiteX0" fmla="*/ 718 w 364220"/>
                    <a:gd name="connsiteY0" fmla="*/ 190754 h 346720"/>
                    <a:gd name="connsiteX1" fmla="*/ 182469 w 364220"/>
                    <a:gd name="connsiteY1" fmla="*/ 0 h 346720"/>
                    <a:gd name="connsiteX2" fmla="*/ 364220 w 364220"/>
                    <a:gd name="connsiteY2" fmla="*/ 190754 h 346720"/>
                    <a:gd name="connsiteX3" fmla="*/ 203636 w 364220"/>
                    <a:gd name="connsiteY3" fmla="*/ 343408 h 346720"/>
                    <a:gd name="connsiteX4" fmla="*/ 121455 w 364220"/>
                    <a:gd name="connsiteY4" fmla="*/ 284367 h 346720"/>
                    <a:gd name="connsiteX5" fmla="*/ 718 w 364220"/>
                    <a:gd name="connsiteY5" fmla="*/ 190754 h 346720"/>
                    <a:gd name="connsiteX0" fmla="*/ 718 w 249920"/>
                    <a:gd name="connsiteY0" fmla="*/ 190910 h 345208"/>
                    <a:gd name="connsiteX1" fmla="*/ 182469 w 249920"/>
                    <a:gd name="connsiteY1" fmla="*/ 156 h 345208"/>
                    <a:gd name="connsiteX2" fmla="*/ 249920 w 249920"/>
                    <a:gd name="connsiteY2" fmla="*/ 224777 h 345208"/>
                    <a:gd name="connsiteX3" fmla="*/ 203636 w 249920"/>
                    <a:gd name="connsiteY3" fmla="*/ 343564 h 345208"/>
                    <a:gd name="connsiteX4" fmla="*/ 121455 w 249920"/>
                    <a:gd name="connsiteY4" fmla="*/ 284523 h 345208"/>
                    <a:gd name="connsiteX5" fmla="*/ 718 w 249920"/>
                    <a:gd name="connsiteY5" fmla="*/ 190910 h 345208"/>
                    <a:gd name="connsiteX0" fmla="*/ 718 w 276503"/>
                    <a:gd name="connsiteY0" fmla="*/ 190764 h 345062"/>
                    <a:gd name="connsiteX1" fmla="*/ 182469 w 276503"/>
                    <a:gd name="connsiteY1" fmla="*/ 10 h 345062"/>
                    <a:gd name="connsiteX2" fmla="*/ 273854 w 276503"/>
                    <a:gd name="connsiteY2" fmla="*/ 182777 h 345062"/>
                    <a:gd name="connsiteX3" fmla="*/ 249920 w 276503"/>
                    <a:gd name="connsiteY3" fmla="*/ 224631 h 345062"/>
                    <a:gd name="connsiteX4" fmla="*/ 203636 w 276503"/>
                    <a:gd name="connsiteY4" fmla="*/ 343418 h 345062"/>
                    <a:gd name="connsiteX5" fmla="*/ 121455 w 276503"/>
                    <a:gd name="connsiteY5" fmla="*/ 284377 h 345062"/>
                    <a:gd name="connsiteX6" fmla="*/ 718 w 276503"/>
                    <a:gd name="connsiteY6" fmla="*/ 190764 h 345062"/>
                    <a:gd name="connsiteX0" fmla="*/ 718 w 276503"/>
                    <a:gd name="connsiteY0" fmla="*/ 190764 h 343552"/>
                    <a:gd name="connsiteX1" fmla="*/ 182469 w 276503"/>
                    <a:gd name="connsiteY1" fmla="*/ 10 h 343552"/>
                    <a:gd name="connsiteX2" fmla="*/ 273854 w 276503"/>
                    <a:gd name="connsiteY2" fmla="*/ 182777 h 343552"/>
                    <a:gd name="connsiteX3" fmla="*/ 249920 w 276503"/>
                    <a:gd name="connsiteY3" fmla="*/ 296598 h 343552"/>
                    <a:gd name="connsiteX4" fmla="*/ 203636 w 276503"/>
                    <a:gd name="connsiteY4" fmla="*/ 343418 h 343552"/>
                    <a:gd name="connsiteX5" fmla="*/ 121455 w 276503"/>
                    <a:gd name="connsiteY5" fmla="*/ 284377 h 343552"/>
                    <a:gd name="connsiteX6" fmla="*/ 718 w 276503"/>
                    <a:gd name="connsiteY6" fmla="*/ 190764 h 343552"/>
                    <a:gd name="connsiteX0" fmla="*/ 718 w 277704"/>
                    <a:gd name="connsiteY0" fmla="*/ 190764 h 343552"/>
                    <a:gd name="connsiteX1" fmla="*/ 182469 w 277704"/>
                    <a:gd name="connsiteY1" fmla="*/ 10 h 343552"/>
                    <a:gd name="connsiteX2" fmla="*/ 273854 w 277704"/>
                    <a:gd name="connsiteY2" fmla="*/ 182777 h 343552"/>
                    <a:gd name="connsiteX3" fmla="*/ 249920 w 277704"/>
                    <a:gd name="connsiteY3" fmla="*/ 296598 h 343552"/>
                    <a:gd name="connsiteX4" fmla="*/ 203636 w 277704"/>
                    <a:gd name="connsiteY4" fmla="*/ 343418 h 343552"/>
                    <a:gd name="connsiteX5" fmla="*/ 121455 w 277704"/>
                    <a:gd name="connsiteY5" fmla="*/ 284377 h 343552"/>
                    <a:gd name="connsiteX6" fmla="*/ 718 w 277704"/>
                    <a:gd name="connsiteY6" fmla="*/ 190764 h 343552"/>
                    <a:gd name="connsiteX0" fmla="*/ 812 w 277798"/>
                    <a:gd name="connsiteY0" fmla="*/ 190764 h 343494"/>
                    <a:gd name="connsiteX1" fmla="*/ 182563 w 277798"/>
                    <a:gd name="connsiteY1" fmla="*/ 10 h 343494"/>
                    <a:gd name="connsiteX2" fmla="*/ 273948 w 277798"/>
                    <a:gd name="connsiteY2" fmla="*/ 182777 h 343494"/>
                    <a:gd name="connsiteX3" fmla="*/ 250014 w 277798"/>
                    <a:gd name="connsiteY3" fmla="*/ 296598 h 343494"/>
                    <a:gd name="connsiteX4" fmla="*/ 203730 w 277798"/>
                    <a:gd name="connsiteY4" fmla="*/ 343418 h 343494"/>
                    <a:gd name="connsiteX5" fmla="*/ 118374 w 277798"/>
                    <a:gd name="connsiteY5" fmla="*/ 287552 h 343494"/>
                    <a:gd name="connsiteX6" fmla="*/ 812 w 277798"/>
                    <a:gd name="connsiteY6" fmla="*/ 190764 h 343494"/>
                    <a:gd name="connsiteX0" fmla="*/ 3807 w 195068"/>
                    <a:gd name="connsiteY0" fmla="*/ 225922 h 343727"/>
                    <a:gd name="connsiteX1" fmla="*/ 99833 w 195068"/>
                    <a:gd name="connsiteY1" fmla="*/ 243 h 343727"/>
                    <a:gd name="connsiteX2" fmla="*/ 191218 w 195068"/>
                    <a:gd name="connsiteY2" fmla="*/ 183010 h 343727"/>
                    <a:gd name="connsiteX3" fmla="*/ 167284 w 195068"/>
                    <a:gd name="connsiteY3" fmla="*/ 296831 h 343727"/>
                    <a:gd name="connsiteX4" fmla="*/ 121000 w 195068"/>
                    <a:gd name="connsiteY4" fmla="*/ 343651 h 343727"/>
                    <a:gd name="connsiteX5" fmla="*/ 35644 w 195068"/>
                    <a:gd name="connsiteY5" fmla="*/ 287785 h 343727"/>
                    <a:gd name="connsiteX6" fmla="*/ 3807 w 195068"/>
                    <a:gd name="connsiteY6" fmla="*/ 225922 h 343727"/>
                    <a:gd name="connsiteX0" fmla="*/ 5965 w 197226"/>
                    <a:gd name="connsiteY0" fmla="*/ 225922 h 343727"/>
                    <a:gd name="connsiteX1" fmla="*/ 101991 w 197226"/>
                    <a:gd name="connsiteY1" fmla="*/ 243 h 343727"/>
                    <a:gd name="connsiteX2" fmla="*/ 193376 w 197226"/>
                    <a:gd name="connsiteY2" fmla="*/ 183010 h 343727"/>
                    <a:gd name="connsiteX3" fmla="*/ 169442 w 197226"/>
                    <a:gd name="connsiteY3" fmla="*/ 296831 h 343727"/>
                    <a:gd name="connsiteX4" fmla="*/ 123158 w 197226"/>
                    <a:gd name="connsiteY4" fmla="*/ 343651 h 343727"/>
                    <a:gd name="connsiteX5" fmla="*/ 37802 w 197226"/>
                    <a:gd name="connsiteY5" fmla="*/ 287785 h 343727"/>
                    <a:gd name="connsiteX6" fmla="*/ 5965 w 197226"/>
                    <a:gd name="connsiteY6" fmla="*/ 225922 h 343727"/>
                    <a:gd name="connsiteX0" fmla="*/ 14564 w 205825"/>
                    <a:gd name="connsiteY0" fmla="*/ 93810 h 211615"/>
                    <a:gd name="connsiteX1" fmla="*/ 15340 w 205825"/>
                    <a:gd name="connsiteY1" fmla="*/ 1481 h 211615"/>
                    <a:gd name="connsiteX2" fmla="*/ 201975 w 205825"/>
                    <a:gd name="connsiteY2" fmla="*/ 50898 h 211615"/>
                    <a:gd name="connsiteX3" fmla="*/ 178041 w 205825"/>
                    <a:gd name="connsiteY3" fmla="*/ 164719 h 211615"/>
                    <a:gd name="connsiteX4" fmla="*/ 131757 w 205825"/>
                    <a:gd name="connsiteY4" fmla="*/ 211539 h 211615"/>
                    <a:gd name="connsiteX5" fmla="*/ 46401 w 205825"/>
                    <a:gd name="connsiteY5" fmla="*/ 155673 h 211615"/>
                    <a:gd name="connsiteX6" fmla="*/ 14564 w 205825"/>
                    <a:gd name="connsiteY6" fmla="*/ 93810 h 211615"/>
                    <a:gd name="connsiteX0" fmla="*/ 12081 w 201816"/>
                    <a:gd name="connsiteY0" fmla="*/ 120429 h 238234"/>
                    <a:gd name="connsiteX1" fmla="*/ 12857 w 201816"/>
                    <a:gd name="connsiteY1" fmla="*/ 28100 h 238234"/>
                    <a:gd name="connsiteX2" fmla="*/ 165625 w 201816"/>
                    <a:gd name="connsiteY2" fmla="*/ 2376 h 238234"/>
                    <a:gd name="connsiteX3" fmla="*/ 199492 w 201816"/>
                    <a:gd name="connsiteY3" fmla="*/ 77517 h 238234"/>
                    <a:gd name="connsiteX4" fmla="*/ 175558 w 201816"/>
                    <a:gd name="connsiteY4" fmla="*/ 191338 h 238234"/>
                    <a:gd name="connsiteX5" fmla="*/ 129274 w 201816"/>
                    <a:gd name="connsiteY5" fmla="*/ 238158 h 238234"/>
                    <a:gd name="connsiteX6" fmla="*/ 43918 w 201816"/>
                    <a:gd name="connsiteY6" fmla="*/ 182292 h 238234"/>
                    <a:gd name="connsiteX7" fmla="*/ 12081 w 201816"/>
                    <a:gd name="connsiteY7" fmla="*/ 120429 h 238234"/>
                    <a:gd name="connsiteX0" fmla="*/ 12221 w 201956"/>
                    <a:gd name="connsiteY0" fmla="*/ 120429 h 238392"/>
                    <a:gd name="connsiteX1" fmla="*/ 12997 w 201956"/>
                    <a:gd name="connsiteY1" fmla="*/ 28100 h 238392"/>
                    <a:gd name="connsiteX2" fmla="*/ 165765 w 201956"/>
                    <a:gd name="connsiteY2" fmla="*/ 2376 h 238392"/>
                    <a:gd name="connsiteX3" fmla="*/ 199632 w 201956"/>
                    <a:gd name="connsiteY3" fmla="*/ 77517 h 238392"/>
                    <a:gd name="connsiteX4" fmla="*/ 175698 w 201956"/>
                    <a:gd name="connsiteY4" fmla="*/ 191338 h 238392"/>
                    <a:gd name="connsiteX5" fmla="*/ 129414 w 201956"/>
                    <a:gd name="connsiteY5" fmla="*/ 238158 h 238392"/>
                    <a:gd name="connsiteX6" fmla="*/ 47233 w 201956"/>
                    <a:gd name="connsiteY6" fmla="*/ 201342 h 238392"/>
                    <a:gd name="connsiteX7" fmla="*/ 12221 w 201956"/>
                    <a:gd name="connsiteY7" fmla="*/ 120429 h 238392"/>
                    <a:gd name="connsiteX0" fmla="*/ 12221 w 192017"/>
                    <a:gd name="connsiteY0" fmla="*/ 120429 h 238392"/>
                    <a:gd name="connsiteX1" fmla="*/ 12997 w 192017"/>
                    <a:gd name="connsiteY1" fmla="*/ 28100 h 238392"/>
                    <a:gd name="connsiteX2" fmla="*/ 165765 w 192017"/>
                    <a:gd name="connsiteY2" fmla="*/ 2376 h 238392"/>
                    <a:gd name="connsiteX3" fmla="*/ 186932 w 192017"/>
                    <a:gd name="connsiteY3" fmla="*/ 80692 h 238392"/>
                    <a:gd name="connsiteX4" fmla="*/ 175698 w 192017"/>
                    <a:gd name="connsiteY4" fmla="*/ 191338 h 238392"/>
                    <a:gd name="connsiteX5" fmla="*/ 129414 w 192017"/>
                    <a:gd name="connsiteY5" fmla="*/ 238158 h 238392"/>
                    <a:gd name="connsiteX6" fmla="*/ 47233 w 192017"/>
                    <a:gd name="connsiteY6" fmla="*/ 201342 h 238392"/>
                    <a:gd name="connsiteX7" fmla="*/ 12221 w 192017"/>
                    <a:gd name="connsiteY7" fmla="*/ 120429 h 238392"/>
                    <a:gd name="connsiteX0" fmla="*/ 12221 w 210330"/>
                    <a:gd name="connsiteY0" fmla="*/ 120429 h 238392"/>
                    <a:gd name="connsiteX1" fmla="*/ 12997 w 210330"/>
                    <a:gd name="connsiteY1" fmla="*/ 28100 h 238392"/>
                    <a:gd name="connsiteX2" fmla="*/ 165765 w 210330"/>
                    <a:gd name="connsiteY2" fmla="*/ 2376 h 238392"/>
                    <a:gd name="connsiteX3" fmla="*/ 186932 w 210330"/>
                    <a:gd name="connsiteY3" fmla="*/ 80692 h 238392"/>
                    <a:gd name="connsiteX4" fmla="*/ 210215 w 210330"/>
                    <a:gd name="connsiteY4" fmla="*/ 145251 h 238392"/>
                    <a:gd name="connsiteX5" fmla="*/ 175698 w 210330"/>
                    <a:gd name="connsiteY5" fmla="*/ 191338 h 238392"/>
                    <a:gd name="connsiteX6" fmla="*/ 129414 w 210330"/>
                    <a:gd name="connsiteY6" fmla="*/ 238158 h 238392"/>
                    <a:gd name="connsiteX7" fmla="*/ 47233 w 210330"/>
                    <a:gd name="connsiteY7" fmla="*/ 201342 h 238392"/>
                    <a:gd name="connsiteX8" fmla="*/ 12221 w 210330"/>
                    <a:gd name="connsiteY8" fmla="*/ 120429 h 238392"/>
                    <a:gd name="connsiteX0" fmla="*/ 12221 w 210330"/>
                    <a:gd name="connsiteY0" fmla="*/ 120429 h 244648"/>
                    <a:gd name="connsiteX1" fmla="*/ 12997 w 210330"/>
                    <a:gd name="connsiteY1" fmla="*/ 28100 h 244648"/>
                    <a:gd name="connsiteX2" fmla="*/ 165765 w 210330"/>
                    <a:gd name="connsiteY2" fmla="*/ 2376 h 244648"/>
                    <a:gd name="connsiteX3" fmla="*/ 186932 w 210330"/>
                    <a:gd name="connsiteY3" fmla="*/ 80692 h 244648"/>
                    <a:gd name="connsiteX4" fmla="*/ 210215 w 210330"/>
                    <a:gd name="connsiteY4" fmla="*/ 145251 h 244648"/>
                    <a:gd name="connsiteX5" fmla="*/ 175698 w 210330"/>
                    <a:gd name="connsiteY5" fmla="*/ 191338 h 244648"/>
                    <a:gd name="connsiteX6" fmla="*/ 113539 w 210330"/>
                    <a:gd name="connsiteY6" fmla="*/ 244508 h 244648"/>
                    <a:gd name="connsiteX7" fmla="*/ 47233 w 210330"/>
                    <a:gd name="connsiteY7" fmla="*/ 201342 h 244648"/>
                    <a:gd name="connsiteX8" fmla="*/ 12221 w 210330"/>
                    <a:gd name="connsiteY8" fmla="*/ 120429 h 244648"/>
                    <a:gd name="connsiteX0" fmla="*/ 12221 w 210330"/>
                    <a:gd name="connsiteY0" fmla="*/ 120429 h 244578"/>
                    <a:gd name="connsiteX1" fmla="*/ 12997 w 210330"/>
                    <a:gd name="connsiteY1" fmla="*/ 28100 h 244578"/>
                    <a:gd name="connsiteX2" fmla="*/ 165765 w 210330"/>
                    <a:gd name="connsiteY2" fmla="*/ 2376 h 244578"/>
                    <a:gd name="connsiteX3" fmla="*/ 186932 w 210330"/>
                    <a:gd name="connsiteY3" fmla="*/ 80692 h 244578"/>
                    <a:gd name="connsiteX4" fmla="*/ 210215 w 210330"/>
                    <a:gd name="connsiteY4" fmla="*/ 145251 h 244578"/>
                    <a:gd name="connsiteX5" fmla="*/ 169348 w 210330"/>
                    <a:gd name="connsiteY5" fmla="*/ 194513 h 244578"/>
                    <a:gd name="connsiteX6" fmla="*/ 113539 w 210330"/>
                    <a:gd name="connsiteY6" fmla="*/ 244508 h 244578"/>
                    <a:gd name="connsiteX7" fmla="*/ 47233 w 210330"/>
                    <a:gd name="connsiteY7" fmla="*/ 201342 h 244578"/>
                    <a:gd name="connsiteX8" fmla="*/ 12221 w 210330"/>
                    <a:gd name="connsiteY8" fmla="*/ 120429 h 244578"/>
                    <a:gd name="connsiteX0" fmla="*/ 4805 w 202914"/>
                    <a:gd name="connsiteY0" fmla="*/ 127646 h 251795"/>
                    <a:gd name="connsiteX1" fmla="*/ 5581 w 202914"/>
                    <a:gd name="connsiteY1" fmla="*/ 35317 h 251795"/>
                    <a:gd name="connsiteX2" fmla="*/ 53573 w 202914"/>
                    <a:gd name="connsiteY2" fmla="*/ 3243 h 251795"/>
                    <a:gd name="connsiteX3" fmla="*/ 158349 w 202914"/>
                    <a:gd name="connsiteY3" fmla="*/ 9593 h 251795"/>
                    <a:gd name="connsiteX4" fmla="*/ 179516 w 202914"/>
                    <a:gd name="connsiteY4" fmla="*/ 87909 h 251795"/>
                    <a:gd name="connsiteX5" fmla="*/ 202799 w 202914"/>
                    <a:gd name="connsiteY5" fmla="*/ 152468 h 251795"/>
                    <a:gd name="connsiteX6" fmla="*/ 161932 w 202914"/>
                    <a:gd name="connsiteY6" fmla="*/ 201730 h 251795"/>
                    <a:gd name="connsiteX7" fmla="*/ 106123 w 202914"/>
                    <a:gd name="connsiteY7" fmla="*/ 251725 h 251795"/>
                    <a:gd name="connsiteX8" fmla="*/ 39817 w 202914"/>
                    <a:gd name="connsiteY8" fmla="*/ 208559 h 251795"/>
                    <a:gd name="connsiteX9" fmla="*/ 4805 w 202914"/>
                    <a:gd name="connsiteY9" fmla="*/ 127646 h 251795"/>
                    <a:gd name="connsiteX0" fmla="*/ 4805 w 183522"/>
                    <a:gd name="connsiteY0" fmla="*/ 127646 h 251795"/>
                    <a:gd name="connsiteX1" fmla="*/ 5581 w 183522"/>
                    <a:gd name="connsiteY1" fmla="*/ 35317 h 251795"/>
                    <a:gd name="connsiteX2" fmla="*/ 53573 w 183522"/>
                    <a:gd name="connsiteY2" fmla="*/ 3243 h 251795"/>
                    <a:gd name="connsiteX3" fmla="*/ 158349 w 183522"/>
                    <a:gd name="connsiteY3" fmla="*/ 9593 h 251795"/>
                    <a:gd name="connsiteX4" fmla="*/ 179516 w 183522"/>
                    <a:gd name="connsiteY4" fmla="*/ 87909 h 251795"/>
                    <a:gd name="connsiteX5" fmla="*/ 182680 w 183522"/>
                    <a:gd name="connsiteY5" fmla="*/ 156120 h 251795"/>
                    <a:gd name="connsiteX6" fmla="*/ 161932 w 183522"/>
                    <a:gd name="connsiteY6" fmla="*/ 201730 h 251795"/>
                    <a:gd name="connsiteX7" fmla="*/ 106123 w 183522"/>
                    <a:gd name="connsiteY7" fmla="*/ 251725 h 251795"/>
                    <a:gd name="connsiteX8" fmla="*/ 39817 w 183522"/>
                    <a:gd name="connsiteY8" fmla="*/ 208559 h 251795"/>
                    <a:gd name="connsiteX9" fmla="*/ 4805 w 183522"/>
                    <a:gd name="connsiteY9" fmla="*/ 127646 h 251795"/>
                    <a:gd name="connsiteX0" fmla="*/ 4805 w 182865"/>
                    <a:gd name="connsiteY0" fmla="*/ 127646 h 251795"/>
                    <a:gd name="connsiteX1" fmla="*/ 5581 w 182865"/>
                    <a:gd name="connsiteY1" fmla="*/ 35317 h 251795"/>
                    <a:gd name="connsiteX2" fmla="*/ 53573 w 182865"/>
                    <a:gd name="connsiteY2" fmla="*/ 3243 h 251795"/>
                    <a:gd name="connsiteX3" fmla="*/ 158349 w 182865"/>
                    <a:gd name="connsiteY3" fmla="*/ 9593 h 251795"/>
                    <a:gd name="connsiteX4" fmla="*/ 168019 w 182865"/>
                    <a:gd name="connsiteY4" fmla="*/ 91561 h 251795"/>
                    <a:gd name="connsiteX5" fmla="*/ 182680 w 182865"/>
                    <a:gd name="connsiteY5" fmla="*/ 156120 h 251795"/>
                    <a:gd name="connsiteX6" fmla="*/ 161932 w 182865"/>
                    <a:gd name="connsiteY6" fmla="*/ 201730 h 251795"/>
                    <a:gd name="connsiteX7" fmla="*/ 106123 w 182865"/>
                    <a:gd name="connsiteY7" fmla="*/ 251725 h 251795"/>
                    <a:gd name="connsiteX8" fmla="*/ 39817 w 182865"/>
                    <a:gd name="connsiteY8" fmla="*/ 208559 h 251795"/>
                    <a:gd name="connsiteX9" fmla="*/ 4805 w 182865"/>
                    <a:gd name="connsiteY9" fmla="*/ 127646 h 251795"/>
                    <a:gd name="connsiteX0" fmla="*/ 4805 w 182865"/>
                    <a:gd name="connsiteY0" fmla="*/ 131689 h 255838"/>
                    <a:gd name="connsiteX1" fmla="*/ 5581 w 182865"/>
                    <a:gd name="connsiteY1" fmla="*/ 39360 h 255838"/>
                    <a:gd name="connsiteX2" fmla="*/ 53573 w 182865"/>
                    <a:gd name="connsiteY2" fmla="*/ 7286 h 255838"/>
                    <a:gd name="connsiteX3" fmla="*/ 141105 w 182865"/>
                    <a:gd name="connsiteY3" fmla="*/ 6331 h 255838"/>
                    <a:gd name="connsiteX4" fmla="*/ 168019 w 182865"/>
                    <a:gd name="connsiteY4" fmla="*/ 95604 h 255838"/>
                    <a:gd name="connsiteX5" fmla="*/ 182680 w 182865"/>
                    <a:gd name="connsiteY5" fmla="*/ 160163 h 255838"/>
                    <a:gd name="connsiteX6" fmla="*/ 161932 w 182865"/>
                    <a:gd name="connsiteY6" fmla="*/ 205773 h 255838"/>
                    <a:gd name="connsiteX7" fmla="*/ 106123 w 182865"/>
                    <a:gd name="connsiteY7" fmla="*/ 255768 h 255838"/>
                    <a:gd name="connsiteX8" fmla="*/ 39817 w 182865"/>
                    <a:gd name="connsiteY8" fmla="*/ 212602 h 255838"/>
                    <a:gd name="connsiteX9" fmla="*/ 4805 w 182865"/>
                    <a:gd name="connsiteY9" fmla="*/ 131689 h 25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65" h="255838">
                      <a:moveTo>
                        <a:pt x="4805" y="131689"/>
                      </a:moveTo>
                      <a:cubicBezTo>
                        <a:pt x="-901" y="102815"/>
                        <a:pt x="-2547" y="60094"/>
                        <a:pt x="5581" y="39360"/>
                      </a:cubicBezTo>
                      <a:cubicBezTo>
                        <a:pt x="13709" y="18626"/>
                        <a:pt x="28112" y="11573"/>
                        <a:pt x="53573" y="7286"/>
                      </a:cubicBezTo>
                      <a:cubicBezTo>
                        <a:pt x="79034" y="2999"/>
                        <a:pt x="120115" y="-6192"/>
                        <a:pt x="141105" y="6331"/>
                      </a:cubicBezTo>
                      <a:cubicBezTo>
                        <a:pt x="162095" y="18854"/>
                        <a:pt x="164315" y="72321"/>
                        <a:pt x="168019" y="95604"/>
                      </a:cubicBezTo>
                      <a:cubicBezTo>
                        <a:pt x="171723" y="118887"/>
                        <a:pt x="184552" y="141722"/>
                        <a:pt x="182680" y="160163"/>
                      </a:cubicBezTo>
                      <a:cubicBezTo>
                        <a:pt x="180808" y="178604"/>
                        <a:pt x="171695" y="189759"/>
                        <a:pt x="161932" y="205773"/>
                      </a:cubicBezTo>
                      <a:cubicBezTo>
                        <a:pt x="154462" y="233252"/>
                        <a:pt x="126475" y="254630"/>
                        <a:pt x="106123" y="255768"/>
                      </a:cubicBezTo>
                      <a:cubicBezTo>
                        <a:pt x="85771" y="256906"/>
                        <a:pt x="70109" y="244394"/>
                        <a:pt x="39817" y="212602"/>
                      </a:cubicBezTo>
                      <a:cubicBezTo>
                        <a:pt x="9525" y="180810"/>
                        <a:pt x="10511" y="160563"/>
                        <a:pt x="4805" y="131689"/>
                      </a:cubicBezTo>
                      <a:close/>
                    </a:path>
                  </a:pathLst>
                </a:custGeom>
                <a:solidFill>
                  <a:srgbClr val="92D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solidFill>
                      <a:schemeClr val="accent6">
                        <a:lumMod val="50000"/>
                      </a:schemeClr>
                    </a:solidFill>
                  </a:endParaRPr>
                </a:p>
              </p:txBody>
            </p:sp>
            <p:grpSp>
              <p:nvGrpSpPr>
                <p:cNvPr id="92" name="Group 91">
                  <a:extLst>
                    <a:ext uri="{FF2B5EF4-FFF2-40B4-BE49-F238E27FC236}">
                      <a16:creationId xmlns:a16="http://schemas.microsoft.com/office/drawing/2014/main" id="{54E6FCC0-91A5-1746-BFE3-EBC89A69B384}"/>
                    </a:ext>
                  </a:extLst>
                </p:cNvPr>
                <p:cNvGrpSpPr/>
                <p:nvPr/>
              </p:nvGrpSpPr>
              <p:grpSpPr>
                <a:xfrm>
                  <a:off x="6804248" y="244637"/>
                  <a:ext cx="208547" cy="248501"/>
                  <a:chOff x="1392455" y="-704097"/>
                  <a:chExt cx="208547" cy="248501"/>
                </a:xfrm>
                <a:noFill/>
              </p:grpSpPr>
              <p:sp>
                <p:nvSpPr>
                  <p:cNvPr id="89" name="Freeform 88">
                    <a:extLst>
                      <a:ext uri="{FF2B5EF4-FFF2-40B4-BE49-F238E27FC236}">
                        <a16:creationId xmlns:a16="http://schemas.microsoft.com/office/drawing/2014/main" id="{9F96517F-1974-C748-9A22-CD7D423931A9}"/>
                      </a:ext>
                    </a:extLst>
                  </p:cNvPr>
                  <p:cNvSpPr/>
                  <p:nvPr/>
                </p:nvSpPr>
                <p:spPr>
                  <a:xfrm>
                    <a:off x="1392455" y="-696227"/>
                    <a:ext cx="99461" cy="163629"/>
                  </a:xfrm>
                  <a:custGeom>
                    <a:avLst/>
                    <a:gdLst>
                      <a:gd name="connsiteX0" fmla="*/ 60960 w 99461"/>
                      <a:gd name="connsiteY0" fmla="*/ 0 h 163629"/>
                      <a:gd name="connsiteX1" fmla="*/ 25667 w 99461"/>
                      <a:gd name="connsiteY1" fmla="*/ 16042 h 163629"/>
                      <a:gd name="connsiteX2" fmla="*/ 16042 w 99461"/>
                      <a:gd name="connsiteY2" fmla="*/ 22459 h 163629"/>
                      <a:gd name="connsiteX3" fmla="*/ 3208 w 99461"/>
                      <a:gd name="connsiteY3" fmla="*/ 51334 h 163629"/>
                      <a:gd name="connsiteX4" fmla="*/ 0 w 99461"/>
                      <a:gd name="connsiteY4" fmla="*/ 60960 h 163629"/>
                      <a:gd name="connsiteX5" fmla="*/ 3208 w 99461"/>
                      <a:gd name="connsiteY5" fmla="*/ 102669 h 163629"/>
                      <a:gd name="connsiteX6" fmla="*/ 6417 w 99461"/>
                      <a:gd name="connsiteY6" fmla="*/ 112294 h 163629"/>
                      <a:gd name="connsiteX7" fmla="*/ 25667 w 99461"/>
                      <a:gd name="connsiteY7" fmla="*/ 125128 h 163629"/>
                      <a:gd name="connsiteX8" fmla="*/ 54543 w 99461"/>
                      <a:gd name="connsiteY8" fmla="*/ 137962 h 163629"/>
                      <a:gd name="connsiteX9" fmla="*/ 73793 w 99461"/>
                      <a:gd name="connsiteY9" fmla="*/ 144379 h 163629"/>
                      <a:gd name="connsiteX10" fmla="*/ 83419 w 99461"/>
                      <a:gd name="connsiteY10" fmla="*/ 150795 h 163629"/>
                      <a:gd name="connsiteX11" fmla="*/ 99461 w 99461"/>
                      <a:gd name="connsiteY11" fmla="*/ 163629 h 1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461" h="163629">
                        <a:moveTo>
                          <a:pt x="60960" y="0"/>
                        </a:moveTo>
                        <a:cubicBezTo>
                          <a:pt x="37356" y="4720"/>
                          <a:pt x="49455" y="183"/>
                          <a:pt x="25667" y="16042"/>
                        </a:cubicBezTo>
                        <a:lnTo>
                          <a:pt x="16042" y="22459"/>
                        </a:lnTo>
                        <a:cubicBezTo>
                          <a:pt x="5874" y="37711"/>
                          <a:pt x="10843" y="28428"/>
                          <a:pt x="3208" y="51334"/>
                        </a:cubicBezTo>
                        <a:lnTo>
                          <a:pt x="0" y="60960"/>
                        </a:lnTo>
                        <a:cubicBezTo>
                          <a:pt x="1069" y="74863"/>
                          <a:pt x="1478" y="88833"/>
                          <a:pt x="3208" y="102669"/>
                        </a:cubicBezTo>
                        <a:cubicBezTo>
                          <a:pt x="3627" y="106025"/>
                          <a:pt x="4026" y="109903"/>
                          <a:pt x="6417" y="112294"/>
                        </a:cubicBezTo>
                        <a:cubicBezTo>
                          <a:pt x="11870" y="117747"/>
                          <a:pt x="19250" y="120850"/>
                          <a:pt x="25667" y="125128"/>
                        </a:cubicBezTo>
                        <a:cubicBezTo>
                          <a:pt x="40920" y="135297"/>
                          <a:pt x="31635" y="130326"/>
                          <a:pt x="54543" y="137962"/>
                        </a:cubicBezTo>
                        <a:cubicBezTo>
                          <a:pt x="54548" y="137964"/>
                          <a:pt x="73789" y="144376"/>
                          <a:pt x="73793" y="144379"/>
                        </a:cubicBezTo>
                        <a:cubicBezTo>
                          <a:pt x="77002" y="146518"/>
                          <a:pt x="80457" y="148326"/>
                          <a:pt x="83419" y="150795"/>
                        </a:cubicBezTo>
                        <a:cubicBezTo>
                          <a:pt x="100396" y="164942"/>
                          <a:pt x="86002" y="156900"/>
                          <a:pt x="99461" y="163629"/>
                        </a:cubicBezTo>
                      </a:path>
                    </a:pathLst>
                  </a:custGeom>
                  <a:grp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04255B1D-B6A7-3B4F-BF03-297C8EC9B1A8}"/>
                      </a:ext>
                    </a:extLst>
                  </p:cNvPr>
                  <p:cNvSpPr/>
                  <p:nvPr/>
                </p:nvSpPr>
                <p:spPr>
                  <a:xfrm>
                    <a:off x="1401798" y="-696227"/>
                    <a:ext cx="199204" cy="240631"/>
                  </a:xfrm>
                  <a:custGeom>
                    <a:avLst/>
                    <a:gdLst>
                      <a:gd name="connsiteX0" fmla="*/ 125410 w 199204"/>
                      <a:gd name="connsiteY0" fmla="*/ 0 h 240631"/>
                      <a:gd name="connsiteX1" fmla="*/ 154286 w 199204"/>
                      <a:gd name="connsiteY1" fmla="*/ 6416 h 240631"/>
                      <a:gd name="connsiteX2" fmla="*/ 173537 w 199204"/>
                      <a:gd name="connsiteY2" fmla="*/ 12833 h 240631"/>
                      <a:gd name="connsiteX3" fmla="*/ 179954 w 199204"/>
                      <a:gd name="connsiteY3" fmla="*/ 22459 h 240631"/>
                      <a:gd name="connsiteX4" fmla="*/ 179954 w 199204"/>
                      <a:gd name="connsiteY4" fmla="*/ 64168 h 240631"/>
                      <a:gd name="connsiteX5" fmla="*/ 186370 w 199204"/>
                      <a:gd name="connsiteY5" fmla="*/ 102669 h 240631"/>
                      <a:gd name="connsiteX6" fmla="*/ 199204 w 199204"/>
                      <a:gd name="connsiteY6" fmla="*/ 121920 h 240631"/>
                      <a:gd name="connsiteX7" fmla="*/ 195996 w 199204"/>
                      <a:gd name="connsiteY7" fmla="*/ 154004 h 240631"/>
                      <a:gd name="connsiteX8" fmla="*/ 186370 w 199204"/>
                      <a:gd name="connsiteY8" fmla="*/ 173254 h 240631"/>
                      <a:gd name="connsiteX9" fmla="*/ 167120 w 199204"/>
                      <a:gd name="connsiteY9" fmla="*/ 182880 h 240631"/>
                      <a:gd name="connsiteX10" fmla="*/ 157495 w 199204"/>
                      <a:gd name="connsiteY10" fmla="*/ 189296 h 240631"/>
                      <a:gd name="connsiteX11" fmla="*/ 151078 w 199204"/>
                      <a:gd name="connsiteY11" fmla="*/ 208547 h 240631"/>
                      <a:gd name="connsiteX12" fmla="*/ 147869 w 199204"/>
                      <a:gd name="connsiteY12" fmla="*/ 218172 h 240631"/>
                      <a:gd name="connsiteX13" fmla="*/ 144661 w 199204"/>
                      <a:gd name="connsiteY13" fmla="*/ 231006 h 240631"/>
                      <a:gd name="connsiteX14" fmla="*/ 125410 w 199204"/>
                      <a:gd name="connsiteY14" fmla="*/ 237423 h 240631"/>
                      <a:gd name="connsiteX15" fmla="*/ 115785 w 199204"/>
                      <a:gd name="connsiteY15" fmla="*/ 240631 h 240631"/>
                      <a:gd name="connsiteX16" fmla="*/ 90118 w 199204"/>
                      <a:gd name="connsiteY16" fmla="*/ 237423 h 240631"/>
                      <a:gd name="connsiteX17" fmla="*/ 70867 w 199204"/>
                      <a:gd name="connsiteY17" fmla="*/ 224589 h 240631"/>
                      <a:gd name="connsiteX18" fmla="*/ 51617 w 199204"/>
                      <a:gd name="connsiteY18" fmla="*/ 211755 h 240631"/>
                      <a:gd name="connsiteX19" fmla="*/ 41991 w 199204"/>
                      <a:gd name="connsiteY19" fmla="*/ 205339 h 240631"/>
                      <a:gd name="connsiteX20" fmla="*/ 22741 w 199204"/>
                      <a:gd name="connsiteY20" fmla="*/ 189296 h 240631"/>
                      <a:gd name="connsiteX21" fmla="*/ 16324 w 199204"/>
                      <a:gd name="connsiteY21" fmla="*/ 179671 h 240631"/>
                      <a:gd name="connsiteX22" fmla="*/ 9907 w 199204"/>
                      <a:gd name="connsiteY22" fmla="*/ 160421 h 240631"/>
                      <a:gd name="connsiteX23" fmla="*/ 6699 w 199204"/>
                      <a:gd name="connsiteY23" fmla="*/ 150795 h 240631"/>
                      <a:gd name="connsiteX24" fmla="*/ 3490 w 199204"/>
                      <a:gd name="connsiteY24" fmla="*/ 131545 h 240631"/>
                      <a:gd name="connsiteX25" fmla="*/ 282 w 199204"/>
                      <a:gd name="connsiteY25" fmla="*/ 105878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204" h="240631">
                        <a:moveTo>
                          <a:pt x="125410" y="0"/>
                        </a:moveTo>
                        <a:cubicBezTo>
                          <a:pt x="134569" y="1832"/>
                          <a:pt x="145224" y="3697"/>
                          <a:pt x="154286" y="6416"/>
                        </a:cubicBezTo>
                        <a:cubicBezTo>
                          <a:pt x="160765" y="8360"/>
                          <a:pt x="173537" y="12833"/>
                          <a:pt x="173537" y="12833"/>
                        </a:cubicBezTo>
                        <a:cubicBezTo>
                          <a:pt x="175676" y="16042"/>
                          <a:pt x="178229" y="19010"/>
                          <a:pt x="179954" y="22459"/>
                        </a:cubicBezTo>
                        <a:cubicBezTo>
                          <a:pt x="187111" y="36774"/>
                          <a:pt x="181749" y="46220"/>
                          <a:pt x="179954" y="64168"/>
                        </a:cubicBezTo>
                        <a:cubicBezTo>
                          <a:pt x="180543" y="69466"/>
                          <a:pt x="181145" y="93264"/>
                          <a:pt x="186370" y="102669"/>
                        </a:cubicBezTo>
                        <a:cubicBezTo>
                          <a:pt x="190115" y="109411"/>
                          <a:pt x="199204" y="121920"/>
                          <a:pt x="199204" y="121920"/>
                        </a:cubicBezTo>
                        <a:cubicBezTo>
                          <a:pt x="198135" y="132615"/>
                          <a:pt x="197630" y="143381"/>
                          <a:pt x="195996" y="154004"/>
                        </a:cubicBezTo>
                        <a:cubicBezTo>
                          <a:pt x="195047" y="160171"/>
                          <a:pt x="190695" y="168929"/>
                          <a:pt x="186370" y="173254"/>
                        </a:cubicBezTo>
                        <a:cubicBezTo>
                          <a:pt x="177177" y="182447"/>
                          <a:pt x="177557" y="177662"/>
                          <a:pt x="167120" y="182880"/>
                        </a:cubicBezTo>
                        <a:cubicBezTo>
                          <a:pt x="163671" y="184604"/>
                          <a:pt x="160703" y="187157"/>
                          <a:pt x="157495" y="189296"/>
                        </a:cubicBezTo>
                        <a:lnTo>
                          <a:pt x="151078" y="208547"/>
                        </a:lnTo>
                        <a:cubicBezTo>
                          <a:pt x="150008" y="211755"/>
                          <a:pt x="148689" y="214891"/>
                          <a:pt x="147869" y="218172"/>
                        </a:cubicBezTo>
                        <a:cubicBezTo>
                          <a:pt x="146800" y="222450"/>
                          <a:pt x="148009" y="228136"/>
                          <a:pt x="144661" y="231006"/>
                        </a:cubicBezTo>
                        <a:cubicBezTo>
                          <a:pt x="139525" y="235408"/>
                          <a:pt x="131827" y="235284"/>
                          <a:pt x="125410" y="237423"/>
                        </a:cubicBezTo>
                        <a:lnTo>
                          <a:pt x="115785" y="240631"/>
                        </a:lnTo>
                        <a:cubicBezTo>
                          <a:pt x="107229" y="239562"/>
                          <a:pt x="98238" y="240323"/>
                          <a:pt x="90118" y="237423"/>
                        </a:cubicBezTo>
                        <a:cubicBezTo>
                          <a:pt x="82855" y="234829"/>
                          <a:pt x="77284" y="228867"/>
                          <a:pt x="70867" y="224589"/>
                        </a:cubicBezTo>
                        <a:lnTo>
                          <a:pt x="51617" y="211755"/>
                        </a:lnTo>
                        <a:cubicBezTo>
                          <a:pt x="48408" y="209616"/>
                          <a:pt x="44718" y="208066"/>
                          <a:pt x="41991" y="205339"/>
                        </a:cubicBezTo>
                        <a:cubicBezTo>
                          <a:pt x="29640" y="192986"/>
                          <a:pt x="36141" y="198230"/>
                          <a:pt x="22741" y="189296"/>
                        </a:cubicBezTo>
                        <a:cubicBezTo>
                          <a:pt x="20602" y="186088"/>
                          <a:pt x="17890" y="183195"/>
                          <a:pt x="16324" y="179671"/>
                        </a:cubicBezTo>
                        <a:cubicBezTo>
                          <a:pt x="13577" y="173490"/>
                          <a:pt x="12046" y="166838"/>
                          <a:pt x="9907" y="160421"/>
                        </a:cubicBezTo>
                        <a:cubicBezTo>
                          <a:pt x="8837" y="157212"/>
                          <a:pt x="7255" y="154131"/>
                          <a:pt x="6699" y="150795"/>
                        </a:cubicBezTo>
                        <a:cubicBezTo>
                          <a:pt x="5629" y="144378"/>
                          <a:pt x="4901" y="137895"/>
                          <a:pt x="3490" y="131545"/>
                        </a:cubicBezTo>
                        <a:cubicBezTo>
                          <a:pt x="-1409" y="109501"/>
                          <a:pt x="282" y="136917"/>
                          <a:pt x="282" y="105878"/>
                        </a:cubicBezTo>
                      </a:path>
                    </a:pathLst>
                  </a:custGeom>
                  <a:grp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90">
                    <a:extLst>
                      <a:ext uri="{FF2B5EF4-FFF2-40B4-BE49-F238E27FC236}">
                        <a16:creationId xmlns:a16="http://schemas.microsoft.com/office/drawing/2014/main" id="{5E632AC4-FE57-A643-A338-F17CF86AAE74}"/>
                      </a:ext>
                    </a:extLst>
                  </p:cNvPr>
                  <p:cNvSpPr/>
                  <p:nvPr/>
                </p:nvSpPr>
                <p:spPr>
                  <a:xfrm rot="21289831">
                    <a:off x="1502685" y="-704097"/>
                    <a:ext cx="29261" cy="216000"/>
                  </a:xfrm>
                  <a:custGeom>
                    <a:avLst/>
                    <a:gdLst>
                      <a:gd name="connsiteX0" fmla="*/ 29261 w 29261"/>
                      <a:gd name="connsiteY0" fmla="*/ 0 h 157212"/>
                      <a:gd name="connsiteX1" fmla="*/ 19636 w 29261"/>
                      <a:gd name="connsiteY1" fmla="*/ 16042 h 157212"/>
                      <a:gd name="connsiteX2" fmla="*/ 26053 w 29261"/>
                      <a:gd name="connsiteY2" fmla="*/ 35292 h 157212"/>
                      <a:gd name="connsiteX3" fmla="*/ 29261 w 29261"/>
                      <a:gd name="connsiteY3" fmla="*/ 44917 h 157212"/>
                      <a:gd name="connsiteX4" fmla="*/ 26053 w 29261"/>
                      <a:gd name="connsiteY4" fmla="*/ 80210 h 157212"/>
                      <a:gd name="connsiteX5" fmla="*/ 16427 w 29261"/>
                      <a:gd name="connsiteY5" fmla="*/ 86627 h 157212"/>
                      <a:gd name="connsiteX6" fmla="*/ 385 w 29261"/>
                      <a:gd name="connsiteY6" fmla="*/ 115503 h 157212"/>
                      <a:gd name="connsiteX7" fmla="*/ 385 w 29261"/>
                      <a:gd name="connsiteY7" fmla="*/ 157212 h 1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61" h="157212">
                        <a:moveTo>
                          <a:pt x="29261" y="0"/>
                        </a:moveTo>
                        <a:cubicBezTo>
                          <a:pt x="26053" y="5347"/>
                          <a:pt x="20201" y="9832"/>
                          <a:pt x="19636" y="16042"/>
                        </a:cubicBezTo>
                        <a:cubicBezTo>
                          <a:pt x="19024" y="22778"/>
                          <a:pt x="23914" y="28875"/>
                          <a:pt x="26053" y="35292"/>
                        </a:cubicBezTo>
                        <a:lnTo>
                          <a:pt x="29261" y="44917"/>
                        </a:lnTo>
                        <a:cubicBezTo>
                          <a:pt x="28192" y="56681"/>
                          <a:pt x="29527" y="68920"/>
                          <a:pt x="26053" y="80210"/>
                        </a:cubicBezTo>
                        <a:cubicBezTo>
                          <a:pt x="24919" y="83896"/>
                          <a:pt x="18966" y="83725"/>
                          <a:pt x="16427" y="86627"/>
                        </a:cubicBezTo>
                        <a:cubicBezTo>
                          <a:pt x="13340" y="90156"/>
                          <a:pt x="936" y="106690"/>
                          <a:pt x="385" y="115503"/>
                        </a:cubicBezTo>
                        <a:cubicBezTo>
                          <a:pt x="-482" y="129379"/>
                          <a:pt x="385" y="143309"/>
                          <a:pt x="385" y="157212"/>
                        </a:cubicBezTo>
                      </a:path>
                    </a:pathLst>
                  </a:custGeom>
                  <a:grp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5" name="Teardrop 2">
                <a:extLst>
                  <a:ext uri="{FF2B5EF4-FFF2-40B4-BE49-F238E27FC236}">
                    <a16:creationId xmlns:a16="http://schemas.microsoft.com/office/drawing/2014/main" id="{15215991-8550-294D-9D55-F1ED7A32E6B9}"/>
                  </a:ext>
                </a:extLst>
              </p:cNvPr>
              <p:cNvSpPr/>
              <p:nvPr/>
            </p:nvSpPr>
            <p:spPr>
              <a:xfrm rot="9576657">
                <a:off x="6848460" y="246877"/>
                <a:ext cx="84088" cy="80745"/>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 name="Group 102">
            <a:extLst>
              <a:ext uri="{FF2B5EF4-FFF2-40B4-BE49-F238E27FC236}">
                <a16:creationId xmlns:a16="http://schemas.microsoft.com/office/drawing/2014/main" id="{A7914B0F-2CE4-5145-A529-A9827E2A398D}"/>
              </a:ext>
            </a:extLst>
          </p:cNvPr>
          <p:cNvGrpSpPr/>
          <p:nvPr/>
        </p:nvGrpSpPr>
        <p:grpSpPr>
          <a:xfrm>
            <a:off x="7303140" y="5306641"/>
            <a:ext cx="266400" cy="266400"/>
            <a:chOff x="6804248" y="244637"/>
            <a:chExt cx="227686" cy="248501"/>
          </a:xfrm>
          <a:solidFill>
            <a:srgbClr val="92D050"/>
          </a:solidFill>
        </p:grpSpPr>
        <p:grpSp>
          <p:nvGrpSpPr>
            <p:cNvPr id="104" name="Group 103">
              <a:extLst>
                <a:ext uri="{FF2B5EF4-FFF2-40B4-BE49-F238E27FC236}">
                  <a16:creationId xmlns:a16="http://schemas.microsoft.com/office/drawing/2014/main" id="{C58CB629-B17A-B74D-AC8D-2A15EEF77E0C}"/>
                </a:ext>
              </a:extLst>
            </p:cNvPr>
            <p:cNvGrpSpPr/>
            <p:nvPr/>
          </p:nvGrpSpPr>
          <p:grpSpPr>
            <a:xfrm>
              <a:off x="6804248" y="244637"/>
              <a:ext cx="227686" cy="248501"/>
              <a:chOff x="6804248" y="244637"/>
              <a:chExt cx="227686" cy="248501"/>
            </a:xfrm>
            <a:grpFill/>
          </p:grpSpPr>
          <p:sp>
            <p:nvSpPr>
              <p:cNvPr id="106" name="Oval 87">
                <a:extLst>
                  <a:ext uri="{FF2B5EF4-FFF2-40B4-BE49-F238E27FC236}">
                    <a16:creationId xmlns:a16="http://schemas.microsoft.com/office/drawing/2014/main" id="{AD5A66AE-D0CC-F049-BA76-7E9DE7E2A4F0}"/>
                  </a:ext>
                </a:extLst>
              </p:cNvPr>
              <p:cNvSpPr/>
              <p:nvPr/>
            </p:nvSpPr>
            <p:spPr>
              <a:xfrm>
                <a:off x="6809880" y="248643"/>
                <a:ext cx="222054" cy="244495"/>
              </a:xfrm>
              <a:custGeom>
                <a:avLst/>
                <a:gdLst>
                  <a:gd name="connsiteX0" fmla="*/ 0 w 363501"/>
                  <a:gd name="connsiteY0" fmla="*/ 190754 h 381507"/>
                  <a:gd name="connsiteX1" fmla="*/ 181751 w 363501"/>
                  <a:gd name="connsiteY1" fmla="*/ 0 h 381507"/>
                  <a:gd name="connsiteX2" fmla="*/ 363502 w 363501"/>
                  <a:gd name="connsiteY2" fmla="*/ 190754 h 381507"/>
                  <a:gd name="connsiteX3" fmla="*/ 181751 w 363501"/>
                  <a:gd name="connsiteY3" fmla="*/ 381508 h 381507"/>
                  <a:gd name="connsiteX4" fmla="*/ 0 w 363501"/>
                  <a:gd name="connsiteY4" fmla="*/ 190754 h 381507"/>
                  <a:gd name="connsiteX0" fmla="*/ 718 w 364220"/>
                  <a:gd name="connsiteY0" fmla="*/ 190754 h 383483"/>
                  <a:gd name="connsiteX1" fmla="*/ 182469 w 364220"/>
                  <a:gd name="connsiteY1" fmla="*/ 0 h 383483"/>
                  <a:gd name="connsiteX2" fmla="*/ 364220 w 364220"/>
                  <a:gd name="connsiteY2" fmla="*/ 190754 h 383483"/>
                  <a:gd name="connsiteX3" fmla="*/ 182469 w 364220"/>
                  <a:gd name="connsiteY3" fmla="*/ 381508 h 383483"/>
                  <a:gd name="connsiteX4" fmla="*/ 121455 w 364220"/>
                  <a:gd name="connsiteY4" fmla="*/ 284367 h 383483"/>
                  <a:gd name="connsiteX5" fmla="*/ 718 w 364220"/>
                  <a:gd name="connsiteY5" fmla="*/ 190754 h 383483"/>
                  <a:gd name="connsiteX0" fmla="*/ 718 w 364220"/>
                  <a:gd name="connsiteY0" fmla="*/ 190754 h 346720"/>
                  <a:gd name="connsiteX1" fmla="*/ 182469 w 364220"/>
                  <a:gd name="connsiteY1" fmla="*/ 0 h 346720"/>
                  <a:gd name="connsiteX2" fmla="*/ 364220 w 364220"/>
                  <a:gd name="connsiteY2" fmla="*/ 190754 h 346720"/>
                  <a:gd name="connsiteX3" fmla="*/ 203636 w 364220"/>
                  <a:gd name="connsiteY3" fmla="*/ 343408 h 346720"/>
                  <a:gd name="connsiteX4" fmla="*/ 121455 w 364220"/>
                  <a:gd name="connsiteY4" fmla="*/ 284367 h 346720"/>
                  <a:gd name="connsiteX5" fmla="*/ 718 w 364220"/>
                  <a:gd name="connsiteY5" fmla="*/ 190754 h 346720"/>
                  <a:gd name="connsiteX0" fmla="*/ 718 w 249920"/>
                  <a:gd name="connsiteY0" fmla="*/ 190910 h 345208"/>
                  <a:gd name="connsiteX1" fmla="*/ 182469 w 249920"/>
                  <a:gd name="connsiteY1" fmla="*/ 156 h 345208"/>
                  <a:gd name="connsiteX2" fmla="*/ 249920 w 249920"/>
                  <a:gd name="connsiteY2" fmla="*/ 224777 h 345208"/>
                  <a:gd name="connsiteX3" fmla="*/ 203636 w 249920"/>
                  <a:gd name="connsiteY3" fmla="*/ 343564 h 345208"/>
                  <a:gd name="connsiteX4" fmla="*/ 121455 w 249920"/>
                  <a:gd name="connsiteY4" fmla="*/ 284523 h 345208"/>
                  <a:gd name="connsiteX5" fmla="*/ 718 w 249920"/>
                  <a:gd name="connsiteY5" fmla="*/ 190910 h 345208"/>
                  <a:gd name="connsiteX0" fmla="*/ 718 w 276503"/>
                  <a:gd name="connsiteY0" fmla="*/ 190764 h 345062"/>
                  <a:gd name="connsiteX1" fmla="*/ 182469 w 276503"/>
                  <a:gd name="connsiteY1" fmla="*/ 10 h 345062"/>
                  <a:gd name="connsiteX2" fmla="*/ 273854 w 276503"/>
                  <a:gd name="connsiteY2" fmla="*/ 182777 h 345062"/>
                  <a:gd name="connsiteX3" fmla="*/ 249920 w 276503"/>
                  <a:gd name="connsiteY3" fmla="*/ 224631 h 345062"/>
                  <a:gd name="connsiteX4" fmla="*/ 203636 w 276503"/>
                  <a:gd name="connsiteY4" fmla="*/ 343418 h 345062"/>
                  <a:gd name="connsiteX5" fmla="*/ 121455 w 276503"/>
                  <a:gd name="connsiteY5" fmla="*/ 284377 h 345062"/>
                  <a:gd name="connsiteX6" fmla="*/ 718 w 276503"/>
                  <a:gd name="connsiteY6" fmla="*/ 190764 h 345062"/>
                  <a:gd name="connsiteX0" fmla="*/ 718 w 276503"/>
                  <a:gd name="connsiteY0" fmla="*/ 190764 h 343552"/>
                  <a:gd name="connsiteX1" fmla="*/ 182469 w 276503"/>
                  <a:gd name="connsiteY1" fmla="*/ 10 h 343552"/>
                  <a:gd name="connsiteX2" fmla="*/ 273854 w 276503"/>
                  <a:gd name="connsiteY2" fmla="*/ 182777 h 343552"/>
                  <a:gd name="connsiteX3" fmla="*/ 249920 w 276503"/>
                  <a:gd name="connsiteY3" fmla="*/ 296598 h 343552"/>
                  <a:gd name="connsiteX4" fmla="*/ 203636 w 276503"/>
                  <a:gd name="connsiteY4" fmla="*/ 343418 h 343552"/>
                  <a:gd name="connsiteX5" fmla="*/ 121455 w 276503"/>
                  <a:gd name="connsiteY5" fmla="*/ 284377 h 343552"/>
                  <a:gd name="connsiteX6" fmla="*/ 718 w 276503"/>
                  <a:gd name="connsiteY6" fmla="*/ 190764 h 343552"/>
                  <a:gd name="connsiteX0" fmla="*/ 718 w 277704"/>
                  <a:gd name="connsiteY0" fmla="*/ 190764 h 343552"/>
                  <a:gd name="connsiteX1" fmla="*/ 182469 w 277704"/>
                  <a:gd name="connsiteY1" fmla="*/ 10 h 343552"/>
                  <a:gd name="connsiteX2" fmla="*/ 273854 w 277704"/>
                  <a:gd name="connsiteY2" fmla="*/ 182777 h 343552"/>
                  <a:gd name="connsiteX3" fmla="*/ 249920 w 277704"/>
                  <a:gd name="connsiteY3" fmla="*/ 296598 h 343552"/>
                  <a:gd name="connsiteX4" fmla="*/ 203636 w 277704"/>
                  <a:gd name="connsiteY4" fmla="*/ 343418 h 343552"/>
                  <a:gd name="connsiteX5" fmla="*/ 121455 w 277704"/>
                  <a:gd name="connsiteY5" fmla="*/ 284377 h 343552"/>
                  <a:gd name="connsiteX6" fmla="*/ 718 w 277704"/>
                  <a:gd name="connsiteY6" fmla="*/ 190764 h 343552"/>
                  <a:gd name="connsiteX0" fmla="*/ 812 w 277798"/>
                  <a:gd name="connsiteY0" fmla="*/ 190764 h 343494"/>
                  <a:gd name="connsiteX1" fmla="*/ 182563 w 277798"/>
                  <a:gd name="connsiteY1" fmla="*/ 10 h 343494"/>
                  <a:gd name="connsiteX2" fmla="*/ 273948 w 277798"/>
                  <a:gd name="connsiteY2" fmla="*/ 182777 h 343494"/>
                  <a:gd name="connsiteX3" fmla="*/ 250014 w 277798"/>
                  <a:gd name="connsiteY3" fmla="*/ 296598 h 343494"/>
                  <a:gd name="connsiteX4" fmla="*/ 203730 w 277798"/>
                  <a:gd name="connsiteY4" fmla="*/ 343418 h 343494"/>
                  <a:gd name="connsiteX5" fmla="*/ 118374 w 277798"/>
                  <a:gd name="connsiteY5" fmla="*/ 287552 h 343494"/>
                  <a:gd name="connsiteX6" fmla="*/ 812 w 277798"/>
                  <a:gd name="connsiteY6" fmla="*/ 190764 h 343494"/>
                  <a:gd name="connsiteX0" fmla="*/ 3807 w 195068"/>
                  <a:gd name="connsiteY0" fmla="*/ 225922 h 343727"/>
                  <a:gd name="connsiteX1" fmla="*/ 99833 w 195068"/>
                  <a:gd name="connsiteY1" fmla="*/ 243 h 343727"/>
                  <a:gd name="connsiteX2" fmla="*/ 191218 w 195068"/>
                  <a:gd name="connsiteY2" fmla="*/ 183010 h 343727"/>
                  <a:gd name="connsiteX3" fmla="*/ 167284 w 195068"/>
                  <a:gd name="connsiteY3" fmla="*/ 296831 h 343727"/>
                  <a:gd name="connsiteX4" fmla="*/ 121000 w 195068"/>
                  <a:gd name="connsiteY4" fmla="*/ 343651 h 343727"/>
                  <a:gd name="connsiteX5" fmla="*/ 35644 w 195068"/>
                  <a:gd name="connsiteY5" fmla="*/ 287785 h 343727"/>
                  <a:gd name="connsiteX6" fmla="*/ 3807 w 195068"/>
                  <a:gd name="connsiteY6" fmla="*/ 225922 h 343727"/>
                  <a:gd name="connsiteX0" fmla="*/ 5965 w 197226"/>
                  <a:gd name="connsiteY0" fmla="*/ 225922 h 343727"/>
                  <a:gd name="connsiteX1" fmla="*/ 101991 w 197226"/>
                  <a:gd name="connsiteY1" fmla="*/ 243 h 343727"/>
                  <a:gd name="connsiteX2" fmla="*/ 193376 w 197226"/>
                  <a:gd name="connsiteY2" fmla="*/ 183010 h 343727"/>
                  <a:gd name="connsiteX3" fmla="*/ 169442 w 197226"/>
                  <a:gd name="connsiteY3" fmla="*/ 296831 h 343727"/>
                  <a:gd name="connsiteX4" fmla="*/ 123158 w 197226"/>
                  <a:gd name="connsiteY4" fmla="*/ 343651 h 343727"/>
                  <a:gd name="connsiteX5" fmla="*/ 37802 w 197226"/>
                  <a:gd name="connsiteY5" fmla="*/ 287785 h 343727"/>
                  <a:gd name="connsiteX6" fmla="*/ 5965 w 197226"/>
                  <a:gd name="connsiteY6" fmla="*/ 225922 h 343727"/>
                  <a:gd name="connsiteX0" fmla="*/ 14564 w 205825"/>
                  <a:gd name="connsiteY0" fmla="*/ 93810 h 211615"/>
                  <a:gd name="connsiteX1" fmla="*/ 15340 w 205825"/>
                  <a:gd name="connsiteY1" fmla="*/ 1481 h 211615"/>
                  <a:gd name="connsiteX2" fmla="*/ 201975 w 205825"/>
                  <a:gd name="connsiteY2" fmla="*/ 50898 h 211615"/>
                  <a:gd name="connsiteX3" fmla="*/ 178041 w 205825"/>
                  <a:gd name="connsiteY3" fmla="*/ 164719 h 211615"/>
                  <a:gd name="connsiteX4" fmla="*/ 131757 w 205825"/>
                  <a:gd name="connsiteY4" fmla="*/ 211539 h 211615"/>
                  <a:gd name="connsiteX5" fmla="*/ 46401 w 205825"/>
                  <a:gd name="connsiteY5" fmla="*/ 155673 h 211615"/>
                  <a:gd name="connsiteX6" fmla="*/ 14564 w 205825"/>
                  <a:gd name="connsiteY6" fmla="*/ 93810 h 211615"/>
                  <a:gd name="connsiteX0" fmla="*/ 12081 w 201816"/>
                  <a:gd name="connsiteY0" fmla="*/ 120429 h 238234"/>
                  <a:gd name="connsiteX1" fmla="*/ 12857 w 201816"/>
                  <a:gd name="connsiteY1" fmla="*/ 28100 h 238234"/>
                  <a:gd name="connsiteX2" fmla="*/ 165625 w 201816"/>
                  <a:gd name="connsiteY2" fmla="*/ 2376 h 238234"/>
                  <a:gd name="connsiteX3" fmla="*/ 199492 w 201816"/>
                  <a:gd name="connsiteY3" fmla="*/ 77517 h 238234"/>
                  <a:gd name="connsiteX4" fmla="*/ 175558 w 201816"/>
                  <a:gd name="connsiteY4" fmla="*/ 191338 h 238234"/>
                  <a:gd name="connsiteX5" fmla="*/ 129274 w 201816"/>
                  <a:gd name="connsiteY5" fmla="*/ 238158 h 238234"/>
                  <a:gd name="connsiteX6" fmla="*/ 43918 w 201816"/>
                  <a:gd name="connsiteY6" fmla="*/ 182292 h 238234"/>
                  <a:gd name="connsiteX7" fmla="*/ 12081 w 201816"/>
                  <a:gd name="connsiteY7" fmla="*/ 120429 h 238234"/>
                  <a:gd name="connsiteX0" fmla="*/ 12221 w 201956"/>
                  <a:gd name="connsiteY0" fmla="*/ 120429 h 238392"/>
                  <a:gd name="connsiteX1" fmla="*/ 12997 w 201956"/>
                  <a:gd name="connsiteY1" fmla="*/ 28100 h 238392"/>
                  <a:gd name="connsiteX2" fmla="*/ 165765 w 201956"/>
                  <a:gd name="connsiteY2" fmla="*/ 2376 h 238392"/>
                  <a:gd name="connsiteX3" fmla="*/ 199632 w 201956"/>
                  <a:gd name="connsiteY3" fmla="*/ 77517 h 238392"/>
                  <a:gd name="connsiteX4" fmla="*/ 175698 w 201956"/>
                  <a:gd name="connsiteY4" fmla="*/ 191338 h 238392"/>
                  <a:gd name="connsiteX5" fmla="*/ 129414 w 201956"/>
                  <a:gd name="connsiteY5" fmla="*/ 238158 h 238392"/>
                  <a:gd name="connsiteX6" fmla="*/ 47233 w 201956"/>
                  <a:gd name="connsiteY6" fmla="*/ 201342 h 238392"/>
                  <a:gd name="connsiteX7" fmla="*/ 12221 w 201956"/>
                  <a:gd name="connsiteY7" fmla="*/ 120429 h 238392"/>
                  <a:gd name="connsiteX0" fmla="*/ 12221 w 192017"/>
                  <a:gd name="connsiteY0" fmla="*/ 120429 h 238392"/>
                  <a:gd name="connsiteX1" fmla="*/ 12997 w 192017"/>
                  <a:gd name="connsiteY1" fmla="*/ 28100 h 238392"/>
                  <a:gd name="connsiteX2" fmla="*/ 165765 w 192017"/>
                  <a:gd name="connsiteY2" fmla="*/ 2376 h 238392"/>
                  <a:gd name="connsiteX3" fmla="*/ 186932 w 192017"/>
                  <a:gd name="connsiteY3" fmla="*/ 80692 h 238392"/>
                  <a:gd name="connsiteX4" fmla="*/ 175698 w 192017"/>
                  <a:gd name="connsiteY4" fmla="*/ 191338 h 238392"/>
                  <a:gd name="connsiteX5" fmla="*/ 129414 w 192017"/>
                  <a:gd name="connsiteY5" fmla="*/ 238158 h 238392"/>
                  <a:gd name="connsiteX6" fmla="*/ 47233 w 192017"/>
                  <a:gd name="connsiteY6" fmla="*/ 201342 h 238392"/>
                  <a:gd name="connsiteX7" fmla="*/ 12221 w 192017"/>
                  <a:gd name="connsiteY7" fmla="*/ 120429 h 238392"/>
                  <a:gd name="connsiteX0" fmla="*/ 12221 w 210330"/>
                  <a:gd name="connsiteY0" fmla="*/ 120429 h 238392"/>
                  <a:gd name="connsiteX1" fmla="*/ 12997 w 210330"/>
                  <a:gd name="connsiteY1" fmla="*/ 28100 h 238392"/>
                  <a:gd name="connsiteX2" fmla="*/ 165765 w 210330"/>
                  <a:gd name="connsiteY2" fmla="*/ 2376 h 238392"/>
                  <a:gd name="connsiteX3" fmla="*/ 186932 w 210330"/>
                  <a:gd name="connsiteY3" fmla="*/ 80692 h 238392"/>
                  <a:gd name="connsiteX4" fmla="*/ 210215 w 210330"/>
                  <a:gd name="connsiteY4" fmla="*/ 145251 h 238392"/>
                  <a:gd name="connsiteX5" fmla="*/ 175698 w 210330"/>
                  <a:gd name="connsiteY5" fmla="*/ 191338 h 238392"/>
                  <a:gd name="connsiteX6" fmla="*/ 129414 w 210330"/>
                  <a:gd name="connsiteY6" fmla="*/ 238158 h 238392"/>
                  <a:gd name="connsiteX7" fmla="*/ 47233 w 210330"/>
                  <a:gd name="connsiteY7" fmla="*/ 201342 h 238392"/>
                  <a:gd name="connsiteX8" fmla="*/ 12221 w 210330"/>
                  <a:gd name="connsiteY8" fmla="*/ 120429 h 238392"/>
                  <a:gd name="connsiteX0" fmla="*/ 12221 w 210330"/>
                  <a:gd name="connsiteY0" fmla="*/ 120429 h 244648"/>
                  <a:gd name="connsiteX1" fmla="*/ 12997 w 210330"/>
                  <a:gd name="connsiteY1" fmla="*/ 28100 h 244648"/>
                  <a:gd name="connsiteX2" fmla="*/ 165765 w 210330"/>
                  <a:gd name="connsiteY2" fmla="*/ 2376 h 244648"/>
                  <a:gd name="connsiteX3" fmla="*/ 186932 w 210330"/>
                  <a:gd name="connsiteY3" fmla="*/ 80692 h 244648"/>
                  <a:gd name="connsiteX4" fmla="*/ 210215 w 210330"/>
                  <a:gd name="connsiteY4" fmla="*/ 145251 h 244648"/>
                  <a:gd name="connsiteX5" fmla="*/ 175698 w 210330"/>
                  <a:gd name="connsiteY5" fmla="*/ 191338 h 244648"/>
                  <a:gd name="connsiteX6" fmla="*/ 113539 w 210330"/>
                  <a:gd name="connsiteY6" fmla="*/ 244508 h 244648"/>
                  <a:gd name="connsiteX7" fmla="*/ 47233 w 210330"/>
                  <a:gd name="connsiteY7" fmla="*/ 201342 h 244648"/>
                  <a:gd name="connsiteX8" fmla="*/ 12221 w 210330"/>
                  <a:gd name="connsiteY8" fmla="*/ 120429 h 244648"/>
                  <a:gd name="connsiteX0" fmla="*/ 12221 w 210330"/>
                  <a:gd name="connsiteY0" fmla="*/ 120429 h 244578"/>
                  <a:gd name="connsiteX1" fmla="*/ 12997 w 210330"/>
                  <a:gd name="connsiteY1" fmla="*/ 28100 h 244578"/>
                  <a:gd name="connsiteX2" fmla="*/ 165765 w 210330"/>
                  <a:gd name="connsiteY2" fmla="*/ 2376 h 244578"/>
                  <a:gd name="connsiteX3" fmla="*/ 186932 w 210330"/>
                  <a:gd name="connsiteY3" fmla="*/ 80692 h 244578"/>
                  <a:gd name="connsiteX4" fmla="*/ 210215 w 210330"/>
                  <a:gd name="connsiteY4" fmla="*/ 145251 h 244578"/>
                  <a:gd name="connsiteX5" fmla="*/ 169348 w 210330"/>
                  <a:gd name="connsiteY5" fmla="*/ 194513 h 244578"/>
                  <a:gd name="connsiteX6" fmla="*/ 113539 w 210330"/>
                  <a:gd name="connsiteY6" fmla="*/ 244508 h 244578"/>
                  <a:gd name="connsiteX7" fmla="*/ 47233 w 210330"/>
                  <a:gd name="connsiteY7" fmla="*/ 201342 h 244578"/>
                  <a:gd name="connsiteX8" fmla="*/ 12221 w 210330"/>
                  <a:gd name="connsiteY8" fmla="*/ 120429 h 244578"/>
                  <a:gd name="connsiteX0" fmla="*/ 4805 w 202914"/>
                  <a:gd name="connsiteY0" fmla="*/ 127646 h 251795"/>
                  <a:gd name="connsiteX1" fmla="*/ 5581 w 202914"/>
                  <a:gd name="connsiteY1" fmla="*/ 35317 h 251795"/>
                  <a:gd name="connsiteX2" fmla="*/ 53573 w 202914"/>
                  <a:gd name="connsiteY2" fmla="*/ 3243 h 251795"/>
                  <a:gd name="connsiteX3" fmla="*/ 158349 w 202914"/>
                  <a:gd name="connsiteY3" fmla="*/ 9593 h 251795"/>
                  <a:gd name="connsiteX4" fmla="*/ 179516 w 202914"/>
                  <a:gd name="connsiteY4" fmla="*/ 87909 h 251795"/>
                  <a:gd name="connsiteX5" fmla="*/ 202799 w 202914"/>
                  <a:gd name="connsiteY5" fmla="*/ 152468 h 251795"/>
                  <a:gd name="connsiteX6" fmla="*/ 161932 w 202914"/>
                  <a:gd name="connsiteY6" fmla="*/ 201730 h 251795"/>
                  <a:gd name="connsiteX7" fmla="*/ 106123 w 202914"/>
                  <a:gd name="connsiteY7" fmla="*/ 251725 h 251795"/>
                  <a:gd name="connsiteX8" fmla="*/ 39817 w 202914"/>
                  <a:gd name="connsiteY8" fmla="*/ 208559 h 251795"/>
                  <a:gd name="connsiteX9" fmla="*/ 4805 w 202914"/>
                  <a:gd name="connsiteY9" fmla="*/ 127646 h 251795"/>
                  <a:gd name="connsiteX0" fmla="*/ 4805 w 183522"/>
                  <a:gd name="connsiteY0" fmla="*/ 127646 h 251795"/>
                  <a:gd name="connsiteX1" fmla="*/ 5581 w 183522"/>
                  <a:gd name="connsiteY1" fmla="*/ 35317 h 251795"/>
                  <a:gd name="connsiteX2" fmla="*/ 53573 w 183522"/>
                  <a:gd name="connsiteY2" fmla="*/ 3243 h 251795"/>
                  <a:gd name="connsiteX3" fmla="*/ 158349 w 183522"/>
                  <a:gd name="connsiteY3" fmla="*/ 9593 h 251795"/>
                  <a:gd name="connsiteX4" fmla="*/ 179516 w 183522"/>
                  <a:gd name="connsiteY4" fmla="*/ 87909 h 251795"/>
                  <a:gd name="connsiteX5" fmla="*/ 182680 w 183522"/>
                  <a:gd name="connsiteY5" fmla="*/ 156120 h 251795"/>
                  <a:gd name="connsiteX6" fmla="*/ 161932 w 183522"/>
                  <a:gd name="connsiteY6" fmla="*/ 201730 h 251795"/>
                  <a:gd name="connsiteX7" fmla="*/ 106123 w 183522"/>
                  <a:gd name="connsiteY7" fmla="*/ 251725 h 251795"/>
                  <a:gd name="connsiteX8" fmla="*/ 39817 w 183522"/>
                  <a:gd name="connsiteY8" fmla="*/ 208559 h 251795"/>
                  <a:gd name="connsiteX9" fmla="*/ 4805 w 183522"/>
                  <a:gd name="connsiteY9" fmla="*/ 127646 h 251795"/>
                  <a:gd name="connsiteX0" fmla="*/ 4805 w 182865"/>
                  <a:gd name="connsiteY0" fmla="*/ 127646 h 251795"/>
                  <a:gd name="connsiteX1" fmla="*/ 5581 w 182865"/>
                  <a:gd name="connsiteY1" fmla="*/ 35317 h 251795"/>
                  <a:gd name="connsiteX2" fmla="*/ 53573 w 182865"/>
                  <a:gd name="connsiteY2" fmla="*/ 3243 h 251795"/>
                  <a:gd name="connsiteX3" fmla="*/ 158349 w 182865"/>
                  <a:gd name="connsiteY3" fmla="*/ 9593 h 251795"/>
                  <a:gd name="connsiteX4" fmla="*/ 168019 w 182865"/>
                  <a:gd name="connsiteY4" fmla="*/ 91561 h 251795"/>
                  <a:gd name="connsiteX5" fmla="*/ 182680 w 182865"/>
                  <a:gd name="connsiteY5" fmla="*/ 156120 h 251795"/>
                  <a:gd name="connsiteX6" fmla="*/ 161932 w 182865"/>
                  <a:gd name="connsiteY6" fmla="*/ 201730 h 251795"/>
                  <a:gd name="connsiteX7" fmla="*/ 106123 w 182865"/>
                  <a:gd name="connsiteY7" fmla="*/ 251725 h 251795"/>
                  <a:gd name="connsiteX8" fmla="*/ 39817 w 182865"/>
                  <a:gd name="connsiteY8" fmla="*/ 208559 h 251795"/>
                  <a:gd name="connsiteX9" fmla="*/ 4805 w 182865"/>
                  <a:gd name="connsiteY9" fmla="*/ 127646 h 251795"/>
                  <a:gd name="connsiteX0" fmla="*/ 4805 w 182865"/>
                  <a:gd name="connsiteY0" fmla="*/ 131689 h 255838"/>
                  <a:gd name="connsiteX1" fmla="*/ 5581 w 182865"/>
                  <a:gd name="connsiteY1" fmla="*/ 39360 h 255838"/>
                  <a:gd name="connsiteX2" fmla="*/ 53573 w 182865"/>
                  <a:gd name="connsiteY2" fmla="*/ 7286 h 255838"/>
                  <a:gd name="connsiteX3" fmla="*/ 141105 w 182865"/>
                  <a:gd name="connsiteY3" fmla="*/ 6331 h 255838"/>
                  <a:gd name="connsiteX4" fmla="*/ 168019 w 182865"/>
                  <a:gd name="connsiteY4" fmla="*/ 95604 h 255838"/>
                  <a:gd name="connsiteX5" fmla="*/ 182680 w 182865"/>
                  <a:gd name="connsiteY5" fmla="*/ 160163 h 255838"/>
                  <a:gd name="connsiteX6" fmla="*/ 161932 w 182865"/>
                  <a:gd name="connsiteY6" fmla="*/ 205773 h 255838"/>
                  <a:gd name="connsiteX7" fmla="*/ 106123 w 182865"/>
                  <a:gd name="connsiteY7" fmla="*/ 255768 h 255838"/>
                  <a:gd name="connsiteX8" fmla="*/ 39817 w 182865"/>
                  <a:gd name="connsiteY8" fmla="*/ 212602 h 255838"/>
                  <a:gd name="connsiteX9" fmla="*/ 4805 w 182865"/>
                  <a:gd name="connsiteY9" fmla="*/ 131689 h 25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65" h="255838">
                    <a:moveTo>
                      <a:pt x="4805" y="131689"/>
                    </a:moveTo>
                    <a:cubicBezTo>
                      <a:pt x="-901" y="102815"/>
                      <a:pt x="-2547" y="60094"/>
                      <a:pt x="5581" y="39360"/>
                    </a:cubicBezTo>
                    <a:cubicBezTo>
                      <a:pt x="13709" y="18626"/>
                      <a:pt x="28112" y="11573"/>
                      <a:pt x="53573" y="7286"/>
                    </a:cubicBezTo>
                    <a:cubicBezTo>
                      <a:pt x="79034" y="2999"/>
                      <a:pt x="120115" y="-6192"/>
                      <a:pt x="141105" y="6331"/>
                    </a:cubicBezTo>
                    <a:cubicBezTo>
                      <a:pt x="162095" y="18854"/>
                      <a:pt x="164315" y="72321"/>
                      <a:pt x="168019" y="95604"/>
                    </a:cubicBezTo>
                    <a:cubicBezTo>
                      <a:pt x="171723" y="118887"/>
                      <a:pt x="184552" y="141722"/>
                      <a:pt x="182680" y="160163"/>
                    </a:cubicBezTo>
                    <a:cubicBezTo>
                      <a:pt x="180808" y="178604"/>
                      <a:pt x="171695" y="189759"/>
                      <a:pt x="161932" y="205773"/>
                    </a:cubicBezTo>
                    <a:cubicBezTo>
                      <a:pt x="154462" y="233252"/>
                      <a:pt x="126475" y="254630"/>
                      <a:pt x="106123" y="255768"/>
                    </a:cubicBezTo>
                    <a:cubicBezTo>
                      <a:pt x="85771" y="256906"/>
                      <a:pt x="70109" y="244394"/>
                      <a:pt x="39817" y="212602"/>
                    </a:cubicBezTo>
                    <a:cubicBezTo>
                      <a:pt x="9525" y="180810"/>
                      <a:pt x="10511" y="160563"/>
                      <a:pt x="4805" y="131689"/>
                    </a:cubicBezTo>
                    <a:close/>
                  </a:path>
                </a:pathLst>
              </a:custGeom>
              <a:grpFill/>
              <a:ln w="12700">
                <a:solidFill>
                  <a:srgbClr val="00B050"/>
                </a:solidFill>
                <a:extLst>
                  <a:ext uri="{C807C97D-BFC1-408E-A445-0C87EB9F89A2}">
                    <ask:lineSketchStyleProps xmlns:ask="http://schemas.microsoft.com/office/drawing/2018/sketchyshapes" sd="4203133778">
                      <a:custGeom>
                        <a:avLst/>
                        <a:gdLst>
                          <a:gd name="connsiteX0" fmla="*/ 6826 w 259810"/>
                          <a:gd name="connsiteY0" fmla="*/ 134914 h 262105"/>
                          <a:gd name="connsiteX1" fmla="*/ 7929 w 259810"/>
                          <a:gd name="connsiteY1" fmla="*/ 40324 h 262105"/>
                          <a:gd name="connsiteX2" fmla="*/ 76115 w 259810"/>
                          <a:gd name="connsiteY2" fmla="*/ 7464 h 262105"/>
                          <a:gd name="connsiteX3" fmla="*/ 200478 w 259810"/>
                          <a:gd name="connsiteY3" fmla="*/ 6486 h 262105"/>
                          <a:gd name="connsiteX4" fmla="*/ 238717 w 259810"/>
                          <a:gd name="connsiteY4" fmla="*/ 97945 h 262105"/>
                          <a:gd name="connsiteX5" fmla="*/ 259547 w 259810"/>
                          <a:gd name="connsiteY5" fmla="*/ 164086 h 262105"/>
                          <a:gd name="connsiteX6" fmla="*/ 230068 w 259810"/>
                          <a:gd name="connsiteY6" fmla="*/ 210813 h 262105"/>
                          <a:gd name="connsiteX7" fmla="*/ 150776 w 259810"/>
                          <a:gd name="connsiteY7" fmla="*/ 262033 h 262105"/>
                          <a:gd name="connsiteX8" fmla="*/ 56570 w 259810"/>
                          <a:gd name="connsiteY8" fmla="*/ 217809 h 262105"/>
                          <a:gd name="connsiteX9" fmla="*/ 6826 w 259810"/>
                          <a:gd name="connsiteY9" fmla="*/ 134914 h 26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810" h="262105" fill="none" extrusionOk="0">
                            <a:moveTo>
                              <a:pt x="6826" y="134914"/>
                            </a:moveTo>
                            <a:cubicBezTo>
                              <a:pt x="1004" y="104624"/>
                              <a:pt x="-2845" y="65835"/>
                              <a:pt x="7929" y="40324"/>
                            </a:cubicBezTo>
                            <a:cubicBezTo>
                              <a:pt x="21972" y="23019"/>
                              <a:pt x="38197" y="8775"/>
                              <a:pt x="76115" y="7464"/>
                            </a:cubicBezTo>
                            <a:cubicBezTo>
                              <a:pt x="112422" y="-819"/>
                              <a:pt x="172597" y="2321"/>
                              <a:pt x="200478" y="6486"/>
                            </a:cubicBezTo>
                            <a:cubicBezTo>
                              <a:pt x="232623" y="14017"/>
                              <a:pt x="234154" y="80995"/>
                              <a:pt x="238717" y="97945"/>
                            </a:cubicBezTo>
                            <a:cubicBezTo>
                              <a:pt x="244969" y="117628"/>
                              <a:pt x="258011" y="142793"/>
                              <a:pt x="259547" y="164086"/>
                            </a:cubicBezTo>
                            <a:cubicBezTo>
                              <a:pt x="256340" y="187914"/>
                              <a:pt x="243690" y="195439"/>
                              <a:pt x="230068" y="210813"/>
                            </a:cubicBezTo>
                            <a:cubicBezTo>
                              <a:pt x="222557" y="237089"/>
                              <a:pt x="183258" y="258453"/>
                              <a:pt x="150776" y="262033"/>
                            </a:cubicBezTo>
                            <a:cubicBezTo>
                              <a:pt x="122616" y="261603"/>
                              <a:pt x="99242" y="249629"/>
                              <a:pt x="56570" y="217809"/>
                            </a:cubicBezTo>
                            <a:cubicBezTo>
                              <a:pt x="15837" y="180979"/>
                              <a:pt x="16035" y="161827"/>
                              <a:pt x="6826" y="134914"/>
                            </a:cubicBezTo>
                            <a:close/>
                          </a:path>
                          <a:path w="259810" h="262105" stroke="0" extrusionOk="0">
                            <a:moveTo>
                              <a:pt x="6826" y="134914"/>
                            </a:moveTo>
                            <a:cubicBezTo>
                              <a:pt x="1846" y="106792"/>
                              <a:pt x="-6487" y="61221"/>
                              <a:pt x="7929" y="40324"/>
                            </a:cubicBezTo>
                            <a:cubicBezTo>
                              <a:pt x="13860" y="21211"/>
                              <a:pt x="44071" y="10713"/>
                              <a:pt x="76115" y="7464"/>
                            </a:cubicBezTo>
                            <a:cubicBezTo>
                              <a:pt x="116951" y="-4001"/>
                              <a:pt x="171544" y="2089"/>
                              <a:pt x="200478" y="6486"/>
                            </a:cubicBezTo>
                            <a:cubicBezTo>
                              <a:pt x="229432" y="19334"/>
                              <a:pt x="236014" y="75774"/>
                              <a:pt x="238717" y="97945"/>
                            </a:cubicBezTo>
                            <a:cubicBezTo>
                              <a:pt x="243664" y="120763"/>
                              <a:pt x="263563" y="143243"/>
                              <a:pt x="259547" y="164086"/>
                            </a:cubicBezTo>
                            <a:cubicBezTo>
                              <a:pt x="252493" y="180926"/>
                              <a:pt x="242271" y="193221"/>
                              <a:pt x="230068" y="210813"/>
                            </a:cubicBezTo>
                            <a:cubicBezTo>
                              <a:pt x="223489" y="235088"/>
                              <a:pt x="183771" y="259629"/>
                              <a:pt x="150776" y="262033"/>
                            </a:cubicBezTo>
                            <a:cubicBezTo>
                              <a:pt x="123174" y="257435"/>
                              <a:pt x="99342" y="249617"/>
                              <a:pt x="56570" y="217809"/>
                            </a:cubicBezTo>
                            <a:cubicBezTo>
                              <a:pt x="15118" y="187432"/>
                              <a:pt x="13741" y="164390"/>
                              <a:pt x="6826" y="134914"/>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solidFill>
                    <a:schemeClr val="accent6">
                      <a:lumMod val="50000"/>
                    </a:schemeClr>
                  </a:solidFill>
                </a:endParaRPr>
              </a:p>
            </p:txBody>
          </p:sp>
          <p:grpSp>
            <p:nvGrpSpPr>
              <p:cNvPr id="107" name="Group 106">
                <a:extLst>
                  <a:ext uri="{FF2B5EF4-FFF2-40B4-BE49-F238E27FC236}">
                    <a16:creationId xmlns:a16="http://schemas.microsoft.com/office/drawing/2014/main" id="{961636C0-6FE9-5547-A03F-606E8BA28799}"/>
                  </a:ext>
                </a:extLst>
              </p:cNvPr>
              <p:cNvGrpSpPr/>
              <p:nvPr/>
            </p:nvGrpSpPr>
            <p:grpSpPr>
              <a:xfrm>
                <a:off x="6804248" y="244637"/>
                <a:ext cx="208547" cy="248501"/>
                <a:chOff x="1392455" y="-704097"/>
                <a:chExt cx="208547" cy="248501"/>
              </a:xfrm>
              <a:grpFill/>
            </p:grpSpPr>
            <p:sp>
              <p:nvSpPr>
                <p:cNvPr id="108" name="Freeform 107">
                  <a:extLst>
                    <a:ext uri="{FF2B5EF4-FFF2-40B4-BE49-F238E27FC236}">
                      <a16:creationId xmlns:a16="http://schemas.microsoft.com/office/drawing/2014/main" id="{98BADCE2-7A8E-AA4E-B6F8-B1BB86CF1C00}"/>
                    </a:ext>
                  </a:extLst>
                </p:cNvPr>
                <p:cNvSpPr/>
                <p:nvPr/>
              </p:nvSpPr>
              <p:spPr>
                <a:xfrm>
                  <a:off x="1392455" y="-696227"/>
                  <a:ext cx="99461" cy="163629"/>
                </a:xfrm>
                <a:custGeom>
                  <a:avLst/>
                  <a:gdLst>
                    <a:gd name="connsiteX0" fmla="*/ 60960 w 99461"/>
                    <a:gd name="connsiteY0" fmla="*/ 0 h 163629"/>
                    <a:gd name="connsiteX1" fmla="*/ 25667 w 99461"/>
                    <a:gd name="connsiteY1" fmla="*/ 16042 h 163629"/>
                    <a:gd name="connsiteX2" fmla="*/ 16042 w 99461"/>
                    <a:gd name="connsiteY2" fmla="*/ 22459 h 163629"/>
                    <a:gd name="connsiteX3" fmla="*/ 3208 w 99461"/>
                    <a:gd name="connsiteY3" fmla="*/ 51334 h 163629"/>
                    <a:gd name="connsiteX4" fmla="*/ 0 w 99461"/>
                    <a:gd name="connsiteY4" fmla="*/ 60960 h 163629"/>
                    <a:gd name="connsiteX5" fmla="*/ 3208 w 99461"/>
                    <a:gd name="connsiteY5" fmla="*/ 102669 h 163629"/>
                    <a:gd name="connsiteX6" fmla="*/ 6417 w 99461"/>
                    <a:gd name="connsiteY6" fmla="*/ 112294 h 163629"/>
                    <a:gd name="connsiteX7" fmla="*/ 25667 w 99461"/>
                    <a:gd name="connsiteY7" fmla="*/ 125128 h 163629"/>
                    <a:gd name="connsiteX8" fmla="*/ 54543 w 99461"/>
                    <a:gd name="connsiteY8" fmla="*/ 137962 h 163629"/>
                    <a:gd name="connsiteX9" fmla="*/ 73793 w 99461"/>
                    <a:gd name="connsiteY9" fmla="*/ 144379 h 163629"/>
                    <a:gd name="connsiteX10" fmla="*/ 83419 w 99461"/>
                    <a:gd name="connsiteY10" fmla="*/ 150795 h 163629"/>
                    <a:gd name="connsiteX11" fmla="*/ 99461 w 99461"/>
                    <a:gd name="connsiteY11" fmla="*/ 163629 h 1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461" h="163629">
                      <a:moveTo>
                        <a:pt x="60960" y="0"/>
                      </a:moveTo>
                      <a:cubicBezTo>
                        <a:pt x="37356" y="4720"/>
                        <a:pt x="49455" y="183"/>
                        <a:pt x="25667" y="16042"/>
                      </a:cubicBezTo>
                      <a:lnTo>
                        <a:pt x="16042" y="22459"/>
                      </a:lnTo>
                      <a:cubicBezTo>
                        <a:pt x="5874" y="37711"/>
                        <a:pt x="10843" y="28428"/>
                        <a:pt x="3208" y="51334"/>
                      </a:cubicBezTo>
                      <a:lnTo>
                        <a:pt x="0" y="60960"/>
                      </a:lnTo>
                      <a:cubicBezTo>
                        <a:pt x="1069" y="74863"/>
                        <a:pt x="1478" y="88833"/>
                        <a:pt x="3208" y="102669"/>
                      </a:cubicBezTo>
                      <a:cubicBezTo>
                        <a:pt x="3627" y="106025"/>
                        <a:pt x="4026" y="109903"/>
                        <a:pt x="6417" y="112294"/>
                      </a:cubicBezTo>
                      <a:cubicBezTo>
                        <a:pt x="11870" y="117747"/>
                        <a:pt x="19250" y="120850"/>
                        <a:pt x="25667" y="125128"/>
                      </a:cubicBezTo>
                      <a:cubicBezTo>
                        <a:pt x="40920" y="135297"/>
                        <a:pt x="31635" y="130326"/>
                        <a:pt x="54543" y="137962"/>
                      </a:cubicBezTo>
                      <a:cubicBezTo>
                        <a:pt x="54548" y="137964"/>
                        <a:pt x="73789" y="144376"/>
                        <a:pt x="73793" y="144379"/>
                      </a:cubicBezTo>
                      <a:cubicBezTo>
                        <a:pt x="77002" y="146518"/>
                        <a:pt x="80457" y="148326"/>
                        <a:pt x="83419" y="150795"/>
                      </a:cubicBezTo>
                      <a:cubicBezTo>
                        <a:pt x="100396" y="164942"/>
                        <a:pt x="86002" y="156900"/>
                        <a:pt x="99461" y="163629"/>
                      </a:cubicBezTo>
                    </a:path>
                  </a:pathLst>
                </a:custGeom>
                <a:grpFill/>
                <a:ln w="12700">
                  <a:solidFill>
                    <a:srgbClr val="00B050"/>
                  </a:solidFill>
                  <a:extLst>
                    <a:ext uri="{C807C97D-BFC1-408E-A445-0C87EB9F89A2}">
                      <ask:lineSketchStyleProps xmlns:ask="http://schemas.microsoft.com/office/drawing/2018/sketchyshapes" sd="766812515">
                        <a:custGeom>
                          <a:avLst/>
                          <a:gdLst>
                            <a:gd name="connsiteX0" fmla="*/ 71325 w 116373"/>
                            <a:gd name="connsiteY0" fmla="*/ 0 h 175415"/>
                            <a:gd name="connsiteX1" fmla="*/ 30031 w 116373"/>
                            <a:gd name="connsiteY1" fmla="*/ 17197 h 175415"/>
                            <a:gd name="connsiteX2" fmla="*/ 18769 w 116373"/>
                            <a:gd name="connsiteY2" fmla="*/ 24076 h 175415"/>
                            <a:gd name="connsiteX3" fmla="*/ 3753 w 116373"/>
                            <a:gd name="connsiteY3" fmla="*/ 55031 h 175415"/>
                            <a:gd name="connsiteX4" fmla="*/ 0 w 116373"/>
                            <a:gd name="connsiteY4" fmla="*/ 65350 h 175415"/>
                            <a:gd name="connsiteX5" fmla="*/ 3753 w 116373"/>
                            <a:gd name="connsiteY5" fmla="*/ 110064 h 175415"/>
                            <a:gd name="connsiteX6" fmla="*/ 7508 w 116373"/>
                            <a:gd name="connsiteY6" fmla="*/ 120382 h 175415"/>
                            <a:gd name="connsiteX7" fmla="*/ 30031 w 116373"/>
                            <a:gd name="connsiteY7" fmla="*/ 134140 h 175415"/>
                            <a:gd name="connsiteX8" fmla="*/ 63817 w 116373"/>
                            <a:gd name="connsiteY8" fmla="*/ 147899 h 175415"/>
                            <a:gd name="connsiteX9" fmla="*/ 86340 w 116373"/>
                            <a:gd name="connsiteY9" fmla="*/ 154778 h 175415"/>
                            <a:gd name="connsiteX10" fmla="*/ 97603 w 116373"/>
                            <a:gd name="connsiteY10" fmla="*/ 161656 h 175415"/>
                            <a:gd name="connsiteX11" fmla="*/ 116373 w 116373"/>
                            <a:gd name="connsiteY11" fmla="*/ 175415 h 17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373" h="175415" fill="none" extrusionOk="0">
                              <a:moveTo>
                                <a:pt x="71325" y="0"/>
                              </a:moveTo>
                              <a:cubicBezTo>
                                <a:pt x="45779" y="8890"/>
                                <a:pt x="61525" y="1874"/>
                                <a:pt x="30031" y="17197"/>
                              </a:cubicBezTo>
                              <a:cubicBezTo>
                                <a:pt x="24464" y="20649"/>
                                <a:pt x="23254" y="20244"/>
                                <a:pt x="18769" y="24076"/>
                              </a:cubicBezTo>
                              <a:cubicBezTo>
                                <a:pt x="7716" y="39890"/>
                                <a:pt x="14690" y="28012"/>
                                <a:pt x="3753" y="55031"/>
                              </a:cubicBezTo>
                              <a:cubicBezTo>
                                <a:pt x="3336" y="57577"/>
                                <a:pt x="270" y="62651"/>
                                <a:pt x="0" y="65350"/>
                              </a:cubicBezTo>
                              <a:cubicBezTo>
                                <a:pt x="-522" y="78138"/>
                                <a:pt x="499" y="93425"/>
                                <a:pt x="3753" y="110064"/>
                              </a:cubicBezTo>
                              <a:cubicBezTo>
                                <a:pt x="3930" y="113138"/>
                                <a:pt x="5466" y="117731"/>
                                <a:pt x="7508" y="120382"/>
                              </a:cubicBezTo>
                              <a:cubicBezTo>
                                <a:pt x="14727" y="125466"/>
                                <a:pt x="22014" y="131789"/>
                                <a:pt x="30031" y="134140"/>
                              </a:cubicBezTo>
                              <a:cubicBezTo>
                                <a:pt x="48771" y="148154"/>
                                <a:pt x="37026" y="141511"/>
                                <a:pt x="63817" y="147899"/>
                              </a:cubicBezTo>
                              <a:cubicBezTo>
                                <a:pt x="63823" y="147901"/>
                                <a:pt x="86335" y="154773"/>
                                <a:pt x="86340" y="154778"/>
                              </a:cubicBezTo>
                              <a:cubicBezTo>
                                <a:pt x="89877" y="157740"/>
                                <a:pt x="94183" y="159128"/>
                                <a:pt x="97603" y="161656"/>
                              </a:cubicBezTo>
                              <a:cubicBezTo>
                                <a:pt x="119567" y="179745"/>
                                <a:pt x="98509" y="164879"/>
                                <a:pt x="116373" y="175415"/>
                              </a:cubicBezTo>
                            </a:path>
                            <a:path w="116373" h="175415" stroke="0" extrusionOk="0">
                              <a:moveTo>
                                <a:pt x="71325" y="0"/>
                              </a:moveTo>
                              <a:cubicBezTo>
                                <a:pt x="43552" y="2502"/>
                                <a:pt x="57568" y="-1654"/>
                                <a:pt x="30031" y="17197"/>
                              </a:cubicBezTo>
                              <a:cubicBezTo>
                                <a:pt x="26351" y="19964"/>
                                <a:pt x="20919" y="22391"/>
                                <a:pt x="18769" y="24076"/>
                              </a:cubicBezTo>
                              <a:cubicBezTo>
                                <a:pt x="6597" y="40884"/>
                                <a:pt x="12299" y="30765"/>
                                <a:pt x="3753" y="55031"/>
                              </a:cubicBezTo>
                              <a:cubicBezTo>
                                <a:pt x="3129" y="60407"/>
                                <a:pt x="201" y="61895"/>
                                <a:pt x="0" y="65350"/>
                              </a:cubicBezTo>
                              <a:cubicBezTo>
                                <a:pt x="1847" y="79757"/>
                                <a:pt x="2711" y="93664"/>
                                <a:pt x="3753" y="110064"/>
                              </a:cubicBezTo>
                              <a:cubicBezTo>
                                <a:pt x="4224" y="113248"/>
                                <a:pt x="5841" y="117822"/>
                                <a:pt x="7508" y="120382"/>
                              </a:cubicBezTo>
                              <a:cubicBezTo>
                                <a:pt x="14221" y="127232"/>
                                <a:pt x="21030" y="130002"/>
                                <a:pt x="30031" y="134140"/>
                              </a:cubicBezTo>
                              <a:cubicBezTo>
                                <a:pt x="44247" y="145028"/>
                                <a:pt x="34616" y="140649"/>
                                <a:pt x="63817" y="147899"/>
                              </a:cubicBezTo>
                              <a:cubicBezTo>
                                <a:pt x="63821" y="147901"/>
                                <a:pt x="86336" y="154774"/>
                                <a:pt x="86340" y="154778"/>
                              </a:cubicBezTo>
                              <a:cubicBezTo>
                                <a:pt x="89828" y="156731"/>
                                <a:pt x="93981" y="159071"/>
                                <a:pt x="97603" y="161656"/>
                              </a:cubicBezTo>
                              <a:cubicBezTo>
                                <a:pt x="118716" y="180088"/>
                                <a:pt x="98827" y="167389"/>
                                <a:pt x="116373" y="175415"/>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a:extLst>
                    <a:ext uri="{FF2B5EF4-FFF2-40B4-BE49-F238E27FC236}">
                      <a16:creationId xmlns:a16="http://schemas.microsoft.com/office/drawing/2014/main" id="{90054B6D-F99F-1D47-9620-279F4792B590}"/>
                    </a:ext>
                  </a:extLst>
                </p:cNvPr>
                <p:cNvSpPr/>
                <p:nvPr/>
              </p:nvSpPr>
              <p:spPr>
                <a:xfrm>
                  <a:off x="1401798" y="-696227"/>
                  <a:ext cx="199204" cy="240631"/>
                </a:xfrm>
                <a:custGeom>
                  <a:avLst/>
                  <a:gdLst>
                    <a:gd name="connsiteX0" fmla="*/ 125410 w 199204"/>
                    <a:gd name="connsiteY0" fmla="*/ 0 h 240631"/>
                    <a:gd name="connsiteX1" fmla="*/ 154286 w 199204"/>
                    <a:gd name="connsiteY1" fmla="*/ 6416 h 240631"/>
                    <a:gd name="connsiteX2" fmla="*/ 173537 w 199204"/>
                    <a:gd name="connsiteY2" fmla="*/ 12833 h 240631"/>
                    <a:gd name="connsiteX3" fmla="*/ 179954 w 199204"/>
                    <a:gd name="connsiteY3" fmla="*/ 22459 h 240631"/>
                    <a:gd name="connsiteX4" fmla="*/ 179954 w 199204"/>
                    <a:gd name="connsiteY4" fmla="*/ 64168 h 240631"/>
                    <a:gd name="connsiteX5" fmla="*/ 186370 w 199204"/>
                    <a:gd name="connsiteY5" fmla="*/ 102669 h 240631"/>
                    <a:gd name="connsiteX6" fmla="*/ 199204 w 199204"/>
                    <a:gd name="connsiteY6" fmla="*/ 121920 h 240631"/>
                    <a:gd name="connsiteX7" fmla="*/ 195996 w 199204"/>
                    <a:gd name="connsiteY7" fmla="*/ 154004 h 240631"/>
                    <a:gd name="connsiteX8" fmla="*/ 186370 w 199204"/>
                    <a:gd name="connsiteY8" fmla="*/ 173254 h 240631"/>
                    <a:gd name="connsiteX9" fmla="*/ 167120 w 199204"/>
                    <a:gd name="connsiteY9" fmla="*/ 182880 h 240631"/>
                    <a:gd name="connsiteX10" fmla="*/ 157495 w 199204"/>
                    <a:gd name="connsiteY10" fmla="*/ 189296 h 240631"/>
                    <a:gd name="connsiteX11" fmla="*/ 151078 w 199204"/>
                    <a:gd name="connsiteY11" fmla="*/ 208547 h 240631"/>
                    <a:gd name="connsiteX12" fmla="*/ 147869 w 199204"/>
                    <a:gd name="connsiteY12" fmla="*/ 218172 h 240631"/>
                    <a:gd name="connsiteX13" fmla="*/ 144661 w 199204"/>
                    <a:gd name="connsiteY13" fmla="*/ 231006 h 240631"/>
                    <a:gd name="connsiteX14" fmla="*/ 125410 w 199204"/>
                    <a:gd name="connsiteY14" fmla="*/ 237423 h 240631"/>
                    <a:gd name="connsiteX15" fmla="*/ 115785 w 199204"/>
                    <a:gd name="connsiteY15" fmla="*/ 240631 h 240631"/>
                    <a:gd name="connsiteX16" fmla="*/ 90118 w 199204"/>
                    <a:gd name="connsiteY16" fmla="*/ 237423 h 240631"/>
                    <a:gd name="connsiteX17" fmla="*/ 70867 w 199204"/>
                    <a:gd name="connsiteY17" fmla="*/ 224589 h 240631"/>
                    <a:gd name="connsiteX18" fmla="*/ 51617 w 199204"/>
                    <a:gd name="connsiteY18" fmla="*/ 211755 h 240631"/>
                    <a:gd name="connsiteX19" fmla="*/ 41991 w 199204"/>
                    <a:gd name="connsiteY19" fmla="*/ 205339 h 240631"/>
                    <a:gd name="connsiteX20" fmla="*/ 22741 w 199204"/>
                    <a:gd name="connsiteY20" fmla="*/ 189296 h 240631"/>
                    <a:gd name="connsiteX21" fmla="*/ 16324 w 199204"/>
                    <a:gd name="connsiteY21" fmla="*/ 179671 h 240631"/>
                    <a:gd name="connsiteX22" fmla="*/ 9907 w 199204"/>
                    <a:gd name="connsiteY22" fmla="*/ 160421 h 240631"/>
                    <a:gd name="connsiteX23" fmla="*/ 6699 w 199204"/>
                    <a:gd name="connsiteY23" fmla="*/ 150795 h 240631"/>
                    <a:gd name="connsiteX24" fmla="*/ 3490 w 199204"/>
                    <a:gd name="connsiteY24" fmla="*/ 131545 h 240631"/>
                    <a:gd name="connsiteX25" fmla="*/ 282 w 199204"/>
                    <a:gd name="connsiteY25" fmla="*/ 105878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204" h="240631">
                      <a:moveTo>
                        <a:pt x="125410" y="0"/>
                      </a:moveTo>
                      <a:cubicBezTo>
                        <a:pt x="134569" y="1832"/>
                        <a:pt x="145224" y="3697"/>
                        <a:pt x="154286" y="6416"/>
                      </a:cubicBezTo>
                      <a:cubicBezTo>
                        <a:pt x="160765" y="8360"/>
                        <a:pt x="173537" y="12833"/>
                        <a:pt x="173537" y="12833"/>
                      </a:cubicBezTo>
                      <a:cubicBezTo>
                        <a:pt x="175676" y="16042"/>
                        <a:pt x="178229" y="19010"/>
                        <a:pt x="179954" y="22459"/>
                      </a:cubicBezTo>
                      <a:cubicBezTo>
                        <a:pt x="187111" y="36774"/>
                        <a:pt x="181749" y="46220"/>
                        <a:pt x="179954" y="64168"/>
                      </a:cubicBezTo>
                      <a:cubicBezTo>
                        <a:pt x="180543" y="69466"/>
                        <a:pt x="181145" y="93264"/>
                        <a:pt x="186370" y="102669"/>
                      </a:cubicBezTo>
                      <a:cubicBezTo>
                        <a:pt x="190115" y="109411"/>
                        <a:pt x="199204" y="121920"/>
                        <a:pt x="199204" y="121920"/>
                      </a:cubicBezTo>
                      <a:cubicBezTo>
                        <a:pt x="198135" y="132615"/>
                        <a:pt x="197630" y="143381"/>
                        <a:pt x="195996" y="154004"/>
                      </a:cubicBezTo>
                      <a:cubicBezTo>
                        <a:pt x="195047" y="160171"/>
                        <a:pt x="190695" y="168929"/>
                        <a:pt x="186370" y="173254"/>
                      </a:cubicBezTo>
                      <a:cubicBezTo>
                        <a:pt x="177177" y="182447"/>
                        <a:pt x="177557" y="177662"/>
                        <a:pt x="167120" y="182880"/>
                      </a:cubicBezTo>
                      <a:cubicBezTo>
                        <a:pt x="163671" y="184604"/>
                        <a:pt x="160703" y="187157"/>
                        <a:pt x="157495" y="189296"/>
                      </a:cubicBezTo>
                      <a:lnTo>
                        <a:pt x="151078" y="208547"/>
                      </a:lnTo>
                      <a:cubicBezTo>
                        <a:pt x="150008" y="211755"/>
                        <a:pt x="148689" y="214891"/>
                        <a:pt x="147869" y="218172"/>
                      </a:cubicBezTo>
                      <a:cubicBezTo>
                        <a:pt x="146800" y="222450"/>
                        <a:pt x="148009" y="228136"/>
                        <a:pt x="144661" y="231006"/>
                      </a:cubicBezTo>
                      <a:cubicBezTo>
                        <a:pt x="139525" y="235408"/>
                        <a:pt x="131827" y="235284"/>
                        <a:pt x="125410" y="237423"/>
                      </a:cubicBezTo>
                      <a:lnTo>
                        <a:pt x="115785" y="240631"/>
                      </a:lnTo>
                      <a:cubicBezTo>
                        <a:pt x="107229" y="239562"/>
                        <a:pt x="98238" y="240323"/>
                        <a:pt x="90118" y="237423"/>
                      </a:cubicBezTo>
                      <a:cubicBezTo>
                        <a:pt x="82855" y="234829"/>
                        <a:pt x="77284" y="228867"/>
                        <a:pt x="70867" y="224589"/>
                      </a:cubicBezTo>
                      <a:lnTo>
                        <a:pt x="51617" y="211755"/>
                      </a:lnTo>
                      <a:cubicBezTo>
                        <a:pt x="48408" y="209616"/>
                        <a:pt x="44718" y="208066"/>
                        <a:pt x="41991" y="205339"/>
                      </a:cubicBezTo>
                      <a:cubicBezTo>
                        <a:pt x="29640" y="192986"/>
                        <a:pt x="36141" y="198230"/>
                        <a:pt x="22741" y="189296"/>
                      </a:cubicBezTo>
                      <a:cubicBezTo>
                        <a:pt x="20602" y="186088"/>
                        <a:pt x="17890" y="183195"/>
                        <a:pt x="16324" y="179671"/>
                      </a:cubicBezTo>
                      <a:cubicBezTo>
                        <a:pt x="13577" y="173490"/>
                        <a:pt x="12046" y="166838"/>
                        <a:pt x="9907" y="160421"/>
                      </a:cubicBezTo>
                      <a:cubicBezTo>
                        <a:pt x="8837" y="157212"/>
                        <a:pt x="7255" y="154131"/>
                        <a:pt x="6699" y="150795"/>
                      </a:cubicBezTo>
                      <a:cubicBezTo>
                        <a:pt x="5629" y="144378"/>
                        <a:pt x="4901" y="137895"/>
                        <a:pt x="3490" y="131545"/>
                      </a:cubicBezTo>
                      <a:cubicBezTo>
                        <a:pt x="-1409" y="109501"/>
                        <a:pt x="282" y="136917"/>
                        <a:pt x="282" y="105878"/>
                      </a:cubicBezTo>
                    </a:path>
                  </a:pathLst>
                </a:custGeom>
                <a:grpFill/>
                <a:ln w="12700">
                  <a:solidFill>
                    <a:srgbClr val="00B050"/>
                  </a:solidFill>
                  <a:extLst>
                    <a:ext uri="{C807C97D-BFC1-408E-A445-0C87EB9F89A2}">
                      <ask:lineSketchStyleProps xmlns:ask="http://schemas.microsoft.com/office/drawing/2018/sketchyshapes" sd="2103633732">
                        <a:custGeom>
                          <a:avLst/>
                          <a:gdLst>
                            <a:gd name="connsiteX0" fmla="*/ 146733 w 233075"/>
                            <a:gd name="connsiteY0" fmla="*/ 0 h 257963"/>
                            <a:gd name="connsiteX1" fmla="*/ 180519 w 233075"/>
                            <a:gd name="connsiteY1" fmla="*/ 6878 h 257963"/>
                            <a:gd name="connsiteX2" fmla="*/ 203043 w 233075"/>
                            <a:gd name="connsiteY2" fmla="*/ 13757 h 257963"/>
                            <a:gd name="connsiteX3" fmla="*/ 210551 w 233075"/>
                            <a:gd name="connsiteY3" fmla="*/ 24076 h 257963"/>
                            <a:gd name="connsiteX4" fmla="*/ 210551 w 233075"/>
                            <a:gd name="connsiteY4" fmla="*/ 68789 h 257963"/>
                            <a:gd name="connsiteX5" fmla="*/ 218058 w 233075"/>
                            <a:gd name="connsiteY5" fmla="*/ 110063 h 257963"/>
                            <a:gd name="connsiteX6" fmla="*/ 233075 w 233075"/>
                            <a:gd name="connsiteY6" fmla="*/ 130701 h 257963"/>
                            <a:gd name="connsiteX7" fmla="*/ 229321 w 233075"/>
                            <a:gd name="connsiteY7" fmla="*/ 165096 h 257963"/>
                            <a:gd name="connsiteX8" fmla="*/ 218058 w 233075"/>
                            <a:gd name="connsiteY8" fmla="*/ 185733 h 257963"/>
                            <a:gd name="connsiteX9" fmla="*/ 195535 w 233075"/>
                            <a:gd name="connsiteY9" fmla="*/ 196052 h 257963"/>
                            <a:gd name="connsiteX10" fmla="*/ 184274 w 233075"/>
                            <a:gd name="connsiteY10" fmla="*/ 202930 h 257963"/>
                            <a:gd name="connsiteX11" fmla="*/ 176766 w 233075"/>
                            <a:gd name="connsiteY11" fmla="*/ 223568 h 257963"/>
                            <a:gd name="connsiteX12" fmla="*/ 173011 w 233075"/>
                            <a:gd name="connsiteY12" fmla="*/ 233886 h 257963"/>
                            <a:gd name="connsiteX13" fmla="*/ 169257 w 233075"/>
                            <a:gd name="connsiteY13" fmla="*/ 247644 h 257963"/>
                            <a:gd name="connsiteX14" fmla="*/ 146733 w 233075"/>
                            <a:gd name="connsiteY14" fmla="*/ 254523 h 257963"/>
                            <a:gd name="connsiteX15" fmla="*/ 135472 w 233075"/>
                            <a:gd name="connsiteY15" fmla="*/ 257963 h 257963"/>
                            <a:gd name="connsiteX16" fmla="*/ 105440 w 233075"/>
                            <a:gd name="connsiteY16" fmla="*/ 254523 h 257963"/>
                            <a:gd name="connsiteX17" fmla="*/ 82916 w 233075"/>
                            <a:gd name="connsiteY17" fmla="*/ 240765 h 257963"/>
                            <a:gd name="connsiteX18" fmla="*/ 60393 w 233075"/>
                            <a:gd name="connsiteY18" fmla="*/ 227007 h 257963"/>
                            <a:gd name="connsiteX19" fmla="*/ 49130 w 233075"/>
                            <a:gd name="connsiteY19" fmla="*/ 220129 h 257963"/>
                            <a:gd name="connsiteX20" fmla="*/ 26607 w 233075"/>
                            <a:gd name="connsiteY20" fmla="*/ 202930 h 257963"/>
                            <a:gd name="connsiteX21" fmla="*/ 19099 w 233075"/>
                            <a:gd name="connsiteY21" fmla="*/ 192612 h 257963"/>
                            <a:gd name="connsiteX22" fmla="*/ 11591 w 233075"/>
                            <a:gd name="connsiteY22" fmla="*/ 171975 h 257963"/>
                            <a:gd name="connsiteX23" fmla="*/ 7838 w 233075"/>
                            <a:gd name="connsiteY23" fmla="*/ 161656 h 257963"/>
                            <a:gd name="connsiteX24" fmla="*/ 4083 w 233075"/>
                            <a:gd name="connsiteY24" fmla="*/ 141019 h 257963"/>
                            <a:gd name="connsiteX25" fmla="*/ 329 w 233075"/>
                            <a:gd name="connsiteY25" fmla="*/ 113504 h 25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3075" h="257963" fill="none" extrusionOk="0">
                              <a:moveTo>
                                <a:pt x="146733" y="0"/>
                              </a:moveTo>
                              <a:cubicBezTo>
                                <a:pt x="157383" y="2500"/>
                                <a:pt x="170668" y="4631"/>
                                <a:pt x="180519" y="6878"/>
                              </a:cubicBezTo>
                              <a:cubicBezTo>
                                <a:pt x="188100" y="8962"/>
                                <a:pt x="203043" y="13757"/>
                                <a:pt x="203043" y="13757"/>
                              </a:cubicBezTo>
                              <a:cubicBezTo>
                                <a:pt x="204990" y="17652"/>
                                <a:pt x="208415" y="20885"/>
                                <a:pt x="210551" y="24076"/>
                              </a:cubicBezTo>
                              <a:cubicBezTo>
                                <a:pt x="218309" y="39048"/>
                                <a:pt x="211210" y="51264"/>
                                <a:pt x="210551" y="68789"/>
                              </a:cubicBezTo>
                              <a:cubicBezTo>
                                <a:pt x="213448" y="73024"/>
                                <a:pt x="212157" y="100248"/>
                                <a:pt x="218058" y="110063"/>
                              </a:cubicBezTo>
                              <a:cubicBezTo>
                                <a:pt x="222441" y="117291"/>
                                <a:pt x="233076" y="130701"/>
                                <a:pt x="233075" y="130701"/>
                              </a:cubicBezTo>
                              <a:cubicBezTo>
                                <a:pt x="230219" y="140828"/>
                                <a:pt x="230213" y="155570"/>
                                <a:pt x="229321" y="165096"/>
                              </a:cubicBezTo>
                              <a:cubicBezTo>
                                <a:pt x="228109" y="171284"/>
                                <a:pt x="222728" y="180022"/>
                                <a:pt x="218058" y="185733"/>
                              </a:cubicBezTo>
                              <a:cubicBezTo>
                                <a:pt x="207087" y="195828"/>
                                <a:pt x="207745" y="190311"/>
                                <a:pt x="195535" y="196052"/>
                              </a:cubicBezTo>
                              <a:cubicBezTo>
                                <a:pt x="191808" y="198016"/>
                                <a:pt x="188220" y="200888"/>
                                <a:pt x="184274" y="202930"/>
                              </a:cubicBezTo>
                              <a:cubicBezTo>
                                <a:pt x="181709" y="206954"/>
                                <a:pt x="179249" y="216728"/>
                                <a:pt x="176766" y="223568"/>
                              </a:cubicBezTo>
                              <a:cubicBezTo>
                                <a:pt x="175367" y="227536"/>
                                <a:pt x="174084" y="230126"/>
                                <a:pt x="173011" y="233886"/>
                              </a:cubicBezTo>
                              <a:cubicBezTo>
                                <a:pt x="171186" y="239117"/>
                                <a:pt x="173002" y="245181"/>
                                <a:pt x="169257" y="247644"/>
                              </a:cubicBezTo>
                              <a:cubicBezTo>
                                <a:pt x="162592" y="250819"/>
                                <a:pt x="155286" y="251858"/>
                                <a:pt x="146733" y="254523"/>
                              </a:cubicBezTo>
                              <a:cubicBezTo>
                                <a:pt x="143923" y="255362"/>
                                <a:pt x="140782" y="256064"/>
                                <a:pt x="135472" y="257963"/>
                              </a:cubicBezTo>
                              <a:cubicBezTo>
                                <a:pt x="126439" y="255403"/>
                                <a:pt x="115118" y="259440"/>
                                <a:pt x="105440" y="254523"/>
                              </a:cubicBezTo>
                              <a:cubicBezTo>
                                <a:pt x="95898" y="252164"/>
                                <a:pt x="91264" y="245471"/>
                                <a:pt x="82916" y="240765"/>
                              </a:cubicBezTo>
                              <a:cubicBezTo>
                                <a:pt x="76776" y="237997"/>
                                <a:pt x="68144" y="231549"/>
                                <a:pt x="60393" y="227007"/>
                              </a:cubicBezTo>
                              <a:cubicBezTo>
                                <a:pt x="55852" y="225347"/>
                                <a:pt x="52284" y="223206"/>
                                <a:pt x="49130" y="220129"/>
                              </a:cubicBezTo>
                              <a:cubicBezTo>
                                <a:pt x="33676" y="206676"/>
                                <a:pt x="41371" y="211683"/>
                                <a:pt x="26607" y="202930"/>
                              </a:cubicBezTo>
                              <a:cubicBezTo>
                                <a:pt x="24034" y="200022"/>
                                <a:pt x="20799" y="196437"/>
                                <a:pt x="19099" y="192612"/>
                              </a:cubicBezTo>
                              <a:cubicBezTo>
                                <a:pt x="14822" y="186209"/>
                                <a:pt x="14461" y="180451"/>
                                <a:pt x="11591" y="171975"/>
                              </a:cubicBezTo>
                              <a:cubicBezTo>
                                <a:pt x="10402" y="168162"/>
                                <a:pt x="8830" y="165046"/>
                                <a:pt x="7838" y="161656"/>
                              </a:cubicBezTo>
                              <a:cubicBezTo>
                                <a:pt x="6204" y="155741"/>
                                <a:pt x="5641" y="148011"/>
                                <a:pt x="4083" y="141019"/>
                              </a:cubicBezTo>
                              <a:cubicBezTo>
                                <a:pt x="4521" y="117956"/>
                                <a:pt x="2774" y="153231"/>
                                <a:pt x="329" y="113504"/>
                              </a:cubicBezTo>
                            </a:path>
                            <a:path w="233075" h="257963" stroke="0" extrusionOk="0">
                              <a:moveTo>
                                <a:pt x="146733" y="0"/>
                              </a:moveTo>
                              <a:cubicBezTo>
                                <a:pt x="157797" y="795"/>
                                <a:pt x="169928" y="4703"/>
                                <a:pt x="180519" y="6878"/>
                              </a:cubicBezTo>
                              <a:cubicBezTo>
                                <a:pt x="188100" y="8963"/>
                                <a:pt x="203042" y="13757"/>
                                <a:pt x="203043" y="13757"/>
                              </a:cubicBezTo>
                              <a:cubicBezTo>
                                <a:pt x="205419" y="17005"/>
                                <a:pt x="207765" y="21066"/>
                                <a:pt x="210551" y="24076"/>
                              </a:cubicBezTo>
                              <a:cubicBezTo>
                                <a:pt x="219653" y="41073"/>
                                <a:pt x="211244" y="49809"/>
                                <a:pt x="210551" y="68789"/>
                              </a:cubicBezTo>
                              <a:cubicBezTo>
                                <a:pt x="211061" y="72667"/>
                                <a:pt x="211821" y="100543"/>
                                <a:pt x="218058" y="110063"/>
                              </a:cubicBezTo>
                              <a:cubicBezTo>
                                <a:pt x="222439" y="117292"/>
                                <a:pt x="233075" y="130701"/>
                                <a:pt x="233075" y="130701"/>
                              </a:cubicBezTo>
                              <a:cubicBezTo>
                                <a:pt x="230355" y="140461"/>
                                <a:pt x="231780" y="152633"/>
                                <a:pt x="229321" y="165096"/>
                              </a:cubicBezTo>
                              <a:cubicBezTo>
                                <a:pt x="229010" y="170660"/>
                                <a:pt x="223027" y="180575"/>
                                <a:pt x="218058" y="185733"/>
                              </a:cubicBezTo>
                              <a:cubicBezTo>
                                <a:pt x="207290" y="195765"/>
                                <a:pt x="207688" y="191268"/>
                                <a:pt x="195535" y="196052"/>
                              </a:cubicBezTo>
                              <a:cubicBezTo>
                                <a:pt x="191520" y="197081"/>
                                <a:pt x="188282" y="200540"/>
                                <a:pt x="184274" y="202930"/>
                              </a:cubicBezTo>
                              <a:cubicBezTo>
                                <a:pt x="180543" y="211836"/>
                                <a:pt x="178318" y="217107"/>
                                <a:pt x="176766" y="223568"/>
                              </a:cubicBezTo>
                              <a:cubicBezTo>
                                <a:pt x="175126" y="226201"/>
                                <a:pt x="173995" y="230173"/>
                                <a:pt x="173011" y="233886"/>
                              </a:cubicBezTo>
                              <a:cubicBezTo>
                                <a:pt x="171077" y="238329"/>
                                <a:pt x="172296" y="244834"/>
                                <a:pt x="169257" y="247644"/>
                              </a:cubicBezTo>
                              <a:cubicBezTo>
                                <a:pt x="163398" y="253248"/>
                                <a:pt x="153593" y="253347"/>
                                <a:pt x="146733" y="254523"/>
                              </a:cubicBezTo>
                              <a:cubicBezTo>
                                <a:pt x="143511" y="255797"/>
                                <a:pt x="139252" y="257110"/>
                                <a:pt x="135472" y="257963"/>
                              </a:cubicBezTo>
                              <a:cubicBezTo>
                                <a:pt x="125451" y="255518"/>
                                <a:pt x="115038" y="257884"/>
                                <a:pt x="105440" y="254523"/>
                              </a:cubicBezTo>
                              <a:cubicBezTo>
                                <a:pt x="95437" y="252361"/>
                                <a:pt x="91795" y="243740"/>
                                <a:pt x="82916" y="240765"/>
                              </a:cubicBezTo>
                              <a:cubicBezTo>
                                <a:pt x="74732" y="234320"/>
                                <a:pt x="67281" y="230642"/>
                                <a:pt x="60393" y="227007"/>
                              </a:cubicBezTo>
                              <a:cubicBezTo>
                                <a:pt x="57218" y="224845"/>
                                <a:pt x="51981" y="223147"/>
                                <a:pt x="49130" y="220129"/>
                              </a:cubicBezTo>
                              <a:cubicBezTo>
                                <a:pt x="34626" y="204851"/>
                                <a:pt x="44375" y="213232"/>
                                <a:pt x="26607" y="202930"/>
                              </a:cubicBezTo>
                              <a:cubicBezTo>
                                <a:pt x="24411" y="199497"/>
                                <a:pt x="20210" y="196566"/>
                                <a:pt x="19099" y="192612"/>
                              </a:cubicBezTo>
                              <a:cubicBezTo>
                                <a:pt x="16189" y="186929"/>
                                <a:pt x="13577" y="179051"/>
                                <a:pt x="11591" y="171975"/>
                              </a:cubicBezTo>
                              <a:cubicBezTo>
                                <a:pt x="9948" y="168700"/>
                                <a:pt x="8166" y="164873"/>
                                <a:pt x="7838" y="161656"/>
                              </a:cubicBezTo>
                              <a:cubicBezTo>
                                <a:pt x="6909" y="155771"/>
                                <a:pt x="6157" y="147176"/>
                                <a:pt x="4083" y="141019"/>
                              </a:cubicBezTo>
                              <a:cubicBezTo>
                                <a:pt x="949" y="117308"/>
                                <a:pt x="5539" y="146367"/>
                                <a:pt x="329" y="113504"/>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reeform 109">
                  <a:extLst>
                    <a:ext uri="{FF2B5EF4-FFF2-40B4-BE49-F238E27FC236}">
                      <a16:creationId xmlns:a16="http://schemas.microsoft.com/office/drawing/2014/main" id="{29F729B7-323E-D943-8891-6E7EB56D6A75}"/>
                    </a:ext>
                  </a:extLst>
                </p:cNvPr>
                <p:cNvSpPr/>
                <p:nvPr/>
              </p:nvSpPr>
              <p:spPr>
                <a:xfrm rot="21289831">
                  <a:off x="1502685" y="-704097"/>
                  <a:ext cx="29261" cy="216000"/>
                </a:xfrm>
                <a:custGeom>
                  <a:avLst/>
                  <a:gdLst>
                    <a:gd name="connsiteX0" fmla="*/ 29261 w 29261"/>
                    <a:gd name="connsiteY0" fmla="*/ 0 h 157212"/>
                    <a:gd name="connsiteX1" fmla="*/ 19636 w 29261"/>
                    <a:gd name="connsiteY1" fmla="*/ 16042 h 157212"/>
                    <a:gd name="connsiteX2" fmla="*/ 26053 w 29261"/>
                    <a:gd name="connsiteY2" fmla="*/ 35292 h 157212"/>
                    <a:gd name="connsiteX3" fmla="*/ 29261 w 29261"/>
                    <a:gd name="connsiteY3" fmla="*/ 44917 h 157212"/>
                    <a:gd name="connsiteX4" fmla="*/ 26053 w 29261"/>
                    <a:gd name="connsiteY4" fmla="*/ 80210 h 157212"/>
                    <a:gd name="connsiteX5" fmla="*/ 16427 w 29261"/>
                    <a:gd name="connsiteY5" fmla="*/ 86627 h 157212"/>
                    <a:gd name="connsiteX6" fmla="*/ 385 w 29261"/>
                    <a:gd name="connsiteY6" fmla="*/ 115503 h 157212"/>
                    <a:gd name="connsiteX7" fmla="*/ 385 w 29261"/>
                    <a:gd name="connsiteY7" fmla="*/ 157212 h 1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61" h="157212">
                      <a:moveTo>
                        <a:pt x="29261" y="0"/>
                      </a:moveTo>
                      <a:cubicBezTo>
                        <a:pt x="26053" y="5347"/>
                        <a:pt x="20201" y="9832"/>
                        <a:pt x="19636" y="16042"/>
                      </a:cubicBezTo>
                      <a:cubicBezTo>
                        <a:pt x="19024" y="22778"/>
                        <a:pt x="23914" y="28875"/>
                        <a:pt x="26053" y="35292"/>
                      </a:cubicBezTo>
                      <a:lnTo>
                        <a:pt x="29261" y="44917"/>
                      </a:lnTo>
                      <a:cubicBezTo>
                        <a:pt x="28192" y="56681"/>
                        <a:pt x="29527" y="68920"/>
                        <a:pt x="26053" y="80210"/>
                      </a:cubicBezTo>
                      <a:cubicBezTo>
                        <a:pt x="24919" y="83896"/>
                        <a:pt x="18966" y="83725"/>
                        <a:pt x="16427" y="86627"/>
                      </a:cubicBezTo>
                      <a:cubicBezTo>
                        <a:pt x="13340" y="90156"/>
                        <a:pt x="936" y="106690"/>
                        <a:pt x="385" y="115503"/>
                      </a:cubicBezTo>
                      <a:cubicBezTo>
                        <a:pt x="-482" y="129379"/>
                        <a:pt x="385" y="143309"/>
                        <a:pt x="385" y="157212"/>
                      </a:cubicBezTo>
                    </a:path>
                  </a:pathLst>
                </a:custGeom>
                <a:grpFill/>
                <a:ln w="12700">
                  <a:solidFill>
                    <a:srgbClr val="00B050"/>
                  </a:solidFill>
                  <a:extLst>
                    <a:ext uri="{C807C97D-BFC1-408E-A445-0C87EB9F89A2}">
                      <ask:lineSketchStyleProps xmlns:ask="http://schemas.microsoft.com/office/drawing/2018/sketchyshapes" sd="1044383086">
                        <a:custGeom>
                          <a:avLst/>
                          <a:gdLst>
                            <a:gd name="connsiteX0" fmla="*/ 34236 w 34236"/>
                            <a:gd name="connsiteY0" fmla="*/ 0 h 231558"/>
                            <a:gd name="connsiteX1" fmla="*/ 22974 w 34236"/>
                            <a:gd name="connsiteY1" fmla="*/ 23628 h 231558"/>
                            <a:gd name="connsiteX2" fmla="*/ 30482 w 34236"/>
                            <a:gd name="connsiteY2" fmla="*/ 51981 h 231558"/>
                            <a:gd name="connsiteX3" fmla="*/ 34236 w 34236"/>
                            <a:gd name="connsiteY3" fmla="*/ 66158 h 231558"/>
                            <a:gd name="connsiteX4" fmla="*/ 30482 w 34236"/>
                            <a:gd name="connsiteY4" fmla="*/ 118141 h 231558"/>
                            <a:gd name="connsiteX5" fmla="*/ 19219 w 34236"/>
                            <a:gd name="connsiteY5" fmla="*/ 127593 h 231558"/>
                            <a:gd name="connsiteX6" fmla="*/ 450 w 34236"/>
                            <a:gd name="connsiteY6" fmla="*/ 170124 h 231558"/>
                            <a:gd name="connsiteX7" fmla="*/ 450 w 34236"/>
                            <a:gd name="connsiteY7" fmla="*/ 231558 h 2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6" h="231558" fill="none" extrusionOk="0">
                              <a:moveTo>
                                <a:pt x="34236" y="0"/>
                              </a:moveTo>
                              <a:cubicBezTo>
                                <a:pt x="30862" y="7209"/>
                                <a:pt x="22084" y="15440"/>
                                <a:pt x="22974" y="23628"/>
                              </a:cubicBezTo>
                              <a:cubicBezTo>
                                <a:pt x="22182" y="35550"/>
                                <a:pt x="28312" y="42484"/>
                                <a:pt x="30482" y="51981"/>
                              </a:cubicBezTo>
                              <a:cubicBezTo>
                                <a:pt x="33112" y="55299"/>
                                <a:pt x="32182" y="60908"/>
                                <a:pt x="34236" y="66158"/>
                              </a:cubicBezTo>
                              <a:cubicBezTo>
                                <a:pt x="30320" y="80878"/>
                                <a:pt x="30942" y="100714"/>
                                <a:pt x="30482" y="118141"/>
                              </a:cubicBezTo>
                              <a:cubicBezTo>
                                <a:pt x="28858" y="123338"/>
                                <a:pt x="21936" y="122556"/>
                                <a:pt x="19219" y="127593"/>
                              </a:cubicBezTo>
                              <a:cubicBezTo>
                                <a:pt x="12053" y="132621"/>
                                <a:pt x="-2241" y="156600"/>
                                <a:pt x="450" y="170124"/>
                              </a:cubicBezTo>
                              <a:cubicBezTo>
                                <a:pt x="3195" y="190134"/>
                                <a:pt x="5284" y="213330"/>
                                <a:pt x="450" y="231558"/>
                              </a:cubicBezTo>
                            </a:path>
                            <a:path w="34236" h="231558" stroke="0" extrusionOk="0">
                              <a:moveTo>
                                <a:pt x="34236" y="0"/>
                              </a:moveTo>
                              <a:cubicBezTo>
                                <a:pt x="29225" y="9310"/>
                                <a:pt x="21707" y="16153"/>
                                <a:pt x="22974" y="23628"/>
                              </a:cubicBezTo>
                              <a:cubicBezTo>
                                <a:pt x="22690" y="33723"/>
                                <a:pt x="30108" y="42825"/>
                                <a:pt x="30482" y="51981"/>
                              </a:cubicBezTo>
                              <a:cubicBezTo>
                                <a:pt x="33216" y="58601"/>
                                <a:pt x="30891" y="60101"/>
                                <a:pt x="34236" y="66158"/>
                              </a:cubicBezTo>
                              <a:cubicBezTo>
                                <a:pt x="33159" y="87682"/>
                                <a:pt x="35222" y="101355"/>
                                <a:pt x="30482" y="118141"/>
                              </a:cubicBezTo>
                              <a:cubicBezTo>
                                <a:pt x="29383" y="122287"/>
                                <a:pt x="22216" y="123543"/>
                                <a:pt x="19219" y="127593"/>
                              </a:cubicBezTo>
                              <a:cubicBezTo>
                                <a:pt x="17116" y="131821"/>
                                <a:pt x="1837" y="156946"/>
                                <a:pt x="450" y="170124"/>
                              </a:cubicBezTo>
                              <a:cubicBezTo>
                                <a:pt x="-806" y="191988"/>
                                <a:pt x="5182" y="213304"/>
                                <a:pt x="450" y="231558"/>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5" name="Teardrop 2">
              <a:extLst>
                <a:ext uri="{FF2B5EF4-FFF2-40B4-BE49-F238E27FC236}">
                  <a16:creationId xmlns:a16="http://schemas.microsoft.com/office/drawing/2014/main" id="{6821ECC4-4089-3A42-B759-C08119D4D27D}"/>
                </a:ext>
              </a:extLst>
            </p:cNvPr>
            <p:cNvSpPr/>
            <p:nvPr/>
          </p:nvSpPr>
          <p:spPr>
            <a:xfrm rot="9576657">
              <a:off x="6848460" y="246877"/>
              <a:ext cx="84088" cy="80745"/>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3">
                <a:lumMod val="75000"/>
              </a:schemeClr>
            </a:solidFill>
            <a:ln w="3175">
              <a:solidFill>
                <a:srgbClr val="00B050"/>
              </a:solidFill>
              <a:extLst>
                <a:ext uri="{C807C97D-BFC1-408E-A445-0C87EB9F89A2}">
                  <ask:lineSketchStyleProps xmlns:ask="http://schemas.microsoft.com/office/drawing/2018/sketchyshapes" sd="3522183178">
                    <a:custGeom>
                      <a:avLst/>
                      <a:gdLst>
                        <a:gd name="connsiteX0" fmla="*/ 219 w 98386"/>
                        <a:gd name="connsiteY0" fmla="*/ 71039 h 86561"/>
                        <a:gd name="connsiteX1" fmla="*/ 56467 w 98386"/>
                        <a:gd name="connsiteY1" fmla="*/ 45599 h 86561"/>
                        <a:gd name="connsiteX2" fmla="*/ 92686 w 98386"/>
                        <a:gd name="connsiteY2" fmla="*/ 0 h 86561"/>
                        <a:gd name="connsiteX3" fmla="*/ 93710 w 98386"/>
                        <a:gd name="connsiteY3" fmla="*/ 59375 h 86561"/>
                        <a:gd name="connsiteX4" fmla="*/ 44146 w 98386"/>
                        <a:gd name="connsiteY4" fmla="*/ 85812 h 86561"/>
                        <a:gd name="connsiteX5" fmla="*/ 219 w 98386"/>
                        <a:gd name="connsiteY5" fmla="*/ 71039 h 8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386" h="86561" fill="none" extrusionOk="0">
                          <a:moveTo>
                            <a:pt x="219" y="71039"/>
                          </a:moveTo>
                          <a:cubicBezTo>
                            <a:pt x="-4044" y="55026"/>
                            <a:pt x="49063" y="47849"/>
                            <a:pt x="56467" y="45599"/>
                          </a:cubicBezTo>
                          <a:cubicBezTo>
                            <a:pt x="78544" y="36745"/>
                            <a:pt x="86474" y="29345"/>
                            <a:pt x="92686" y="0"/>
                          </a:cubicBezTo>
                          <a:cubicBezTo>
                            <a:pt x="103740" y="36570"/>
                            <a:pt x="97590" y="48589"/>
                            <a:pt x="93710" y="59375"/>
                          </a:cubicBezTo>
                          <a:cubicBezTo>
                            <a:pt x="86046" y="75871"/>
                            <a:pt x="58651" y="84171"/>
                            <a:pt x="44146" y="85812"/>
                          </a:cubicBezTo>
                          <a:cubicBezTo>
                            <a:pt x="27936" y="92225"/>
                            <a:pt x="3352" y="87895"/>
                            <a:pt x="219" y="71039"/>
                          </a:cubicBezTo>
                          <a:close/>
                        </a:path>
                        <a:path w="98386" h="86561" stroke="0" extrusionOk="0">
                          <a:moveTo>
                            <a:pt x="219" y="71039"/>
                          </a:moveTo>
                          <a:cubicBezTo>
                            <a:pt x="-3412" y="56970"/>
                            <a:pt x="47153" y="50125"/>
                            <a:pt x="56467" y="45599"/>
                          </a:cubicBezTo>
                          <a:cubicBezTo>
                            <a:pt x="75842" y="35982"/>
                            <a:pt x="85623" y="28864"/>
                            <a:pt x="92686" y="0"/>
                          </a:cubicBezTo>
                          <a:cubicBezTo>
                            <a:pt x="105951" y="36480"/>
                            <a:pt x="95903" y="50999"/>
                            <a:pt x="93710" y="59375"/>
                          </a:cubicBezTo>
                          <a:cubicBezTo>
                            <a:pt x="80922" y="74153"/>
                            <a:pt x="62413" y="86459"/>
                            <a:pt x="44146" y="85812"/>
                          </a:cubicBezTo>
                          <a:cubicBezTo>
                            <a:pt x="28285" y="88675"/>
                            <a:pt x="1447" y="84850"/>
                            <a:pt x="219" y="71039"/>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338568FC-1827-6547-90F3-B5718A61737C}"/>
              </a:ext>
            </a:extLst>
          </p:cNvPr>
          <p:cNvGrpSpPr/>
          <p:nvPr/>
        </p:nvGrpSpPr>
        <p:grpSpPr>
          <a:xfrm>
            <a:off x="7281010" y="4848167"/>
            <a:ext cx="266400" cy="266400"/>
            <a:chOff x="6275871" y="2497460"/>
            <a:chExt cx="840093" cy="817273"/>
          </a:xfrm>
          <a:solidFill>
            <a:srgbClr val="92D050"/>
          </a:solidFill>
        </p:grpSpPr>
        <p:sp>
          <p:nvSpPr>
            <p:cNvPr id="112" name="Oval 111">
              <a:extLst>
                <a:ext uri="{FF2B5EF4-FFF2-40B4-BE49-F238E27FC236}">
                  <a16:creationId xmlns:a16="http://schemas.microsoft.com/office/drawing/2014/main" id="{ED0A8F5A-2416-494D-96A2-BA431B3A052A}"/>
                </a:ext>
              </a:extLst>
            </p:cNvPr>
            <p:cNvSpPr/>
            <p:nvPr/>
          </p:nvSpPr>
          <p:spPr>
            <a:xfrm>
              <a:off x="6275871" y="2497460"/>
              <a:ext cx="840093" cy="817273"/>
            </a:xfrm>
            <a:prstGeom prst="ellipse">
              <a:avLst/>
            </a:prstGeom>
            <a:grpFill/>
            <a:ln w="31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13" name="Teardrop 2">
              <a:extLst>
                <a:ext uri="{FF2B5EF4-FFF2-40B4-BE49-F238E27FC236}">
                  <a16:creationId xmlns:a16="http://schemas.microsoft.com/office/drawing/2014/main" id="{C2F21C55-46D1-0F4D-9731-93F8117DE146}"/>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0BD70F78-6661-9245-9766-539D7E26D6FE}"/>
              </a:ext>
            </a:extLst>
          </p:cNvPr>
          <p:cNvGrpSpPr/>
          <p:nvPr/>
        </p:nvGrpSpPr>
        <p:grpSpPr>
          <a:xfrm>
            <a:off x="6537659" y="4826234"/>
            <a:ext cx="266400" cy="266400"/>
            <a:chOff x="6275871" y="2497460"/>
            <a:chExt cx="840093" cy="817273"/>
          </a:xfrm>
          <a:solidFill>
            <a:srgbClr val="92D050"/>
          </a:solidFill>
        </p:grpSpPr>
        <p:sp>
          <p:nvSpPr>
            <p:cNvPr id="115" name="Oval 114">
              <a:extLst>
                <a:ext uri="{FF2B5EF4-FFF2-40B4-BE49-F238E27FC236}">
                  <a16:creationId xmlns:a16="http://schemas.microsoft.com/office/drawing/2014/main" id="{8DB459E0-824F-484A-8EED-E39D63383831}"/>
                </a:ext>
              </a:extLst>
            </p:cNvPr>
            <p:cNvSpPr/>
            <p:nvPr/>
          </p:nvSpPr>
          <p:spPr>
            <a:xfrm>
              <a:off x="6275871" y="2497460"/>
              <a:ext cx="840093" cy="817273"/>
            </a:xfrm>
            <a:prstGeom prst="ellipse">
              <a:avLst/>
            </a:prstGeom>
            <a:grpFill/>
            <a:ln w="31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16" name="Teardrop 2">
              <a:extLst>
                <a:ext uri="{FF2B5EF4-FFF2-40B4-BE49-F238E27FC236}">
                  <a16:creationId xmlns:a16="http://schemas.microsoft.com/office/drawing/2014/main" id="{634D8076-39D2-4049-AF2E-AF4035D69E58}"/>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6A702756-58C6-9144-BBB9-FBDCAE0E6765}"/>
              </a:ext>
            </a:extLst>
          </p:cNvPr>
          <p:cNvGrpSpPr/>
          <p:nvPr/>
        </p:nvGrpSpPr>
        <p:grpSpPr>
          <a:xfrm>
            <a:off x="6550423" y="5272431"/>
            <a:ext cx="266400" cy="266400"/>
            <a:chOff x="6275871" y="2497460"/>
            <a:chExt cx="840093" cy="817273"/>
          </a:xfrm>
          <a:solidFill>
            <a:srgbClr val="92D050"/>
          </a:solidFill>
        </p:grpSpPr>
        <p:sp>
          <p:nvSpPr>
            <p:cNvPr id="118" name="Oval 117">
              <a:extLst>
                <a:ext uri="{FF2B5EF4-FFF2-40B4-BE49-F238E27FC236}">
                  <a16:creationId xmlns:a16="http://schemas.microsoft.com/office/drawing/2014/main" id="{3C46E91F-12B6-1747-855F-60C9EC5A4CB9}"/>
                </a:ext>
              </a:extLst>
            </p:cNvPr>
            <p:cNvSpPr/>
            <p:nvPr/>
          </p:nvSpPr>
          <p:spPr>
            <a:xfrm>
              <a:off x="6275871" y="2497460"/>
              <a:ext cx="840093" cy="817273"/>
            </a:xfrm>
            <a:prstGeom prst="ellipse">
              <a:avLst/>
            </a:prstGeom>
            <a:grpFill/>
            <a:ln w="31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19" name="Teardrop 2">
              <a:extLst>
                <a:ext uri="{FF2B5EF4-FFF2-40B4-BE49-F238E27FC236}">
                  <a16:creationId xmlns:a16="http://schemas.microsoft.com/office/drawing/2014/main" id="{899F0532-75C3-1B42-A051-42985B541A8D}"/>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E9E4C921-84FB-F348-BC51-77E21DFB6B21}"/>
              </a:ext>
            </a:extLst>
          </p:cNvPr>
          <p:cNvGrpSpPr/>
          <p:nvPr/>
        </p:nvGrpSpPr>
        <p:grpSpPr>
          <a:xfrm>
            <a:off x="5800162" y="5316632"/>
            <a:ext cx="266400" cy="266400"/>
            <a:chOff x="7500615" y="1657718"/>
            <a:chExt cx="301875" cy="336084"/>
          </a:xfrm>
        </p:grpSpPr>
        <p:sp>
          <p:nvSpPr>
            <p:cNvPr id="145" name="Oval 87">
              <a:extLst>
                <a:ext uri="{FF2B5EF4-FFF2-40B4-BE49-F238E27FC236}">
                  <a16:creationId xmlns:a16="http://schemas.microsoft.com/office/drawing/2014/main" id="{D9065E3F-08AF-A143-B60E-5AEE6A73BB31}"/>
                </a:ext>
              </a:extLst>
            </p:cNvPr>
            <p:cNvSpPr/>
            <p:nvPr/>
          </p:nvSpPr>
          <p:spPr>
            <a:xfrm>
              <a:off x="7508082" y="1663136"/>
              <a:ext cx="294408" cy="330666"/>
            </a:xfrm>
            <a:custGeom>
              <a:avLst/>
              <a:gdLst>
                <a:gd name="connsiteX0" fmla="*/ 0 w 363501"/>
                <a:gd name="connsiteY0" fmla="*/ 190754 h 381507"/>
                <a:gd name="connsiteX1" fmla="*/ 181751 w 363501"/>
                <a:gd name="connsiteY1" fmla="*/ 0 h 381507"/>
                <a:gd name="connsiteX2" fmla="*/ 363502 w 363501"/>
                <a:gd name="connsiteY2" fmla="*/ 190754 h 381507"/>
                <a:gd name="connsiteX3" fmla="*/ 181751 w 363501"/>
                <a:gd name="connsiteY3" fmla="*/ 381508 h 381507"/>
                <a:gd name="connsiteX4" fmla="*/ 0 w 363501"/>
                <a:gd name="connsiteY4" fmla="*/ 190754 h 381507"/>
                <a:gd name="connsiteX0" fmla="*/ 718 w 364220"/>
                <a:gd name="connsiteY0" fmla="*/ 190754 h 383483"/>
                <a:gd name="connsiteX1" fmla="*/ 182469 w 364220"/>
                <a:gd name="connsiteY1" fmla="*/ 0 h 383483"/>
                <a:gd name="connsiteX2" fmla="*/ 364220 w 364220"/>
                <a:gd name="connsiteY2" fmla="*/ 190754 h 383483"/>
                <a:gd name="connsiteX3" fmla="*/ 182469 w 364220"/>
                <a:gd name="connsiteY3" fmla="*/ 381508 h 383483"/>
                <a:gd name="connsiteX4" fmla="*/ 121455 w 364220"/>
                <a:gd name="connsiteY4" fmla="*/ 284367 h 383483"/>
                <a:gd name="connsiteX5" fmla="*/ 718 w 364220"/>
                <a:gd name="connsiteY5" fmla="*/ 190754 h 383483"/>
                <a:gd name="connsiteX0" fmla="*/ 718 w 364220"/>
                <a:gd name="connsiteY0" fmla="*/ 190754 h 346720"/>
                <a:gd name="connsiteX1" fmla="*/ 182469 w 364220"/>
                <a:gd name="connsiteY1" fmla="*/ 0 h 346720"/>
                <a:gd name="connsiteX2" fmla="*/ 364220 w 364220"/>
                <a:gd name="connsiteY2" fmla="*/ 190754 h 346720"/>
                <a:gd name="connsiteX3" fmla="*/ 203636 w 364220"/>
                <a:gd name="connsiteY3" fmla="*/ 343408 h 346720"/>
                <a:gd name="connsiteX4" fmla="*/ 121455 w 364220"/>
                <a:gd name="connsiteY4" fmla="*/ 284367 h 346720"/>
                <a:gd name="connsiteX5" fmla="*/ 718 w 364220"/>
                <a:gd name="connsiteY5" fmla="*/ 190754 h 346720"/>
                <a:gd name="connsiteX0" fmla="*/ 718 w 249920"/>
                <a:gd name="connsiteY0" fmla="*/ 190910 h 345208"/>
                <a:gd name="connsiteX1" fmla="*/ 182469 w 249920"/>
                <a:gd name="connsiteY1" fmla="*/ 156 h 345208"/>
                <a:gd name="connsiteX2" fmla="*/ 249920 w 249920"/>
                <a:gd name="connsiteY2" fmla="*/ 224777 h 345208"/>
                <a:gd name="connsiteX3" fmla="*/ 203636 w 249920"/>
                <a:gd name="connsiteY3" fmla="*/ 343564 h 345208"/>
                <a:gd name="connsiteX4" fmla="*/ 121455 w 249920"/>
                <a:gd name="connsiteY4" fmla="*/ 284523 h 345208"/>
                <a:gd name="connsiteX5" fmla="*/ 718 w 249920"/>
                <a:gd name="connsiteY5" fmla="*/ 190910 h 345208"/>
                <a:gd name="connsiteX0" fmla="*/ 718 w 276503"/>
                <a:gd name="connsiteY0" fmla="*/ 190764 h 345062"/>
                <a:gd name="connsiteX1" fmla="*/ 182469 w 276503"/>
                <a:gd name="connsiteY1" fmla="*/ 10 h 345062"/>
                <a:gd name="connsiteX2" fmla="*/ 273854 w 276503"/>
                <a:gd name="connsiteY2" fmla="*/ 182777 h 345062"/>
                <a:gd name="connsiteX3" fmla="*/ 249920 w 276503"/>
                <a:gd name="connsiteY3" fmla="*/ 224631 h 345062"/>
                <a:gd name="connsiteX4" fmla="*/ 203636 w 276503"/>
                <a:gd name="connsiteY4" fmla="*/ 343418 h 345062"/>
                <a:gd name="connsiteX5" fmla="*/ 121455 w 276503"/>
                <a:gd name="connsiteY5" fmla="*/ 284377 h 345062"/>
                <a:gd name="connsiteX6" fmla="*/ 718 w 276503"/>
                <a:gd name="connsiteY6" fmla="*/ 190764 h 345062"/>
                <a:gd name="connsiteX0" fmla="*/ 718 w 276503"/>
                <a:gd name="connsiteY0" fmla="*/ 190764 h 343552"/>
                <a:gd name="connsiteX1" fmla="*/ 182469 w 276503"/>
                <a:gd name="connsiteY1" fmla="*/ 10 h 343552"/>
                <a:gd name="connsiteX2" fmla="*/ 273854 w 276503"/>
                <a:gd name="connsiteY2" fmla="*/ 182777 h 343552"/>
                <a:gd name="connsiteX3" fmla="*/ 249920 w 276503"/>
                <a:gd name="connsiteY3" fmla="*/ 296598 h 343552"/>
                <a:gd name="connsiteX4" fmla="*/ 203636 w 276503"/>
                <a:gd name="connsiteY4" fmla="*/ 343418 h 343552"/>
                <a:gd name="connsiteX5" fmla="*/ 121455 w 276503"/>
                <a:gd name="connsiteY5" fmla="*/ 284377 h 343552"/>
                <a:gd name="connsiteX6" fmla="*/ 718 w 276503"/>
                <a:gd name="connsiteY6" fmla="*/ 190764 h 343552"/>
                <a:gd name="connsiteX0" fmla="*/ 718 w 277704"/>
                <a:gd name="connsiteY0" fmla="*/ 190764 h 343552"/>
                <a:gd name="connsiteX1" fmla="*/ 182469 w 277704"/>
                <a:gd name="connsiteY1" fmla="*/ 10 h 343552"/>
                <a:gd name="connsiteX2" fmla="*/ 273854 w 277704"/>
                <a:gd name="connsiteY2" fmla="*/ 182777 h 343552"/>
                <a:gd name="connsiteX3" fmla="*/ 249920 w 277704"/>
                <a:gd name="connsiteY3" fmla="*/ 296598 h 343552"/>
                <a:gd name="connsiteX4" fmla="*/ 203636 w 277704"/>
                <a:gd name="connsiteY4" fmla="*/ 343418 h 343552"/>
                <a:gd name="connsiteX5" fmla="*/ 121455 w 277704"/>
                <a:gd name="connsiteY5" fmla="*/ 284377 h 343552"/>
                <a:gd name="connsiteX6" fmla="*/ 718 w 277704"/>
                <a:gd name="connsiteY6" fmla="*/ 190764 h 343552"/>
                <a:gd name="connsiteX0" fmla="*/ 812 w 277798"/>
                <a:gd name="connsiteY0" fmla="*/ 190764 h 343494"/>
                <a:gd name="connsiteX1" fmla="*/ 182563 w 277798"/>
                <a:gd name="connsiteY1" fmla="*/ 10 h 343494"/>
                <a:gd name="connsiteX2" fmla="*/ 273948 w 277798"/>
                <a:gd name="connsiteY2" fmla="*/ 182777 h 343494"/>
                <a:gd name="connsiteX3" fmla="*/ 250014 w 277798"/>
                <a:gd name="connsiteY3" fmla="*/ 296598 h 343494"/>
                <a:gd name="connsiteX4" fmla="*/ 203730 w 277798"/>
                <a:gd name="connsiteY4" fmla="*/ 343418 h 343494"/>
                <a:gd name="connsiteX5" fmla="*/ 118374 w 277798"/>
                <a:gd name="connsiteY5" fmla="*/ 287552 h 343494"/>
                <a:gd name="connsiteX6" fmla="*/ 812 w 277798"/>
                <a:gd name="connsiteY6" fmla="*/ 190764 h 343494"/>
                <a:gd name="connsiteX0" fmla="*/ 3807 w 195068"/>
                <a:gd name="connsiteY0" fmla="*/ 225922 h 343727"/>
                <a:gd name="connsiteX1" fmla="*/ 99833 w 195068"/>
                <a:gd name="connsiteY1" fmla="*/ 243 h 343727"/>
                <a:gd name="connsiteX2" fmla="*/ 191218 w 195068"/>
                <a:gd name="connsiteY2" fmla="*/ 183010 h 343727"/>
                <a:gd name="connsiteX3" fmla="*/ 167284 w 195068"/>
                <a:gd name="connsiteY3" fmla="*/ 296831 h 343727"/>
                <a:gd name="connsiteX4" fmla="*/ 121000 w 195068"/>
                <a:gd name="connsiteY4" fmla="*/ 343651 h 343727"/>
                <a:gd name="connsiteX5" fmla="*/ 35644 w 195068"/>
                <a:gd name="connsiteY5" fmla="*/ 287785 h 343727"/>
                <a:gd name="connsiteX6" fmla="*/ 3807 w 195068"/>
                <a:gd name="connsiteY6" fmla="*/ 225922 h 343727"/>
                <a:gd name="connsiteX0" fmla="*/ 5965 w 197226"/>
                <a:gd name="connsiteY0" fmla="*/ 225922 h 343727"/>
                <a:gd name="connsiteX1" fmla="*/ 101991 w 197226"/>
                <a:gd name="connsiteY1" fmla="*/ 243 h 343727"/>
                <a:gd name="connsiteX2" fmla="*/ 193376 w 197226"/>
                <a:gd name="connsiteY2" fmla="*/ 183010 h 343727"/>
                <a:gd name="connsiteX3" fmla="*/ 169442 w 197226"/>
                <a:gd name="connsiteY3" fmla="*/ 296831 h 343727"/>
                <a:gd name="connsiteX4" fmla="*/ 123158 w 197226"/>
                <a:gd name="connsiteY4" fmla="*/ 343651 h 343727"/>
                <a:gd name="connsiteX5" fmla="*/ 37802 w 197226"/>
                <a:gd name="connsiteY5" fmla="*/ 287785 h 343727"/>
                <a:gd name="connsiteX6" fmla="*/ 5965 w 197226"/>
                <a:gd name="connsiteY6" fmla="*/ 225922 h 343727"/>
                <a:gd name="connsiteX0" fmla="*/ 14564 w 205825"/>
                <a:gd name="connsiteY0" fmla="*/ 93810 h 211615"/>
                <a:gd name="connsiteX1" fmla="*/ 15340 w 205825"/>
                <a:gd name="connsiteY1" fmla="*/ 1481 h 211615"/>
                <a:gd name="connsiteX2" fmla="*/ 201975 w 205825"/>
                <a:gd name="connsiteY2" fmla="*/ 50898 h 211615"/>
                <a:gd name="connsiteX3" fmla="*/ 178041 w 205825"/>
                <a:gd name="connsiteY3" fmla="*/ 164719 h 211615"/>
                <a:gd name="connsiteX4" fmla="*/ 131757 w 205825"/>
                <a:gd name="connsiteY4" fmla="*/ 211539 h 211615"/>
                <a:gd name="connsiteX5" fmla="*/ 46401 w 205825"/>
                <a:gd name="connsiteY5" fmla="*/ 155673 h 211615"/>
                <a:gd name="connsiteX6" fmla="*/ 14564 w 205825"/>
                <a:gd name="connsiteY6" fmla="*/ 93810 h 211615"/>
                <a:gd name="connsiteX0" fmla="*/ 12081 w 201816"/>
                <a:gd name="connsiteY0" fmla="*/ 120429 h 238234"/>
                <a:gd name="connsiteX1" fmla="*/ 12857 w 201816"/>
                <a:gd name="connsiteY1" fmla="*/ 28100 h 238234"/>
                <a:gd name="connsiteX2" fmla="*/ 165625 w 201816"/>
                <a:gd name="connsiteY2" fmla="*/ 2376 h 238234"/>
                <a:gd name="connsiteX3" fmla="*/ 199492 w 201816"/>
                <a:gd name="connsiteY3" fmla="*/ 77517 h 238234"/>
                <a:gd name="connsiteX4" fmla="*/ 175558 w 201816"/>
                <a:gd name="connsiteY4" fmla="*/ 191338 h 238234"/>
                <a:gd name="connsiteX5" fmla="*/ 129274 w 201816"/>
                <a:gd name="connsiteY5" fmla="*/ 238158 h 238234"/>
                <a:gd name="connsiteX6" fmla="*/ 43918 w 201816"/>
                <a:gd name="connsiteY6" fmla="*/ 182292 h 238234"/>
                <a:gd name="connsiteX7" fmla="*/ 12081 w 201816"/>
                <a:gd name="connsiteY7" fmla="*/ 120429 h 238234"/>
                <a:gd name="connsiteX0" fmla="*/ 12221 w 201956"/>
                <a:gd name="connsiteY0" fmla="*/ 120429 h 238392"/>
                <a:gd name="connsiteX1" fmla="*/ 12997 w 201956"/>
                <a:gd name="connsiteY1" fmla="*/ 28100 h 238392"/>
                <a:gd name="connsiteX2" fmla="*/ 165765 w 201956"/>
                <a:gd name="connsiteY2" fmla="*/ 2376 h 238392"/>
                <a:gd name="connsiteX3" fmla="*/ 199632 w 201956"/>
                <a:gd name="connsiteY3" fmla="*/ 77517 h 238392"/>
                <a:gd name="connsiteX4" fmla="*/ 175698 w 201956"/>
                <a:gd name="connsiteY4" fmla="*/ 191338 h 238392"/>
                <a:gd name="connsiteX5" fmla="*/ 129414 w 201956"/>
                <a:gd name="connsiteY5" fmla="*/ 238158 h 238392"/>
                <a:gd name="connsiteX6" fmla="*/ 47233 w 201956"/>
                <a:gd name="connsiteY6" fmla="*/ 201342 h 238392"/>
                <a:gd name="connsiteX7" fmla="*/ 12221 w 201956"/>
                <a:gd name="connsiteY7" fmla="*/ 120429 h 238392"/>
                <a:gd name="connsiteX0" fmla="*/ 12221 w 192017"/>
                <a:gd name="connsiteY0" fmla="*/ 120429 h 238392"/>
                <a:gd name="connsiteX1" fmla="*/ 12997 w 192017"/>
                <a:gd name="connsiteY1" fmla="*/ 28100 h 238392"/>
                <a:gd name="connsiteX2" fmla="*/ 165765 w 192017"/>
                <a:gd name="connsiteY2" fmla="*/ 2376 h 238392"/>
                <a:gd name="connsiteX3" fmla="*/ 186932 w 192017"/>
                <a:gd name="connsiteY3" fmla="*/ 80692 h 238392"/>
                <a:gd name="connsiteX4" fmla="*/ 175698 w 192017"/>
                <a:gd name="connsiteY4" fmla="*/ 191338 h 238392"/>
                <a:gd name="connsiteX5" fmla="*/ 129414 w 192017"/>
                <a:gd name="connsiteY5" fmla="*/ 238158 h 238392"/>
                <a:gd name="connsiteX6" fmla="*/ 47233 w 192017"/>
                <a:gd name="connsiteY6" fmla="*/ 201342 h 238392"/>
                <a:gd name="connsiteX7" fmla="*/ 12221 w 192017"/>
                <a:gd name="connsiteY7" fmla="*/ 120429 h 238392"/>
                <a:gd name="connsiteX0" fmla="*/ 12221 w 210330"/>
                <a:gd name="connsiteY0" fmla="*/ 120429 h 238392"/>
                <a:gd name="connsiteX1" fmla="*/ 12997 w 210330"/>
                <a:gd name="connsiteY1" fmla="*/ 28100 h 238392"/>
                <a:gd name="connsiteX2" fmla="*/ 165765 w 210330"/>
                <a:gd name="connsiteY2" fmla="*/ 2376 h 238392"/>
                <a:gd name="connsiteX3" fmla="*/ 186932 w 210330"/>
                <a:gd name="connsiteY3" fmla="*/ 80692 h 238392"/>
                <a:gd name="connsiteX4" fmla="*/ 210215 w 210330"/>
                <a:gd name="connsiteY4" fmla="*/ 145251 h 238392"/>
                <a:gd name="connsiteX5" fmla="*/ 175698 w 210330"/>
                <a:gd name="connsiteY5" fmla="*/ 191338 h 238392"/>
                <a:gd name="connsiteX6" fmla="*/ 129414 w 210330"/>
                <a:gd name="connsiteY6" fmla="*/ 238158 h 238392"/>
                <a:gd name="connsiteX7" fmla="*/ 47233 w 210330"/>
                <a:gd name="connsiteY7" fmla="*/ 201342 h 238392"/>
                <a:gd name="connsiteX8" fmla="*/ 12221 w 210330"/>
                <a:gd name="connsiteY8" fmla="*/ 120429 h 238392"/>
                <a:gd name="connsiteX0" fmla="*/ 12221 w 210330"/>
                <a:gd name="connsiteY0" fmla="*/ 120429 h 244648"/>
                <a:gd name="connsiteX1" fmla="*/ 12997 w 210330"/>
                <a:gd name="connsiteY1" fmla="*/ 28100 h 244648"/>
                <a:gd name="connsiteX2" fmla="*/ 165765 w 210330"/>
                <a:gd name="connsiteY2" fmla="*/ 2376 h 244648"/>
                <a:gd name="connsiteX3" fmla="*/ 186932 w 210330"/>
                <a:gd name="connsiteY3" fmla="*/ 80692 h 244648"/>
                <a:gd name="connsiteX4" fmla="*/ 210215 w 210330"/>
                <a:gd name="connsiteY4" fmla="*/ 145251 h 244648"/>
                <a:gd name="connsiteX5" fmla="*/ 175698 w 210330"/>
                <a:gd name="connsiteY5" fmla="*/ 191338 h 244648"/>
                <a:gd name="connsiteX6" fmla="*/ 113539 w 210330"/>
                <a:gd name="connsiteY6" fmla="*/ 244508 h 244648"/>
                <a:gd name="connsiteX7" fmla="*/ 47233 w 210330"/>
                <a:gd name="connsiteY7" fmla="*/ 201342 h 244648"/>
                <a:gd name="connsiteX8" fmla="*/ 12221 w 210330"/>
                <a:gd name="connsiteY8" fmla="*/ 120429 h 244648"/>
                <a:gd name="connsiteX0" fmla="*/ 12221 w 210330"/>
                <a:gd name="connsiteY0" fmla="*/ 120429 h 244578"/>
                <a:gd name="connsiteX1" fmla="*/ 12997 w 210330"/>
                <a:gd name="connsiteY1" fmla="*/ 28100 h 244578"/>
                <a:gd name="connsiteX2" fmla="*/ 165765 w 210330"/>
                <a:gd name="connsiteY2" fmla="*/ 2376 h 244578"/>
                <a:gd name="connsiteX3" fmla="*/ 186932 w 210330"/>
                <a:gd name="connsiteY3" fmla="*/ 80692 h 244578"/>
                <a:gd name="connsiteX4" fmla="*/ 210215 w 210330"/>
                <a:gd name="connsiteY4" fmla="*/ 145251 h 244578"/>
                <a:gd name="connsiteX5" fmla="*/ 169348 w 210330"/>
                <a:gd name="connsiteY5" fmla="*/ 194513 h 244578"/>
                <a:gd name="connsiteX6" fmla="*/ 113539 w 210330"/>
                <a:gd name="connsiteY6" fmla="*/ 244508 h 244578"/>
                <a:gd name="connsiteX7" fmla="*/ 47233 w 210330"/>
                <a:gd name="connsiteY7" fmla="*/ 201342 h 244578"/>
                <a:gd name="connsiteX8" fmla="*/ 12221 w 210330"/>
                <a:gd name="connsiteY8" fmla="*/ 120429 h 244578"/>
                <a:gd name="connsiteX0" fmla="*/ 4805 w 202914"/>
                <a:gd name="connsiteY0" fmla="*/ 127646 h 251795"/>
                <a:gd name="connsiteX1" fmla="*/ 5581 w 202914"/>
                <a:gd name="connsiteY1" fmla="*/ 35317 h 251795"/>
                <a:gd name="connsiteX2" fmla="*/ 53573 w 202914"/>
                <a:gd name="connsiteY2" fmla="*/ 3243 h 251795"/>
                <a:gd name="connsiteX3" fmla="*/ 158349 w 202914"/>
                <a:gd name="connsiteY3" fmla="*/ 9593 h 251795"/>
                <a:gd name="connsiteX4" fmla="*/ 179516 w 202914"/>
                <a:gd name="connsiteY4" fmla="*/ 87909 h 251795"/>
                <a:gd name="connsiteX5" fmla="*/ 202799 w 202914"/>
                <a:gd name="connsiteY5" fmla="*/ 152468 h 251795"/>
                <a:gd name="connsiteX6" fmla="*/ 161932 w 202914"/>
                <a:gd name="connsiteY6" fmla="*/ 201730 h 251795"/>
                <a:gd name="connsiteX7" fmla="*/ 106123 w 202914"/>
                <a:gd name="connsiteY7" fmla="*/ 251725 h 251795"/>
                <a:gd name="connsiteX8" fmla="*/ 39817 w 202914"/>
                <a:gd name="connsiteY8" fmla="*/ 208559 h 251795"/>
                <a:gd name="connsiteX9" fmla="*/ 4805 w 202914"/>
                <a:gd name="connsiteY9" fmla="*/ 127646 h 251795"/>
                <a:gd name="connsiteX0" fmla="*/ 4805 w 183522"/>
                <a:gd name="connsiteY0" fmla="*/ 127646 h 251795"/>
                <a:gd name="connsiteX1" fmla="*/ 5581 w 183522"/>
                <a:gd name="connsiteY1" fmla="*/ 35317 h 251795"/>
                <a:gd name="connsiteX2" fmla="*/ 53573 w 183522"/>
                <a:gd name="connsiteY2" fmla="*/ 3243 h 251795"/>
                <a:gd name="connsiteX3" fmla="*/ 158349 w 183522"/>
                <a:gd name="connsiteY3" fmla="*/ 9593 h 251795"/>
                <a:gd name="connsiteX4" fmla="*/ 179516 w 183522"/>
                <a:gd name="connsiteY4" fmla="*/ 87909 h 251795"/>
                <a:gd name="connsiteX5" fmla="*/ 182680 w 183522"/>
                <a:gd name="connsiteY5" fmla="*/ 156120 h 251795"/>
                <a:gd name="connsiteX6" fmla="*/ 161932 w 183522"/>
                <a:gd name="connsiteY6" fmla="*/ 201730 h 251795"/>
                <a:gd name="connsiteX7" fmla="*/ 106123 w 183522"/>
                <a:gd name="connsiteY7" fmla="*/ 251725 h 251795"/>
                <a:gd name="connsiteX8" fmla="*/ 39817 w 183522"/>
                <a:gd name="connsiteY8" fmla="*/ 208559 h 251795"/>
                <a:gd name="connsiteX9" fmla="*/ 4805 w 183522"/>
                <a:gd name="connsiteY9" fmla="*/ 127646 h 251795"/>
                <a:gd name="connsiteX0" fmla="*/ 4805 w 182865"/>
                <a:gd name="connsiteY0" fmla="*/ 127646 h 251795"/>
                <a:gd name="connsiteX1" fmla="*/ 5581 w 182865"/>
                <a:gd name="connsiteY1" fmla="*/ 35317 h 251795"/>
                <a:gd name="connsiteX2" fmla="*/ 53573 w 182865"/>
                <a:gd name="connsiteY2" fmla="*/ 3243 h 251795"/>
                <a:gd name="connsiteX3" fmla="*/ 158349 w 182865"/>
                <a:gd name="connsiteY3" fmla="*/ 9593 h 251795"/>
                <a:gd name="connsiteX4" fmla="*/ 168019 w 182865"/>
                <a:gd name="connsiteY4" fmla="*/ 91561 h 251795"/>
                <a:gd name="connsiteX5" fmla="*/ 182680 w 182865"/>
                <a:gd name="connsiteY5" fmla="*/ 156120 h 251795"/>
                <a:gd name="connsiteX6" fmla="*/ 161932 w 182865"/>
                <a:gd name="connsiteY6" fmla="*/ 201730 h 251795"/>
                <a:gd name="connsiteX7" fmla="*/ 106123 w 182865"/>
                <a:gd name="connsiteY7" fmla="*/ 251725 h 251795"/>
                <a:gd name="connsiteX8" fmla="*/ 39817 w 182865"/>
                <a:gd name="connsiteY8" fmla="*/ 208559 h 251795"/>
                <a:gd name="connsiteX9" fmla="*/ 4805 w 182865"/>
                <a:gd name="connsiteY9" fmla="*/ 127646 h 251795"/>
                <a:gd name="connsiteX0" fmla="*/ 4805 w 182865"/>
                <a:gd name="connsiteY0" fmla="*/ 131689 h 255838"/>
                <a:gd name="connsiteX1" fmla="*/ 5581 w 182865"/>
                <a:gd name="connsiteY1" fmla="*/ 39360 h 255838"/>
                <a:gd name="connsiteX2" fmla="*/ 53573 w 182865"/>
                <a:gd name="connsiteY2" fmla="*/ 7286 h 255838"/>
                <a:gd name="connsiteX3" fmla="*/ 141105 w 182865"/>
                <a:gd name="connsiteY3" fmla="*/ 6331 h 255838"/>
                <a:gd name="connsiteX4" fmla="*/ 168019 w 182865"/>
                <a:gd name="connsiteY4" fmla="*/ 95604 h 255838"/>
                <a:gd name="connsiteX5" fmla="*/ 182680 w 182865"/>
                <a:gd name="connsiteY5" fmla="*/ 160163 h 255838"/>
                <a:gd name="connsiteX6" fmla="*/ 161932 w 182865"/>
                <a:gd name="connsiteY6" fmla="*/ 205773 h 255838"/>
                <a:gd name="connsiteX7" fmla="*/ 106123 w 182865"/>
                <a:gd name="connsiteY7" fmla="*/ 255768 h 255838"/>
                <a:gd name="connsiteX8" fmla="*/ 39817 w 182865"/>
                <a:gd name="connsiteY8" fmla="*/ 212602 h 255838"/>
                <a:gd name="connsiteX9" fmla="*/ 4805 w 182865"/>
                <a:gd name="connsiteY9" fmla="*/ 131689 h 25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65" h="255838">
                  <a:moveTo>
                    <a:pt x="4805" y="131689"/>
                  </a:moveTo>
                  <a:cubicBezTo>
                    <a:pt x="-901" y="102815"/>
                    <a:pt x="-2547" y="60094"/>
                    <a:pt x="5581" y="39360"/>
                  </a:cubicBezTo>
                  <a:cubicBezTo>
                    <a:pt x="13709" y="18626"/>
                    <a:pt x="28112" y="11573"/>
                    <a:pt x="53573" y="7286"/>
                  </a:cubicBezTo>
                  <a:cubicBezTo>
                    <a:pt x="79034" y="2999"/>
                    <a:pt x="120115" y="-6192"/>
                    <a:pt x="141105" y="6331"/>
                  </a:cubicBezTo>
                  <a:cubicBezTo>
                    <a:pt x="162095" y="18854"/>
                    <a:pt x="164315" y="72321"/>
                    <a:pt x="168019" y="95604"/>
                  </a:cubicBezTo>
                  <a:cubicBezTo>
                    <a:pt x="171723" y="118887"/>
                    <a:pt x="184552" y="141722"/>
                    <a:pt x="182680" y="160163"/>
                  </a:cubicBezTo>
                  <a:cubicBezTo>
                    <a:pt x="180808" y="178604"/>
                    <a:pt x="171695" y="189759"/>
                    <a:pt x="161932" y="205773"/>
                  </a:cubicBezTo>
                  <a:cubicBezTo>
                    <a:pt x="154462" y="233252"/>
                    <a:pt x="126475" y="254630"/>
                    <a:pt x="106123" y="255768"/>
                  </a:cubicBezTo>
                  <a:cubicBezTo>
                    <a:pt x="85771" y="256906"/>
                    <a:pt x="70109" y="244394"/>
                    <a:pt x="39817" y="212602"/>
                  </a:cubicBezTo>
                  <a:cubicBezTo>
                    <a:pt x="9525" y="180810"/>
                    <a:pt x="10511" y="160563"/>
                    <a:pt x="4805" y="131689"/>
                  </a:cubicBezTo>
                  <a:close/>
                </a:path>
              </a:pathLst>
            </a:custGeom>
            <a:solidFill>
              <a:srgbClr val="FFFF00"/>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solidFill>
                  <a:schemeClr val="accent6">
                    <a:lumMod val="50000"/>
                  </a:schemeClr>
                </a:solidFill>
              </a:endParaRPr>
            </a:p>
          </p:txBody>
        </p:sp>
        <p:grpSp>
          <p:nvGrpSpPr>
            <p:cNvPr id="146" name="Group 145">
              <a:extLst>
                <a:ext uri="{FF2B5EF4-FFF2-40B4-BE49-F238E27FC236}">
                  <a16:creationId xmlns:a16="http://schemas.microsoft.com/office/drawing/2014/main" id="{0E29F5D4-A964-DE48-86B5-4458C1ACF7F2}"/>
                </a:ext>
              </a:extLst>
            </p:cNvPr>
            <p:cNvGrpSpPr/>
            <p:nvPr/>
          </p:nvGrpSpPr>
          <p:grpSpPr>
            <a:xfrm>
              <a:off x="7500615" y="1657718"/>
              <a:ext cx="276500" cy="336084"/>
              <a:chOff x="7500615" y="1657718"/>
              <a:chExt cx="276500" cy="336084"/>
            </a:xfrm>
          </p:grpSpPr>
          <p:sp>
            <p:nvSpPr>
              <p:cNvPr id="147" name="Teardrop 2">
                <a:extLst>
                  <a:ext uri="{FF2B5EF4-FFF2-40B4-BE49-F238E27FC236}">
                    <a16:creationId xmlns:a16="http://schemas.microsoft.com/office/drawing/2014/main" id="{FD051ECD-7505-8045-8794-8908F4E3FE68}"/>
                  </a:ext>
                </a:extLst>
              </p:cNvPr>
              <p:cNvSpPr/>
              <p:nvPr/>
            </p:nvSpPr>
            <p:spPr>
              <a:xfrm rot="9576657">
                <a:off x="7559233" y="1660747"/>
                <a:ext cx="111487" cy="109203"/>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6">
                  <a:lumMod val="50000"/>
                </a:schemeClr>
              </a:solid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948A09AB-5BFF-E345-B40E-49208C2561D6}"/>
                  </a:ext>
                </a:extLst>
              </p:cNvPr>
              <p:cNvGrpSpPr/>
              <p:nvPr/>
            </p:nvGrpSpPr>
            <p:grpSpPr>
              <a:xfrm>
                <a:off x="7500615" y="1657718"/>
                <a:ext cx="276500" cy="336084"/>
                <a:chOff x="1392455" y="-704097"/>
                <a:chExt cx="208547" cy="248501"/>
              </a:xfrm>
              <a:noFill/>
            </p:grpSpPr>
            <p:sp>
              <p:nvSpPr>
                <p:cNvPr id="149" name="Freeform 148">
                  <a:extLst>
                    <a:ext uri="{FF2B5EF4-FFF2-40B4-BE49-F238E27FC236}">
                      <a16:creationId xmlns:a16="http://schemas.microsoft.com/office/drawing/2014/main" id="{67E95989-4885-914D-8C75-B4AD1C541BC1}"/>
                    </a:ext>
                  </a:extLst>
                </p:cNvPr>
                <p:cNvSpPr/>
                <p:nvPr/>
              </p:nvSpPr>
              <p:spPr>
                <a:xfrm>
                  <a:off x="1392455" y="-696227"/>
                  <a:ext cx="99461" cy="163629"/>
                </a:xfrm>
                <a:custGeom>
                  <a:avLst/>
                  <a:gdLst>
                    <a:gd name="connsiteX0" fmla="*/ 60960 w 99461"/>
                    <a:gd name="connsiteY0" fmla="*/ 0 h 163629"/>
                    <a:gd name="connsiteX1" fmla="*/ 25667 w 99461"/>
                    <a:gd name="connsiteY1" fmla="*/ 16042 h 163629"/>
                    <a:gd name="connsiteX2" fmla="*/ 16042 w 99461"/>
                    <a:gd name="connsiteY2" fmla="*/ 22459 h 163629"/>
                    <a:gd name="connsiteX3" fmla="*/ 3208 w 99461"/>
                    <a:gd name="connsiteY3" fmla="*/ 51334 h 163629"/>
                    <a:gd name="connsiteX4" fmla="*/ 0 w 99461"/>
                    <a:gd name="connsiteY4" fmla="*/ 60960 h 163629"/>
                    <a:gd name="connsiteX5" fmla="*/ 3208 w 99461"/>
                    <a:gd name="connsiteY5" fmla="*/ 102669 h 163629"/>
                    <a:gd name="connsiteX6" fmla="*/ 6417 w 99461"/>
                    <a:gd name="connsiteY6" fmla="*/ 112294 h 163629"/>
                    <a:gd name="connsiteX7" fmla="*/ 25667 w 99461"/>
                    <a:gd name="connsiteY7" fmla="*/ 125128 h 163629"/>
                    <a:gd name="connsiteX8" fmla="*/ 54543 w 99461"/>
                    <a:gd name="connsiteY8" fmla="*/ 137962 h 163629"/>
                    <a:gd name="connsiteX9" fmla="*/ 73793 w 99461"/>
                    <a:gd name="connsiteY9" fmla="*/ 144379 h 163629"/>
                    <a:gd name="connsiteX10" fmla="*/ 83419 w 99461"/>
                    <a:gd name="connsiteY10" fmla="*/ 150795 h 163629"/>
                    <a:gd name="connsiteX11" fmla="*/ 99461 w 99461"/>
                    <a:gd name="connsiteY11" fmla="*/ 163629 h 1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461" h="163629">
                      <a:moveTo>
                        <a:pt x="60960" y="0"/>
                      </a:moveTo>
                      <a:cubicBezTo>
                        <a:pt x="37356" y="4720"/>
                        <a:pt x="49455" y="183"/>
                        <a:pt x="25667" y="16042"/>
                      </a:cubicBezTo>
                      <a:lnTo>
                        <a:pt x="16042" y="22459"/>
                      </a:lnTo>
                      <a:cubicBezTo>
                        <a:pt x="5874" y="37711"/>
                        <a:pt x="10843" y="28428"/>
                        <a:pt x="3208" y="51334"/>
                      </a:cubicBezTo>
                      <a:lnTo>
                        <a:pt x="0" y="60960"/>
                      </a:lnTo>
                      <a:cubicBezTo>
                        <a:pt x="1069" y="74863"/>
                        <a:pt x="1478" y="88833"/>
                        <a:pt x="3208" y="102669"/>
                      </a:cubicBezTo>
                      <a:cubicBezTo>
                        <a:pt x="3627" y="106025"/>
                        <a:pt x="4026" y="109903"/>
                        <a:pt x="6417" y="112294"/>
                      </a:cubicBezTo>
                      <a:cubicBezTo>
                        <a:pt x="11870" y="117747"/>
                        <a:pt x="19250" y="120850"/>
                        <a:pt x="25667" y="125128"/>
                      </a:cubicBezTo>
                      <a:cubicBezTo>
                        <a:pt x="40920" y="135297"/>
                        <a:pt x="31635" y="130326"/>
                        <a:pt x="54543" y="137962"/>
                      </a:cubicBezTo>
                      <a:cubicBezTo>
                        <a:pt x="54548" y="137964"/>
                        <a:pt x="73789" y="144376"/>
                        <a:pt x="73793" y="144379"/>
                      </a:cubicBezTo>
                      <a:cubicBezTo>
                        <a:pt x="77002" y="146518"/>
                        <a:pt x="80457" y="148326"/>
                        <a:pt x="83419" y="150795"/>
                      </a:cubicBezTo>
                      <a:cubicBezTo>
                        <a:pt x="100396" y="164942"/>
                        <a:pt x="86002" y="156900"/>
                        <a:pt x="99461" y="163629"/>
                      </a:cubicBezTo>
                    </a:path>
                  </a:pathLst>
                </a:custGeom>
                <a:grpFill/>
                <a:ln w="12700">
                  <a:solidFill>
                    <a:schemeClr val="accent3">
                      <a:lumMod val="75000"/>
                    </a:schemeClr>
                  </a:solidFill>
                  <a:extLst>
                    <a:ext uri="{C807C97D-BFC1-408E-A445-0C87EB9F89A2}">
                      <ask:lineSketchStyleProps xmlns:ask="http://schemas.microsoft.com/office/drawing/2018/sketchyshapes" sd="1780959476">
                        <a:custGeom>
                          <a:avLst/>
                          <a:gdLst>
                            <a:gd name="connsiteX0" fmla="*/ 71325 w 116373"/>
                            <a:gd name="connsiteY0" fmla="*/ 0 h 175415"/>
                            <a:gd name="connsiteX1" fmla="*/ 30031 w 116373"/>
                            <a:gd name="connsiteY1" fmla="*/ 17197 h 175415"/>
                            <a:gd name="connsiteX2" fmla="*/ 18769 w 116373"/>
                            <a:gd name="connsiteY2" fmla="*/ 24076 h 175415"/>
                            <a:gd name="connsiteX3" fmla="*/ 3753 w 116373"/>
                            <a:gd name="connsiteY3" fmla="*/ 55031 h 175415"/>
                            <a:gd name="connsiteX4" fmla="*/ 0 w 116373"/>
                            <a:gd name="connsiteY4" fmla="*/ 65350 h 175415"/>
                            <a:gd name="connsiteX5" fmla="*/ 3753 w 116373"/>
                            <a:gd name="connsiteY5" fmla="*/ 110064 h 175415"/>
                            <a:gd name="connsiteX6" fmla="*/ 7508 w 116373"/>
                            <a:gd name="connsiteY6" fmla="*/ 120382 h 175415"/>
                            <a:gd name="connsiteX7" fmla="*/ 30031 w 116373"/>
                            <a:gd name="connsiteY7" fmla="*/ 134140 h 175415"/>
                            <a:gd name="connsiteX8" fmla="*/ 63817 w 116373"/>
                            <a:gd name="connsiteY8" fmla="*/ 147899 h 175415"/>
                            <a:gd name="connsiteX9" fmla="*/ 86340 w 116373"/>
                            <a:gd name="connsiteY9" fmla="*/ 154778 h 175415"/>
                            <a:gd name="connsiteX10" fmla="*/ 97603 w 116373"/>
                            <a:gd name="connsiteY10" fmla="*/ 161656 h 175415"/>
                            <a:gd name="connsiteX11" fmla="*/ 116373 w 116373"/>
                            <a:gd name="connsiteY11" fmla="*/ 175415 h 17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373" h="175415" fill="none" extrusionOk="0">
                              <a:moveTo>
                                <a:pt x="71325" y="0"/>
                              </a:moveTo>
                              <a:cubicBezTo>
                                <a:pt x="45648" y="7576"/>
                                <a:pt x="59670" y="-319"/>
                                <a:pt x="30031" y="17197"/>
                              </a:cubicBezTo>
                              <a:cubicBezTo>
                                <a:pt x="26779" y="19224"/>
                                <a:pt x="21528" y="22180"/>
                                <a:pt x="18769" y="24076"/>
                              </a:cubicBezTo>
                              <a:cubicBezTo>
                                <a:pt x="6481" y="40070"/>
                                <a:pt x="13240" y="28906"/>
                                <a:pt x="3753" y="55031"/>
                              </a:cubicBezTo>
                              <a:cubicBezTo>
                                <a:pt x="3193" y="57965"/>
                                <a:pt x="1197" y="61367"/>
                                <a:pt x="0" y="65350"/>
                              </a:cubicBezTo>
                              <a:cubicBezTo>
                                <a:pt x="-1924" y="80910"/>
                                <a:pt x="2200" y="94159"/>
                                <a:pt x="3753" y="110064"/>
                              </a:cubicBezTo>
                              <a:cubicBezTo>
                                <a:pt x="4134" y="113665"/>
                                <a:pt x="4604" y="118504"/>
                                <a:pt x="7508" y="120382"/>
                              </a:cubicBezTo>
                              <a:cubicBezTo>
                                <a:pt x="14922" y="127094"/>
                                <a:pt x="22045" y="127877"/>
                                <a:pt x="30031" y="134140"/>
                              </a:cubicBezTo>
                              <a:cubicBezTo>
                                <a:pt x="47324" y="145164"/>
                                <a:pt x="38242" y="140486"/>
                                <a:pt x="63817" y="147899"/>
                              </a:cubicBezTo>
                              <a:cubicBezTo>
                                <a:pt x="63823" y="147900"/>
                                <a:pt x="86336" y="154775"/>
                                <a:pt x="86340" y="154778"/>
                              </a:cubicBezTo>
                              <a:cubicBezTo>
                                <a:pt x="90212" y="157492"/>
                                <a:pt x="94166" y="159415"/>
                                <a:pt x="97603" y="161656"/>
                              </a:cubicBezTo>
                              <a:cubicBezTo>
                                <a:pt x="115400" y="176381"/>
                                <a:pt x="96638" y="169243"/>
                                <a:pt x="116373" y="175415"/>
                              </a:cubicBezTo>
                            </a:path>
                            <a:path w="116373" h="175415" stroke="0" extrusionOk="0">
                              <a:moveTo>
                                <a:pt x="71325" y="0"/>
                              </a:moveTo>
                              <a:cubicBezTo>
                                <a:pt x="41718" y="3184"/>
                                <a:pt x="56741" y="823"/>
                                <a:pt x="30031" y="17197"/>
                              </a:cubicBezTo>
                              <a:cubicBezTo>
                                <a:pt x="25282" y="19918"/>
                                <a:pt x="22672" y="22016"/>
                                <a:pt x="18769" y="24076"/>
                              </a:cubicBezTo>
                              <a:cubicBezTo>
                                <a:pt x="6878" y="39388"/>
                                <a:pt x="14240" y="29843"/>
                                <a:pt x="3753" y="55031"/>
                              </a:cubicBezTo>
                              <a:cubicBezTo>
                                <a:pt x="2729" y="57668"/>
                                <a:pt x="1064" y="61271"/>
                                <a:pt x="0" y="65350"/>
                              </a:cubicBezTo>
                              <a:cubicBezTo>
                                <a:pt x="554" y="80331"/>
                                <a:pt x="-1705" y="95862"/>
                                <a:pt x="3753" y="110064"/>
                              </a:cubicBezTo>
                              <a:cubicBezTo>
                                <a:pt x="4792" y="113518"/>
                                <a:pt x="4384" y="117909"/>
                                <a:pt x="7508" y="120382"/>
                              </a:cubicBezTo>
                              <a:cubicBezTo>
                                <a:pt x="14855" y="127894"/>
                                <a:pt x="20882" y="128878"/>
                                <a:pt x="30031" y="134140"/>
                              </a:cubicBezTo>
                              <a:cubicBezTo>
                                <a:pt x="46245" y="147121"/>
                                <a:pt x="38602" y="139615"/>
                                <a:pt x="63817" y="147899"/>
                              </a:cubicBezTo>
                              <a:cubicBezTo>
                                <a:pt x="63824" y="147901"/>
                                <a:pt x="86337" y="154775"/>
                                <a:pt x="86340" y="154778"/>
                              </a:cubicBezTo>
                              <a:cubicBezTo>
                                <a:pt x="90269" y="156440"/>
                                <a:pt x="94277" y="159221"/>
                                <a:pt x="97603" y="161656"/>
                              </a:cubicBezTo>
                              <a:cubicBezTo>
                                <a:pt x="117465" y="179127"/>
                                <a:pt x="101503" y="170008"/>
                                <a:pt x="116373" y="175415"/>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8C6DD2FD-EE1D-F04A-AA57-95E60EE585FC}"/>
                    </a:ext>
                  </a:extLst>
                </p:cNvPr>
                <p:cNvSpPr/>
                <p:nvPr/>
              </p:nvSpPr>
              <p:spPr>
                <a:xfrm>
                  <a:off x="1401798" y="-696227"/>
                  <a:ext cx="199204" cy="240631"/>
                </a:xfrm>
                <a:custGeom>
                  <a:avLst/>
                  <a:gdLst>
                    <a:gd name="connsiteX0" fmla="*/ 125410 w 199204"/>
                    <a:gd name="connsiteY0" fmla="*/ 0 h 240631"/>
                    <a:gd name="connsiteX1" fmla="*/ 154286 w 199204"/>
                    <a:gd name="connsiteY1" fmla="*/ 6416 h 240631"/>
                    <a:gd name="connsiteX2" fmla="*/ 173537 w 199204"/>
                    <a:gd name="connsiteY2" fmla="*/ 12833 h 240631"/>
                    <a:gd name="connsiteX3" fmla="*/ 179954 w 199204"/>
                    <a:gd name="connsiteY3" fmla="*/ 22459 h 240631"/>
                    <a:gd name="connsiteX4" fmla="*/ 179954 w 199204"/>
                    <a:gd name="connsiteY4" fmla="*/ 64168 h 240631"/>
                    <a:gd name="connsiteX5" fmla="*/ 186370 w 199204"/>
                    <a:gd name="connsiteY5" fmla="*/ 102669 h 240631"/>
                    <a:gd name="connsiteX6" fmla="*/ 199204 w 199204"/>
                    <a:gd name="connsiteY6" fmla="*/ 121920 h 240631"/>
                    <a:gd name="connsiteX7" fmla="*/ 195996 w 199204"/>
                    <a:gd name="connsiteY7" fmla="*/ 154004 h 240631"/>
                    <a:gd name="connsiteX8" fmla="*/ 186370 w 199204"/>
                    <a:gd name="connsiteY8" fmla="*/ 173254 h 240631"/>
                    <a:gd name="connsiteX9" fmla="*/ 167120 w 199204"/>
                    <a:gd name="connsiteY9" fmla="*/ 182880 h 240631"/>
                    <a:gd name="connsiteX10" fmla="*/ 157495 w 199204"/>
                    <a:gd name="connsiteY10" fmla="*/ 189296 h 240631"/>
                    <a:gd name="connsiteX11" fmla="*/ 151078 w 199204"/>
                    <a:gd name="connsiteY11" fmla="*/ 208547 h 240631"/>
                    <a:gd name="connsiteX12" fmla="*/ 147869 w 199204"/>
                    <a:gd name="connsiteY12" fmla="*/ 218172 h 240631"/>
                    <a:gd name="connsiteX13" fmla="*/ 144661 w 199204"/>
                    <a:gd name="connsiteY13" fmla="*/ 231006 h 240631"/>
                    <a:gd name="connsiteX14" fmla="*/ 125410 w 199204"/>
                    <a:gd name="connsiteY14" fmla="*/ 237423 h 240631"/>
                    <a:gd name="connsiteX15" fmla="*/ 115785 w 199204"/>
                    <a:gd name="connsiteY15" fmla="*/ 240631 h 240631"/>
                    <a:gd name="connsiteX16" fmla="*/ 90118 w 199204"/>
                    <a:gd name="connsiteY16" fmla="*/ 237423 h 240631"/>
                    <a:gd name="connsiteX17" fmla="*/ 70867 w 199204"/>
                    <a:gd name="connsiteY17" fmla="*/ 224589 h 240631"/>
                    <a:gd name="connsiteX18" fmla="*/ 51617 w 199204"/>
                    <a:gd name="connsiteY18" fmla="*/ 211755 h 240631"/>
                    <a:gd name="connsiteX19" fmla="*/ 41991 w 199204"/>
                    <a:gd name="connsiteY19" fmla="*/ 205339 h 240631"/>
                    <a:gd name="connsiteX20" fmla="*/ 22741 w 199204"/>
                    <a:gd name="connsiteY20" fmla="*/ 189296 h 240631"/>
                    <a:gd name="connsiteX21" fmla="*/ 16324 w 199204"/>
                    <a:gd name="connsiteY21" fmla="*/ 179671 h 240631"/>
                    <a:gd name="connsiteX22" fmla="*/ 9907 w 199204"/>
                    <a:gd name="connsiteY22" fmla="*/ 160421 h 240631"/>
                    <a:gd name="connsiteX23" fmla="*/ 6699 w 199204"/>
                    <a:gd name="connsiteY23" fmla="*/ 150795 h 240631"/>
                    <a:gd name="connsiteX24" fmla="*/ 3490 w 199204"/>
                    <a:gd name="connsiteY24" fmla="*/ 131545 h 240631"/>
                    <a:gd name="connsiteX25" fmla="*/ 282 w 199204"/>
                    <a:gd name="connsiteY25" fmla="*/ 105878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204" h="240631">
                      <a:moveTo>
                        <a:pt x="125410" y="0"/>
                      </a:moveTo>
                      <a:cubicBezTo>
                        <a:pt x="134569" y="1832"/>
                        <a:pt x="145224" y="3697"/>
                        <a:pt x="154286" y="6416"/>
                      </a:cubicBezTo>
                      <a:cubicBezTo>
                        <a:pt x="160765" y="8360"/>
                        <a:pt x="173537" y="12833"/>
                        <a:pt x="173537" y="12833"/>
                      </a:cubicBezTo>
                      <a:cubicBezTo>
                        <a:pt x="175676" y="16042"/>
                        <a:pt x="178229" y="19010"/>
                        <a:pt x="179954" y="22459"/>
                      </a:cubicBezTo>
                      <a:cubicBezTo>
                        <a:pt x="187111" y="36774"/>
                        <a:pt x="181749" y="46220"/>
                        <a:pt x="179954" y="64168"/>
                      </a:cubicBezTo>
                      <a:cubicBezTo>
                        <a:pt x="180543" y="69466"/>
                        <a:pt x="181145" y="93264"/>
                        <a:pt x="186370" y="102669"/>
                      </a:cubicBezTo>
                      <a:cubicBezTo>
                        <a:pt x="190115" y="109411"/>
                        <a:pt x="199204" y="121920"/>
                        <a:pt x="199204" y="121920"/>
                      </a:cubicBezTo>
                      <a:cubicBezTo>
                        <a:pt x="198135" y="132615"/>
                        <a:pt x="197630" y="143381"/>
                        <a:pt x="195996" y="154004"/>
                      </a:cubicBezTo>
                      <a:cubicBezTo>
                        <a:pt x="195047" y="160171"/>
                        <a:pt x="190695" y="168929"/>
                        <a:pt x="186370" y="173254"/>
                      </a:cubicBezTo>
                      <a:cubicBezTo>
                        <a:pt x="177177" y="182447"/>
                        <a:pt x="177557" y="177662"/>
                        <a:pt x="167120" y="182880"/>
                      </a:cubicBezTo>
                      <a:cubicBezTo>
                        <a:pt x="163671" y="184604"/>
                        <a:pt x="160703" y="187157"/>
                        <a:pt x="157495" y="189296"/>
                      </a:cubicBezTo>
                      <a:lnTo>
                        <a:pt x="151078" y="208547"/>
                      </a:lnTo>
                      <a:cubicBezTo>
                        <a:pt x="150008" y="211755"/>
                        <a:pt x="148689" y="214891"/>
                        <a:pt x="147869" y="218172"/>
                      </a:cubicBezTo>
                      <a:cubicBezTo>
                        <a:pt x="146800" y="222450"/>
                        <a:pt x="148009" y="228136"/>
                        <a:pt x="144661" y="231006"/>
                      </a:cubicBezTo>
                      <a:cubicBezTo>
                        <a:pt x="139525" y="235408"/>
                        <a:pt x="131827" y="235284"/>
                        <a:pt x="125410" y="237423"/>
                      </a:cubicBezTo>
                      <a:lnTo>
                        <a:pt x="115785" y="240631"/>
                      </a:lnTo>
                      <a:cubicBezTo>
                        <a:pt x="107229" y="239562"/>
                        <a:pt x="98238" y="240323"/>
                        <a:pt x="90118" y="237423"/>
                      </a:cubicBezTo>
                      <a:cubicBezTo>
                        <a:pt x="82855" y="234829"/>
                        <a:pt x="77284" y="228867"/>
                        <a:pt x="70867" y="224589"/>
                      </a:cubicBezTo>
                      <a:lnTo>
                        <a:pt x="51617" y="211755"/>
                      </a:lnTo>
                      <a:cubicBezTo>
                        <a:pt x="48408" y="209616"/>
                        <a:pt x="44718" y="208066"/>
                        <a:pt x="41991" y="205339"/>
                      </a:cubicBezTo>
                      <a:cubicBezTo>
                        <a:pt x="29640" y="192986"/>
                        <a:pt x="36141" y="198230"/>
                        <a:pt x="22741" y="189296"/>
                      </a:cubicBezTo>
                      <a:cubicBezTo>
                        <a:pt x="20602" y="186088"/>
                        <a:pt x="17890" y="183195"/>
                        <a:pt x="16324" y="179671"/>
                      </a:cubicBezTo>
                      <a:cubicBezTo>
                        <a:pt x="13577" y="173490"/>
                        <a:pt x="12046" y="166838"/>
                        <a:pt x="9907" y="160421"/>
                      </a:cubicBezTo>
                      <a:cubicBezTo>
                        <a:pt x="8837" y="157212"/>
                        <a:pt x="7255" y="154131"/>
                        <a:pt x="6699" y="150795"/>
                      </a:cubicBezTo>
                      <a:cubicBezTo>
                        <a:pt x="5629" y="144378"/>
                        <a:pt x="4901" y="137895"/>
                        <a:pt x="3490" y="131545"/>
                      </a:cubicBezTo>
                      <a:cubicBezTo>
                        <a:pt x="-1409" y="109501"/>
                        <a:pt x="282" y="136917"/>
                        <a:pt x="282" y="105878"/>
                      </a:cubicBezTo>
                    </a:path>
                  </a:pathLst>
                </a:custGeom>
                <a:grpFill/>
                <a:ln w="12700">
                  <a:solidFill>
                    <a:schemeClr val="accent3">
                      <a:lumMod val="75000"/>
                    </a:schemeClr>
                  </a:solidFill>
                  <a:extLst>
                    <a:ext uri="{C807C97D-BFC1-408E-A445-0C87EB9F89A2}">
                      <ask:lineSketchStyleProps xmlns:ask="http://schemas.microsoft.com/office/drawing/2018/sketchyshapes" sd="1580631638">
                        <a:custGeom>
                          <a:avLst/>
                          <a:gdLst>
                            <a:gd name="connsiteX0" fmla="*/ 146733 w 233075"/>
                            <a:gd name="connsiteY0" fmla="*/ 0 h 257963"/>
                            <a:gd name="connsiteX1" fmla="*/ 180519 w 233075"/>
                            <a:gd name="connsiteY1" fmla="*/ 6878 h 257963"/>
                            <a:gd name="connsiteX2" fmla="*/ 203043 w 233075"/>
                            <a:gd name="connsiteY2" fmla="*/ 13757 h 257963"/>
                            <a:gd name="connsiteX3" fmla="*/ 210551 w 233075"/>
                            <a:gd name="connsiteY3" fmla="*/ 24076 h 257963"/>
                            <a:gd name="connsiteX4" fmla="*/ 210551 w 233075"/>
                            <a:gd name="connsiteY4" fmla="*/ 68789 h 257963"/>
                            <a:gd name="connsiteX5" fmla="*/ 218058 w 233075"/>
                            <a:gd name="connsiteY5" fmla="*/ 110063 h 257963"/>
                            <a:gd name="connsiteX6" fmla="*/ 233075 w 233075"/>
                            <a:gd name="connsiteY6" fmla="*/ 130701 h 257963"/>
                            <a:gd name="connsiteX7" fmla="*/ 229321 w 233075"/>
                            <a:gd name="connsiteY7" fmla="*/ 165096 h 257963"/>
                            <a:gd name="connsiteX8" fmla="*/ 218058 w 233075"/>
                            <a:gd name="connsiteY8" fmla="*/ 185733 h 257963"/>
                            <a:gd name="connsiteX9" fmla="*/ 195535 w 233075"/>
                            <a:gd name="connsiteY9" fmla="*/ 196052 h 257963"/>
                            <a:gd name="connsiteX10" fmla="*/ 184274 w 233075"/>
                            <a:gd name="connsiteY10" fmla="*/ 202930 h 257963"/>
                            <a:gd name="connsiteX11" fmla="*/ 176766 w 233075"/>
                            <a:gd name="connsiteY11" fmla="*/ 223568 h 257963"/>
                            <a:gd name="connsiteX12" fmla="*/ 173011 w 233075"/>
                            <a:gd name="connsiteY12" fmla="*/ 233886 h 257963"/>
                            <a:gd name="connsiteX13" fmla="*/ 169257 w 233075"/>
                            <a:gd name="connsiteY13" fmla="*/ 247644 h 257963"/>
                            <a:gd name="connsiteX14" fmla="*/ 146733 w 233075"/>
                            <a:gd name="connsiteY14" fmla="*/ 254523 h 257963"/>
                            <a:gd name="connsiteX15" fmla="*/ 135472 w 233075"/>
                            <a:gd name="connsiteY15" fmla="*/ 257963 h 257963"/>
                            <a:gd name="connsiteX16" fmla="*/ 105440 w 233075"/>
                            <a:gd name="connsiteY16" fmla="*/ 254523 h 257963"/>
                            <a:gd name="connsiteX17" fmla="*/ 82916 w 233075"/>
                            <a:gd name="connsiteY17" fmla="*/ 240765 h 257963"/>
                            <a:gd name="connsiteX18" fmla="*/ 60393 w 233075"/>
                            <a:gd name="connsiteY18" fmla="*/ 227007 h 257963"/>
                            <a:gd name="connsiteX19" fmla="*/ 49130 w 233075"/>
                            <a:gd name="connsiteY19" fmla="*/ 220129 h 257963"/>
                            <a:gd name="connsiteX20" fmla="*/ 26607 w 233075"/>
                            <a:gd name="connsiteY20" fmla="*/ 202930 h 257963"/>
                            <a:gd name="connsiteX21" fmla="*/ 19099 w 233075"/>
                            <a:gd name="connsiteY21" fmla="*/ 192612 h 257963"/>
                            <a:gd name="connsiteX22" fmla="*/ 11591 w 233075"/>
                            <a:gd name="connsiteY22" fmla="*/ 171975 h 257963"/>
                            <a:gd name="connsiteX23" fmla="*/ 7838 w 233075"/>
                            <a:gd name="connsiteY23" fmla="*/ 161656 h 257963"/>
                            <a:gd name="connsiteX24" fmla="*/ 4083 w 233075"/>
                            <a:gd name="connsiteY24" fmla="*/ 141019 h 257963"/>
                            <a:gd name="connsiteX25" fmla="*/ 329 w 233075"/>
                            <a:gd name="connsiteY25" fmla="*/ 113504 h 25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3075" h="257963" fill="none" extrusionOk="0">
                              <a:moveTo>
                                <a:pt x="146733" y="0"/>
                              </a:moveTo>
                              <a:cubicBezTo>
                                <a:pt x="158991" y="3747"/>
                                <a:pt x="169157" y="5778"/>
                                <a:pt x="180519" y="6878"/>
                              </a:cubicBezTo>
                              <a:cubicBezTo>
                                <a:pt x="188100" y="8962"/>
                                <a:pt x="203043" y="13757"/>
                                <a:pt x="203043" y="13757"/>
                              </a:cubicBezTo>
                              <a:cubicBezTo>
                                <a:pt x="205205" y="17728"/>
                                <a:pt x="209323" y="20102"/>
                                <a:pt x="210551" y="24076"/>
                              </a:cubicBezTo>
                              <a:cubicBezTo>
                                <a:pt x="220095" y="40299"/>
                                <a:pt x="213117" y="48232"/>
                                <a:pt x="210551" y="68789"/>
                              </a:cubicBezTo>
                              <a:cubicBezTo>
                                <a:pt x="210264" y="73433"/>
                                <a:pt x="212852" y="100096"/>
                                <a:pt x="218058" y="110063"/>
                              </a:cubicBezTo>
                              <a:cubicBezTo>
                                <a:pt x="222440" y="117290"/>
                                <a:pt x="233074" y="130701"/>
                                <a:pt x="233075" y="130701"/>
                              </a:cubicBezTo>
                              <a:cubicBezTo>
                                <a:pt x="229630" y="140317"/>
                                <a:pt x="232438" y="153608"/>
                                <a:pt x="229321" y="165096"/>
                              </a:cubicBezTo>
                              <a:cubicBezTo>
                                <a:pt x="228515" y="171018"/>
                                <a:pt x="222209" y="181389"/>
                                <a:pt x="218058" y="185733"/>
                              </a:cubicBezTo>
                              <a:cubicBezTo>
                                <a:pt x="207513" y="194722"/>
                                <a:pt x="208669" y="190311"/>
                                <a:pt x="195535" y="196052"/>
                              </a:cubicBezTo>
                              <a:cubicBezTo>
                                <a:pt x="191046" y="197068"/>
                                <a:pt x="188235" y="200830"/>
                                <a:pt x="184274" y="202930"/>
                              </a:cubicBezTo>
                              <a:cubicBezTo>
                                <a:pt x="180985" y="213363"/>
                                <a:pt x="178666" y="218847"/>
                                <a:pt x="176766" y="223568"/>
                              </a:cubicBezTo>
                              <a:cubicBezTo>
                                <a:pt x="175277" y="227662"/>
                                <a:pt x="174690" y="229966"/>
                                <a:pt x="173011" y="233886"/>
                              </a:cubicBezTo>
                              <a:cubicBezTo>
                                <a:pt x="172904" y="238834"/>
                                <a:pt x="173517" y="243413"/>
                                <a:pt x="169257" y="247644"/>
                              </a:cubicBezTo>
                              <a:cubicBezTo>
                                <a:pt x="162806" y="252541"/>
                                <a:pt x="154082" y="252546"/>
                                <a:pt x="146733" y="254523"/>
                              </a:cubicBezTo>
                              <a:cubicBezTo>
                                <a:pt x="141704" y="256312"/>
                                <a:pt x="139559" y="257019"/>
                                <a:pt x="135472" y="257963"/>
                              </a:cubicBezTo>
                              <a:cubicBezTo>
                                <a:pt x="125693" y="256728"/>
                                <a:pt x="113414" y="258948"/>
                                <a:pt x="105440" y="254523"/>
                              </a:cubicBezTo>
                              <a:cubicBezTo>
                                <a:pt x="96221" y="253064"/>
                                <a:pt x="91196" y="247249"/>
                                <a:pt x="82916" y="240765"/>
                              </a:cubicBezTo>
                              <a:cubicBezTo>
                                <a:pt x="73154" y="233528"/>
                                <a:pt x="68740" y="233432"/>
                                <a:pt x="60393" y="227007"/>
                              </a:cubicBezTo>
                              <a:cubicBezTo>
                                <a:pt x="56399" y="225338"/>
                                <a:pt x="52954" y="222493"/>
                                <a:pt x="49130" y="220129"/>
                              </a:cubicBezTo>
                              <a:cubicBezTo>
                                <a:pt x="35843" y="205888"/>
                                <a:pt x="43076" y="212142"/>
                                <a:pt x="26607" y="202930"/>
                              </a:cubicBezTo>
                              <a:cubicBezTo>
                                <a:pt x="23612" y="199865"/>
                                <a:pt x="21424" y="196080"/>
                                <a:pt x="19099" y="192612"/>
                              </a:cubicBezTo>
                              <a:cubicBezTo>
                                <a:pt x="15143" y="185117"/>
                                <a:pt x="14454" y="178579"/>
                                <a:pt x="11591" y="171975"/>
                              </a:cubicBezTo>
                              <a:cubicBezTo>
                                <a:pt x="10224" y="168280"/>
                                <a:pt x="8118" y="165527"/>
                                <a:pt x="7838" y="161656"/>
                              </a:cubicBezTo>
                              <a:cubicBezTo>
                                <a:pt x="6062" y="154327"/>
                                <a:pt x="4773" y="147312"/>
                                <a:pt x="4083" y="141019"/>
                              </a:cubicBezTo>
                              <a:cubicBezTo>
                                <a:pt x="2512" y="119349"/>
                                <a:pt x="1959" y="145460"/>
                                <a:pt x="329" y="113504"/>
                              </a:cubicBezTo>
                            </a:path>
                            <a:path w="233075" h="257963" stroke="0" extrusionOk="0">
                              <a:moveTo>
                                <a:pt x="146733" y="0"/>
                              </a:moveTo>
                              <a:cubicBezTo>
                                <a:pt x="159125" y="2494"/>
                                <a:pt x="167665" y="5439"/>
                                <a:pt x="180519" y="6878"/>
                              </a:cubicBezTo>
                              <a:cubicBezTo>
                                <a:pt x="188099" y="8962"/>
                                <a:pt x="203043" y="13758"/>
                                <a:pt x="203043" y="13757"/>
                              </a:cubicBezTo>
                              <a:cubicBezTo>
                                <a:pt x="206317" y="16927"/>
                                <a:pt x="208269" y="20029"/>
                                <a:pt x="210551" y="24076"/>
                              </a:cubicBezTo>
                              <a:cubicBezTo>
                                <a:pt x="219233" y="39454"/>
                                <a:pt x="213518" y="51698"/>
                                <a:pt x="210551" y="68789"/>
                              </a:cubicBezTo>
                              <a:cubicBezTo>
                                <a:pt x="213034" y="73221"/>
                                <a:pt x="213428" y="102256"/>
                                <a:pt x="218058" y="110063"/>
                              </a:cubicBezTo>
                              <a:cubicBezTo>
                                <a:pt x="222440" y="117292"/>
                                <a:pt x="233075" y="130701"/>
                                <a:pt x="233075" y="130701"/>
                              </a:cubicBezTo>
                              <a:cubicBezTo>
                                <a:pt x="233008" y="144237"/>
                                <a:pt x="232394" y="151413"/>
                                <a:pt x="229321" y="165096"/>
                              </a:cubicBezTo>
                              <a:cubicBezTo>
                                <a:pt x="227334" y="171601"/>
                                <a:pt x="223619" y="181777"/>
                                <a:pt x="218058" y="185733"/>
                              </a:cubicBezTo>
                              <a:cubicBezTo>
                                <a:pt x="207906" y="196321"/>
                                <a:pt x="206775" y="190158"/>
                                <a:pt x="195535" y="196052"/>
                              </a:cubicBezTo>
                              <a:cubicBezTo>
                                <a:pt x="191304" y="198159"/>
                                <a:pt x="188682" y="200435"/>
                                <a:pt x="184274" y="202930"/>
                              </a:cubicBezTo>
                              <a:cubicBezTo>
                                <a:pt x="182307" y="208543"/>
                                <a:pt x="178423" y="216083"/>
                                <a:pt x="176766" y="223568"/>
                              </a:cubicBezTo>
                              <a:cubicBezTo>
                                <a:pt x="175616" y="227089"/>
                                <a:pt x="174060" y="229908"/>
                                <a:pt x="173011" y="233886"/>
                              </a:cubicBezTo>
                              <a:cubicBezTo>
                                <a:pt x="171525" y="238434"/>
                                <a:pt x="173216" y="244123"/>
                                <a:pt x="169257" y="247644"/>
                              </a:cubicBezTo>
                              <a:cubicBezTo>
                                <a:pt x="163148" y="251905"/>
                                <a:pt x="155032" y="250447"/>
                                <a:pt x="146733" y="254523"/>
                              </a:cubicBezTo>
                              <a:cubicBezTo>
                                <a:pt x="143588" y="254982"/>
                                <a:pt x="138306" y="257205"/>
                                <a:pt x="135472" y="257963"/>
                              </a:cubicBezTo>
                              <a:cubicBezTo>
                                <a:pt x="124861" y="256830"/>
                                <a:pt x="115562" y="258190"/>
                                <a:pt x="105440" y="254523"/>
                              </a:cubicBezTo>
                              <a:cubicBezTo>
                                <a:pt x="97670" y="251112"/>
                                <a:pt x="90745" y="244861"/>
                                <a:pt x="82916" y="240765"/>
                              </a:cubicBezTo>
                              <a:cubicBezTo>
                                <a:pt x="72834" y="234022"/>
                                <a:pt x="71758" y="232812"/>
                                <a:pt x="60393" y="227007"/>
                              </a:cubicBezTo>
                              <a:cubicBezTo>
                                <a:pt x="56590" y="224059"/>
                                <a:pt x="52973" y="222712"/>
                                <a:pt x="49130" y="220129"/>
                              </a:cubicBezTo>
                              <a:cubicBezTo>
                                <a:pt x="34855" y="206763"/>
                                <a:pt x="42367" y="212147"/>
                                <a:pt x="26607" y="202930"/>
                              </a:cubicBezTo>
                              <a:cubicBezTo>
                                <a:pt x="24038" y="199805"/>
                                <a:pt x="20922" y="196520"/>
                                <a:pt x="19099" y="192612"/>
                              </a:cubicBezTo>
                              <a:cubicBezTo>
                                <a:pt x="16224" y="185536"/>
                                <a:pt x="13923" y="177414"/>
                                <a:pt x="11591" y="171975"/>
                              </a:cubicBezTo>
                              <a:cubicBezTo>
                                <a:pt x="10045" y="169347"/>
                                <a:pt x="7838" y="165335"/>
                                <a:pt x="7838" y="161656"/>
                              </a:cubicBezTo>
                              <a:cubicBezTo>
                                <a:pt x="6380" y="154319"/>
                                <a:pt x="6165" y="148162"/>
                                <a:pt x="4083" y="141019"/>
                              </a:cubicBezTo>
                              <a:cubicBezTo>
                                <a:pt x="-241" y="116101"/>
                                <a:pt x="1286" y="153642"/>
                                <a:pt x="329" y="113504"/>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150">
                  <a:extLst>
                    <a:ext uri="{FF2B5EF4-FFF2-40B4-BE49-F238E27FC236}">
                      <a16:creationId xmlns:a16="http://schemas.microsoft.com/office/drawing/2014/main" id="{D2912AF6-6750-A14A-9440-F9131CCC6FE7}"/>
                    </a:ext>
                  </a:extLst>
                </p:cNvPr>
                <p:cNvSpPr/>
                <p:nvPr/>
              </p:nvSpPr>
              <p:spPr>
                <a:xfrm rot="21289831">
                  <a:off x="1502685" y="-704097"/>
                  <a:ext cx="29261" cy="216000"/>
                </a:xfrm>
                <a:custGeom>
                  <a:avLst/>
                  <a:gdLst>
                    <a:gd name="connsiteX0" fmla="*/ 29261 w 29261"/>
                    <a:gd name="connsiteY0" fmla="*/ 0 h 157212"/>
                    <a:gd name="connsiteX1" fmla="*/ 19636 w 29261"/>
                    <a:gd name="connsiteY1" fmla="*/ 16042 h 157212"/>
                    <a:gd name="connsiteX2" fmla="*/ 26053 w 29261"/>
                    <a:gd name="connsiteY2" fmla="*/ 35292 h 157212"/>
                    <a:gd name="connsiteX3" fmla="*/ 29261 w 29261"/>
                    <a:gd name="connsiteY3" fmla="*/ 44917 h 157212"/>
                    <a:gd name="connsiteX4" fmla="*/ 26053 w 29261"/>
                    <a:gd name="connsiteY4" fmla="*/ 80210 h 157212"/>
                    <a:gd name="connsiteX5" fmla="*/ 16427 w 29261"/>
                    <a:gd name="connsiteY5" fmla="*/ 86627 h 157212"/>
                    <a:gd name="connsiteX6" fmla="*/ 385 w 29261"/>
                    <a:gd name="connsiteY6" fmla="*/ 115503 h 157212"/>
                    <a:gd name="connsiteX7" fmla="*/ 385 w 29261"/>
                    <a:gd name="connsiteY7" fmla="*/ 157212 h 1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61" h="157212">
                      <a:moveTo>
                        <a:pt x="29261" y="0"/>
                      </a:moveTo>
                      <a:cubicBezTo>
                        <a:pt x="26053" y="5347"/>
                        <a:pt x="20201" y="9832"/>
                        <a:pt x="19636" y="16042"/>
                      </a:cubicBezTo>
                      <a:cubicBezTo>
                        <a:pt x="19024" y="22778"/>
                        <a:pt x="23914" y="28875"/>
                        <a:pt x="26053" y="35292"/>
                      </a:cubicBezTo>
                      <a:lnTo>
                        <a:pt x="29261" y="44917"/>
                      </a:lnTo>
                      <a:cubicBezTo>
                        <a:pt x="28192" y="56681"/>
                        <a:pt x="29527" y="68920"/>
                        <a:pt x="26053" y="80210"/>
                      </a:cubicBezTo>
                      <a:cubicBezTo>
                        <a:pt x="24919" y="83896"/>
                        <a:pt x="18966" y="83725"/>
                        <a:pt x="16427" y="86627"/>
                      </a:cubicBezTo>
                      <a:cubicBezTo>
                        <a:pt x="13340" y="90156"/>
                        <a:pt x="936" y="106690"/>
                        <a:pt x="385" y="115503"/>
                      </a:cubicBezTo>
                      <a:cubicBezTo>
                        <a:pt x="-482" y="129379"/>
                        <a:pt x="385" y="143309"/>
                        <a:pt x="385" y="157212"/>
                      </a:cubicBezTo>
                    </a:path>
                  </a:pathLst>
                </a:custGeom>
                <a:grpFill/>
                <a:ln w="12700">
                  <a:solidFill>
                    <a:schemeClr val="accent3">
                      <a:lumMod val="75000"/>
                    </a:schemeClr>
                  </a:solidFill>
                  <a:extLst>
                    <a:ext uri="{C807C97D-BFC1-408E-A445-0C87EB9F89A2}">
                      <ask:lineSketchStyleProps xmlns:ask="http://schemas.microsoft.com/office/drawing/2018/sketchyshapes" sd="3058865590">
                        <a:custGeom>
                          <a:avLst/>
                          <a:gdLst>
                            <a:gd name="connsiteX0" fmla="*/ 34236 w 34236"/>
                            <a:gd name="connsiteY0" fmla="*/ 0 h 231558"/>
                            <a:gd name="connsiteX1" fmla="*/ 22974 w 34236"/>
                            <a:gd name="connsiteY1" fmla="*/ 23628 h 231558"/>
                            <a:gd name="connsiteX2" fmla="*/ 30482 w 34236"/>
                            <a:gd name="connsiteY2" fmla="*/ 51981 h 231558"/>
                            <a:gd name="connsiteX3" fmla="*/ 34236 w 34236"/>
                            <a:gd name="connsiteY3" fmla="*/ 66158 h 231558"/>
                            <a:gd name="connsiteX4" fmla="*/ 30482 w 34236"/>
                            <a:gd name="connsiteY4" fmla="*/ 118141 h 231558"/>
                            <a:gd name="connsiteX5" fmla="*/ 19219 w 34236"/>
                            <a:gd name="connsiteY5" fmla="*/ 127593 h 231558"/>
                            <a:gd name="connsiteX6" fmla="*/ 450 w 34236"/>
                            <a:gd name="connsiteY6" fmla="*/ 170124 h 231558"/>
                            <a:gd name="connsiteX7" fmla="*/ 450 w 34236"/>
                            <a:gd name="connsiteY7" fmla="*/ 231558 h 2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6" h="231558" fill="none" extrusionOk="0">
                              <a:moveTo>
                                <a:pt x="34236" y="0"/>
                              </a:moveTo>
                              <a:cubicBezTo>
                                <a:pt x="29933" y="7652"/>
                                <a:pt x="23122" y="13246"/>
                                <a:pt x="22974" y="23628"/>
                              </a:cubicBezTo>
                              <a:cubicBezTo>
                                <a:pt x="20271" y="33329"/>
                                <a:pt x="27752" y="43056"/>
                                <a:pt x="30482" y="51981"/>
                              </a:cubicBezTo>
                              <a:cubicBezTo>
                                <a:pt x="32723" y="58005"/>
                                <a:pt x="32294" y="59865"/>
                                <a:pt x="34236" y="66158"/>
                              </a:cubicBezTo>
                              <a:cubicBezTo>
                                <a:pt x="32780" y="84456"/>
                                <a:pt x="38591" y="102907"/>
                                <a:pt x="30482" y="118141"/>
                              </a:cubicBezTo>
                              <a:cubicBezTo>
                                <a:pt x="29484" y="123445"/>
                                <a:pt x="23051" y="123181"/>
                                <a:pt x="19219" y="127593"/>
                              </a:cubicBezTo>
                              <a:cubicBezTo>
                                <a:pt x="17338" y="130108"/>
                                <a:pt x="2699" y="156693"/>
                                <a:pt x="450" y="170124"/>
                              </a:cubicBezTo>
                              <a:cubicBezTo>
                                <a:pt x="-1491" y="194754"/>
                                <a:pt x="119" y="211401"/>
                                <a:pt x="450" y="231558"/>
                              </a:cubicBezTo>
                            </a:path>
                            <a:path w="34236" h="231558" stroke="0" extrusionOk="0">
                              <a:moveTo>
                                <a:pt x="34236" y="0"/>
                              </a:moveTo>
                              <a:cubicBezTo>
                                <a:pt x="32137" y="6603"/>
                                <a:pt x="23026" y="13357"/>
                                <a:pt x="22974" y="23628"/>
                              </a:cubicBezTo>
                              <a:cubicBezTo>
                                <a:pt x="23502" y="31876"/>
                                <a:pt x="27514" y="40614"/>
                                <a:pt x="30482" y="51981"/>
                              </a:cubicBezTo>
                              <a:cubicBezTo>
                                <a:pt x="32304" y="57639"/>
                                <a:pt x="32576" y="61346"/>
                                <a:pt x="34236" y="66158"/>
                              </a:cubicBezTo>
                              <a:cubicBezTo>
                                <a:pt x="31224" y="81814"/>
                                <a:pt x="34145" y="100726"/>
                                <a:pt x="30482" y="118141"/>
                              </a:cubicBezTo>
                              <a:cubicBezTo>
                                <a:pt x="29265" y="123938"/>
                                <a:pt x="22000" y="123026"/>
                                <a:pt x="19219" y="127593"/>
                              </a:cubicBezTo>
                              <a:cubicBezTo>
                                <a:pt x="15549" y="130553"/>
                                <a:pt x="1892" y="156295"/>
                                <a:pt x="450" y="170124"/>
                              </a:cubicBezTo>
                              <a:cubicBezTo>
                                <a:pt x="-30" y="190632"/>
                                <a:pt x="-2573" y="208526"/>
                                <a:pt x="450" y="231558"/>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2" name="Group 151">
            <a:extLst>
              <a:ext uri="{FF2B5EF4-FFF2-40B4-BE49-F238E27FC236}">
                <a16:creationId xmlns:a16="http://schemas.microsoft.com/office/drawing/2014/main" id="{D5D9A2D6-89B0-2949-AB0E-3C835F82D89E}"/>
              </a:ext>
            </a:extLst>
          </p:cNvPr>
          <p:cNvGrpSpPr/>
          <p:nvPr/>
        </p:nvGrpSpPr>
        <p:grpSpPr>
          <a:xfrm>
            <a:off x="7285614" y="4395276"/>
            <a:ext cx="266400" cy="266400"/>
            <a:chOff x="7500615" y="1657718"/>
            <a:chExt cx="301875" cy="336084"/>
          </a:xfrm>
        </p:grpSpPr>
        <p:sp>
          <p:nvSpPr>
            <p:cNvPr id="153" name="Oval 87">
              <a:extLst>
                <a:ext uri="{FF2B5EF4-FFF2-40B4-BE49-F238E27FC236}">
                  <a16:creationId xmlns:a16="http://schemas.microsoft.com/office/drawing/2014/main" id="{83E9AEA4-2FD6-1D47-91EC-CFFAB9F677C7}"/>
                </a:ext>
              </a:extLst>
            </p:cNvPr>
            <p:cNvSpPr/>
            <p:nvPr/>
          </p:nvSpPr>
          <p:spPr>
            <a:xfrm>
              <a:off x="7508082" y="1663136"/>
              <a:ext cx="294408" cy="330666"/>
            </a:xfrm>
            <a:custGeom>
              <a:avLst/>
              <a:gdLst>
                <a:gd name="connsiteX0" fmla="*/ 0 w 363501"/>
                <a:gd name="connsiteY0" fmla="*/ 190754 h 381507"/>
                <a:gd name="connsiteX1" fmla="*/ 181751 w 363501"/>
                <a:gd name="connsiteY1" fmla="*/ 0 h 381507"/>
                <a:gd name="connsiteX2" fmla="*/ 363502 w 363501"/>
                <a:gd name="connsiteY2" fmla="*/ 190754 h 381507"/>
                <a:gd name="connsiteX3" fmla="*/ 181751 w 363501"/>
                <a:gd name="connsiteY3" fmla="*/ 381508 h 381507"/>
                <a:gd name="connsiteX4" fmla="*/ 0 w 363501"/>
                <a:gd name="connsiteY4" fmla="*/ 190754 h 381507"/>
                <a:gd name="connsiteX0" fmla="*/ 718 w 364220"/>
                <a:gd name="connsiteY0" fmla="*/ 190754 h 383483"/>
                <a:gd name="connsiteX1" fmla="*/ 182469 w 364220"/>
                <a:gd name="connsiteY1" fmla="*/ 0 h 383483"/>
                <a:gd name="connsiteX2" fmla="*/ 364220 w 364220"/>
                <a:gd name="connsiteY2" fmla="*/ 190754 h 383483"/>
                <a:gd name="connsiteX3" fmla="*/ 182469 w 364220"/>
                <a:gd name="connsiteY3" fmla="*/ 381508 h 383483"/>
                <a:gd name="connsiteX4" fmla="*/ 121455 w 364220"/>
                <a:gd name="connsiteY4" fmla="*/ 284367 h 383483"/>
                <a:gd name="connsiteX5" fmla="*/ 718 w 364220"/>
                <a:gd name="connsiteY5" fmla="*/ 190754 h 383483"/>
                <a:gd name="connsiteX0" fmla="*/ 718 w 364220"/>
                <a:gd name="connsiteY0" fmla="*/ 190754 h 346720"/>
                <a:gd name="connsiteX1" fmla="*/ 182469 w 364220"/>
                <a:gd name="connsiteY1" fmla="*/ 0 h 346720"/>
                <a:gd name="connsiteX2" fmla="*/ 364220 w 364220"/>
                <a:gd name="connsiteY2" fmla="*/ 190754 h 346720"/>
                <a:gd name="connsiteX3" fmla="*/ 203636 w 364220"/>
                <a:gd name="connsiteY3" fmla="*/ 343408 h 346720"/>
                <a:gd name="connsiteX4" fmla="*/ 121455 w 364220"/>
                <a:gd name="connsiteY4" fmla="*/ 284367 h 346720"/>
                <a:gd name="connsiteX5" fmla="*/ 718 w 364220"/>
                <a:gd name="connsiteY5" fmla="*/ 190754 h 346720"/>
                <a:gd name="connsiteX0" fmla="*/ 718 w 249920"/>
                <a:gd name="connsiteY0" fmla="*/ 190910 h 345208"/>
                <a:gd name="connsiteX1" fmla="*/ 182469 w 249920"/>
                <a:gd name="connsiteY1" fmla="*/ 156 h 345208"/>
                <a:gd name="connsiteX2" fmla="*/ 249920 w 249920"/>
                <a:gd name="connsiteY2" fmla="*/ 224777 h 345208"/>
                <a:gd name="connsiteX3" fmla="*/ 203636 w 249920"/>
                <a:gd name="connsiteY3" fmla="*/ 343564 h 345208"/>
                <a:gd name="connsiteX4" fmla="*/ 121455 w 249920"/>
                <a:gd name="connsiteY4" fmla="*/ 284523 h 345208"/>
                <a:gd name="connsiteX5" fmla="*/ 718 w 249920"/>
                <a:gd name="connsiteY5" fmla="*/ 190910 h 345208"/>
                <a:gd name="connsiteX0" fmla="*/ 718 w 276503"/>
                <a:gd name="connsiteY0" fmla="*/ 190764 h 345062"/>
                <a:gd name="connsiteX1" fmla="*/ 182469 w 276503"/>
                <a:gd name="connsiteY1" fmla="*/ 10 h 345062"/>
                <a:gd name="connsiteX2" fmla="*/ 273854 w 276503"/>
                <a:gd name="connsiteY2" fmla="*/ 182777 h 345062"/>
                <a:gd name="connsiteX3" fmla="*/ 249920 w 276503"/>
                <a:gd name="connsiteY3" fmla="*/ 224631 h 345062"/>
                <a:gd name="connsiteX4" fmla="*/ 203636 w 276503"/>
                <a:gd name="connsiteY4" fmla="*/ 343418 h 345062"/>
                <a:gd name="connsiteX5" fmla="*/ 121455 w 276503"/>
                <a:gd name="connsiteY5" fmla="*/ 284377 h 345062"/>
                <a:gd name="connsiteX6" fmla="*/ 718 w 276503"/>
                <a:gd name="connsiteY6" fmla="*/ 190764 h 345062"/>
                <a:gd name="connsiteX0" fmla="*/ 718 w 276503"/>
                <a:gd name="connsiteY0" fmla="*/ 190764 h 343552"/>
                <a:gd name="connsiteX1" fmla="*/ 182469 w 276503"/>
                <a:gd name="connsiteY1" fmla="*/ 10 h 343552"/>
                <a:gd name="connsiteX2" fmla="*/ 273854 w 276503"/>
                <a:gd name="connsiteY2" fmla="*/ 182777 h 343552"/>
                <a:gd name="connsiteX3" fmla="*/ 249920 w 276503"/>
                <a:gd name="connsiteY3" fmla="*/ 296598 h 343552"/>
                <a:gd name="connsiteX4" fmla="*/ 203636 w 276503"/>
                <a:gd name="connsiteY4" fmla="*/ 343418 h 343552"/>
                <a:gd name="connsiteX5" fmla="*/ 121455 w 276503"/>
                <a:gd name="connsiteY5" fmla="*/ 284377 h 343552"/>
                <a:gd name="connsiteX6" fmla="*/ 718 w 276503"/>
                <a:gd name="connsiteY6" fmla="*/ 190764 h 343552"/>
                <a:gd name="connsiteX0" fmla="*/ 718 w 277704"/>
                <a:gd name="connsiteY0" fmla="*/ 190764 h 343552"/>
                <a:gd name="connsiteX1" fmla="*/ 182469 w 277704"/>
                <a:gd name="connsiteY1" fmla="*/ 10 h 343552"/>
                <a:gd name="connsiteX2" fmla="*/ 273854 w 277704"/>
                <a:gd name="connsiteY2" fmla="*/ 182777 h 343552"/>
                <a:gd name="connsiteX3" fmla="*/ 249920 w 277704"/>
                <a:gd name="connsiteY3" fmla="*/ 296598 h 343552"/>
                <a:gd name="connsiteX4" fmla="*/ 203636 w 277704"/>
                <a:gd name="connsiteY4" fmla="*/ 343418 h 343552"/>
                <a:gd name="connsiteX5" fmla="*/ 121455 w 277704"/>
                <a:gd name="connsiteY5" fmla="*/ 284377 h 343552"/>
                <a:gd name="connsiteX6" fmla="*/ 718 w 277704"/>
                <a:gd name="connsiteY6" fmla="*/ 190764 h 343552"/>
                <a:gd name="connsiteX0" fmla="*/ 812 w 277798"/>
                <a:gd name="connsiteY0" fmla="*/ 190764 h 343494"/>
                <a:gd name="connsiteX1" fmla="*/ 182563 w 277798"/>
                <a:gd name="connsiteY1" fmla="*/ 10 h 343494"/>
                <a:gd name="connsiteX2" fmla="*/ 273948 w 277798"/>
                <a:gd name="connsiteY2" fmla="*/ 182777 h 343494"/>
                <a:gd name="connsiteX3" fmla="*/ 250014 w 277798"/>
                <a:gd name="connsiteY3" fmla="*/ 296598 h 343494"/>
                <a:gd name="connsiteX4" fmla="*/ 203730 w 277798"/>
                <a:gd name="connsiteY4" fmla="*/ 343418 h 343494"/>
                <a:gd name="connsiteX5" fmla="*/ 118374 w 277798"/>
                <a:gd name="connsiteY5" fmla="*/ 287552 h 343494"/>
                <a:gd name="connsiteX6" fmla="*/ 812 w 277798"/>
                <a:gd name="connsiteY6" fmla="*/ 190764 h 343494"/>
                <a:gd name="connsiteX0" fmla="*/ 3807 w 195068"/>
                <a:gd name="connsiteY0" fmla="*/ 225922 h 343727"/>
                <a:gd name="connsiteX1" fmla="*/ 99833 w 195068"/>
                <a:gd name="connsiteY1" fmla="*/ 243 h 343727"/>
                <a:gd name="connsiteX2" fmla="*/ 191218 w 195068"/>
                <a:gd name="connsiteY2" fmla="*/ 183010 h 343727"/>
                <a:gd name="connsiteX3" fmla="*/ 167284 w 195068"/>
                <a:gd name="connsiteY3" fmla="*/ 296831 h 343727"/>
                <a:gd name="connsiteX4" fmla="*/ 121000 w 195068"/>
                <a:gd name="connsiteY4" fmla="*/ 343651 h 343727"/>
                <a:gd name="connsiteX5" fmla="*/ 35644 w 195068"/>
                <a:gd name="connsiteY5" fmla="*/ 287785 h 343727"/>
                <a:gd name="connsiteX6" fmla="*/ 3807 w 195068"/>
                <a:gd name="connsiteY6" fmla="*/ 225922 h 343727"/>
                <a:gd name="connsiteX0" fmla="*/ 5965 w 197226"/>
                <a:gd name="connsiteY0" fmla="*/ 225922 h 343727"/>
                <a:gd name="connsiteX1" fmla="*/ 101991 w 197226"/>
                <a:gd name="connsiteY1" fmla="*/ 243 h 343727"/>
                <a:gd name="connsiteX2" fmla="*/ 193376 w 197226"/>
                <a:gd name="connsiteY2" fmla="*/ 183010 h 343727"/>
                <a:gd name="connsiteX3" fmla="*/ 169442 w 197226"/>
                <a:gd name="connsiteY3" fmla="*/ 296831 h 343727"/>
                <a:gd name="connsiteX4" fmla="*/ 123158 w 197226"/>
                <a:gd name="connsiteY4" fmla="*/ 343651 h 343727"/>
                <a:gd name="connsiteX5" fmla="*/ 37802 w 197226"/>
                <a:gd name="connsiteY5" fmla="*/ 287785 h 343727"/>
                <a:gd name="connsiteX6" fmla="*/ 5965 w 197226"/>
                <a:gd name="connsiteY6" fmla="*/ 225922 h 343727"/>
                <a:gd name="connsiteX0" fmla="*/ 14564 w 205825"/>
                <a:gd name="connsiteY0" fmla="*/ 93810 h 211615"/>
                <a:gd name="connsiteX1" fmla="*/ 15340 w 205825"/>
                <a:gd name="connsiteY1" fmla="*/ 1481 h 211615"/>
                <a:gd name="connsiteX2" fmla="*/ 201975 w 205825"/>
                <a:gd name="connsiteY2" fmla="*/ 50898 h 211615"/>
                <a:gd name="connsiteX3" fmla="*/ 178041 w 205825"/>
                <a:gd name="connsiteY3" fmla="*/ 164719 h 211615"/>
                <a:gd name="connsiteX4" fmla="*/ 131757 w 205825"/>
                <a:gd name="connsiteY4" fmla="*/ 211539 h 211615"/>
                <a:gd name="connsiteX5" fmla="*/ 46401 w 205825"/>
                <a:gd name="connsiteY5" fmla="*/ 155673 h 211615"/>
                <a:gd name="connsiteX6" fmla="*/ 14564 w 205825"/>
                <a:gd name="connsiteY6" fmla="*/ 93810 h 211615"/>
                <a:gd name="connsiteX0" fmla="*/ 12081 w 201816"/>
                <a:gd name="connsiteY0" fmla="*/ 120429 h 238234"/>
                <a:gd name="connsiteX1" fmla="*/ 12857 w 201816"/>
                <a:gd name="connsiteY1" fmla="*/ 28100 h 238234"/>
                <a:gd name="connsiteX2" fmla="*/ 165625 w 201816"/>
                <a:gd name="connsiteY2" fmla="*/ 2376 h 238234"/>
                <a:gd name="connsiteX3" fmla="*/ 199492 w 201816"/>
                <a:gd name="connsiteY3" fmla="*/ 77517 h 238234"/>
                <a:gd name="connsiteX4" fmla="*/ 175558 w 201816"/>
                <a:gd name="connsiteY4" fmla="*/ 191338 h 238234"/>
                <a:gd name="connsiteX5" fmla="*/ 129274 w 201816"/>
                <a:gd name="connsiteY5" fmla="*/ 238158 h 238234"/>
                <a:gd name="connsiteX6" fmla="*/ 43918 w 201816"/>
                <a:gd name="connsiteY6" fmla="*/ 182292 h 238234"/>
                <a:gd name="connsiteX7" fmla="*/ 12081 w 201816"/>
                <a:gd name="connsiteY7" fmla="*/ 120429 h 238234"/>
                <a:gd name="connsiteX0" fmla="*/ 12221 w 201956"/>
                <a:gd name="connsiteY0" fmla="*/ 120429 h 238392"/>
                <a:gd name="connsiteX1" fmla="*/ 12997 w 201956"/>
                <a:gd name="connsiteY1" fmla="*/ 28100 h 238392"/>
                <a:gd name="connsiteX2" fmla="*/ 165765 w 201956"/>
                <a:gd name="connsiteY2" fmla="*/ 2376 h 238392"/>
                <a:gd name="connsiteX3" fmla="*/ 199632 w 201956"/>
                <a:gd name="connsiteY3" fmla="*/ 77517 h 238392"/>
                <a:gd name="connsiteX4" fmla="*/ 175698 w 201956"/>
                <a:gd name="connsiteY4" fmla="*/ 191338 h 238392"/>
                <a:gd name="connsiteX5" fmla="*/ 129414 w 201956"/>
                <a:gd name="connsiteY5" fmla="*/ 238158 h 238392"/>
                <a:gd name="connsiteX6" fmla="*/ 47233 w 201956"/>
                <a:gd name="connsiteY6" fmla="*/ 201342 h 238392"/>
                <a:gd name="connsiteX7" fmla="*/ 12221 w 201956"/>
                <a:gd name="connsiteY7" fmla="*/ 120429 h 238392"/>
                <a:gd name="connsiteX0" fmla="*/ 12221 w 192017"/>
                <a:gd name="connsiteY0" fmla="*/ 120429 h 238392"/>
                <a:gd name="connsiteX1" fmla="*/ 12997 w 192017"/>
                <a:gd name="connsiteY1" fmla="*/ 28100 h 238392"/>
                <a:gd name="connsiteX2" fmla="*/ 165765 w 192017"/>
                <a:gd name="connsiteY2" fmla="*/ 2376 h 238392"/>
                <a:gd name="connsiteX3" fmla="*/ 186932 w 192017"/>
                <a:gd name="connsiteY3" fmla="*/ 80692 h 238392"/>
                <a:gd name="connsiteX4" fmla="*/ 175698 w 192017"/>
                <a:gd name="connsiteY4" fmla="*/ 191338 h 238392"/>
                <a:gd name="connsiteX5" fmla="*/ 129414 w 192017"/>
                <a:gd name="connsiteY5" fmla="*/ 238158 h 238392"/>
                <a:gd name="connsiteX6" fmla="*/ 47233 w 192017"/>
                <a:gd name="connsiteY6" fmla="*/ 201342 h 238392"/>
                <a:gd name="connsiteX7" fmla="*/ 12221 w 192017"/>
                <a:gd name="connsiteY7" fmla="*/ 120429 h 238392"/>
                <a:gd name="connsiteX0" fmla="*/ 12221 w 210330"/>
                <a:gd name="connsiteY0" fmla="*/ 120429 h 238392"/>
                <a:gd name="connsiteX1" fmla="*/ 12997 w 210330"/>
                <a:gd name="connsiteY1" fmla="*/ 28100 h 238392"/>
                <a:gd name="connsiteX2" fmla="*/ 165765 w 210330"/>
                <a:gd name="connsiteY2" fmla="*/ 2376 h 238392"/>
                <a:gd name="connsiteX3" fmla="*/ 186932 w 210330"/>
                <a:gd name="connsiteY3" fmla="*/ 80692 h 238392"/>
                <a:gd name="connsiteX4" fmla="*/ 210215 w 210330"/>
                <a:gd name="connsiteY4" fmla="*/ 145251 h 238392"/>
                <a:gd name="connsiteX5" fmla="*/ 175698 w 210330"/>
                <a:gd name="connsiteY5" fmla="*/ 191338 h 238392"/>
                <a:gd name="connsiteX6" fmla="*/ 129414 w 210330"/>
                <a:gd name="connsiteY6" fmla="*/ 238158 h 238392"/>
                <a:gd name="connsiteX7" fmla="*/ 47233 w 210330"/>
                <a:gd name="connsiteY7" fmla="*/ 201342 h 238392"/>
                <a:gd name="connsiteX8" fmla="*/ 12221 w 210330"/>
                <a:gd name="connsiteY8" fmla="*/ 120429 h 238392"/>
                <a:gd name="connsiteX0" fmla="*/ 12221 w 210330"/>
                <a:gd name="connsiteY0" fmla="*/ 120429 h 244648"/>
                <a:gd name="connsiteX1" fmla="*/ 12997 w 210330"/>
                <a:gd name="connsiteY1" fmla="*/ 28100 h 244648"/>
                <a:gd name="connsiteX2" fmla="*/ 165765 w 210330"/>
                <a:gd name="connsiteY2" fmla="*/ 2376 h 244648"/>
                <a:gd name="connsiteX3" fmla="*/ 186932 w 210330"/>
                <a:gd name="connsiteY3" fmla="*/ 80692 h 244648"/>
                <a:gd name="connsiteX4" fmla="*/ 210215 w 210330"/>
                <a:gd name="connsiteY4" fmla="*/ 145251 h 244648"/>
                <a:gd name="connsiteX5" fmla="*/ 175698 w 210330"/>
                <a:gd name="connsiteY5" fmla="*/ 191338 h 244648"/>
                <a:gd name="connsiteX6" fmla="*/ 113539 w 210330"/>
                <a:gd name="connsiteY6" fmla="*/ 244508 h 244648"/>
                <a:gd name="connsiteX7" fmla="*/ 47233 w 210330"/>
                <a:gd name="connsiteY7" fmla="*/ 201342 h 244648"/>
                <a:gd name="connsiteX8" fmla="*/ 12221 w 210330"/>
                <a:gd name="connsiteY8" fmla="*/ 120429 h 244648"/>
                <a:gd name="connsiteX0" fmla="*/ 12221 w 210330"/>
                <a:gd name="connsiteY0" fmla="*/ 120429 h 244578"/>
                <a:gd name="connsiteX1" fmla="*/ 12997 w 210330"/>
                <a:gd name="connsiteY1" fmla="*/ 28100 h 244578"/>
                <a:gd name="connsiteX2" fmla="*/ 165765 w 210330"/>
                <a:gd name="connsiteY2" fmla="*/ 2376 h 244578"/>
                <a:gd name="connsiteX3" fmla="*/ 186932 w 210330"/>
                <a:gd name="connsiteY3" fmla="*/ 80692 h 244578"/>
                <a:gd name="connsiteX4" fmla="*/ 210215 w 210330"/>
                <a:gd name="connsiteY4" fmla="*/ 145251 h 244578"/>
                <a:gd name="connsiteX5" fmla="*/ 169348 w 210330"/>
                <a:gd name="connsiteY5" fmla="*/ 194513 h 244578"/>
                <a:gd name="connsiteX6" fmla="*/ 113539 w 210330"/>
                <a:gd name="connsiteY6" fmla="*/ 244508 h 244578"/>
                <a:gd name="connsiteX7" fmla="*/ 47233 w 210330"/>
                <a:gd name="connsiteY7" fmla="*/ 201342 h 244578"/>
                <a:gd name="connsiteX8" fmla="*/ 12221 w 210330"/>
                <a:gd name="connsiteY8" fmla="*/ 120429 h 244578"/>
                <a:gd name="connsiteX0" fmla="*/ 4805 w 202914"/>
                <a:gd name="connsiteY0" fmla="*/ 127646 h 251795"/>
                <a:gd name="connsiteX1" fmla="*/ 5581 w 202914"/>
                <a:gd name="connsiteY1" fmla="*/ 35317 h 251795"/>
                <a:gd name="connsiteX2" fmla="*/ 53573 w 202914"/>
                <a:gd name="connsiteY2" fmla="*/ 3243 h 251795"/>
                <a:gd name="connsiteX3" fmla="*/ 158349 w 202914"/>
                <a:gd name="connsiteY3" fmla="*/ 9593 h 251795"/>
                <a:gd name="connsiteX4" fmla="*/ 179516 w 202914"/>
                <a:gd name="connsiteY4" fmla="*/ 87909 h 251795"/>
                <a:gd name="connsiteX5" fmla="*/ 202799 w 202914"/>
                <a:gd name="connsiteY5" fmla="*/ 152468 h 251795"/>
                <a:gd name="connsiteX6" fmla="*/ 161932 w 202914"/>
                <a:gd name="connsiteY6" fmla="*/ 201730 h 251795"/>
                <a:gd name="connsiteX7" fmla="*/ 106123 w 202914"/>
                <a:gd name="connsiteY7" fmla="*/ 251725 h 251795"/>
                <a:gd name="connsiteX8" fmla="*/ 39817 w 202914"/>
                <a:gd name="connsiteY8" fmla="*/ 208559 h 251795"/>
                <a:gd name="connsiteX9" fmla="*/ 4805 w 202914"/>
                <a:gd name="connsiteY9" fmla="*/ 127646 h 251795"/>
                <a:gd name="connsiteX0" fmla="*/ 4805 w 183522"/>
                <a:gd name="connsiteY0" fmla="*/ 127646 h 251795"/>
                <a:gd name="connsiteX1" fmla="*/ 5581 w 183522"/>
                <a:gd name="connsiteY1" fmla="*/ 35317 h 251795"/>
                <a:gd name="connsiteX2" fmla="*/ 53573 w 183522"/>
                <a:gd name="connsiteY2" fmla="*/ 3243 h 251795"/>
                <a:gd name="connsiteX3" fmla="*/ 158349 w 183522"/>
                <a:gd name="connsiteY3" fmla="*/ 9593 h 251795"/>
                <a:gd name="connsiteX4" fmla="*/ 179516 w 183522"/>
                <a:gd name="connsiteY4" fmla="*/ 87909 h 251795"/>
                <a:gd name="connsiteX5" fmla="*/ 182680 w 183522"/>
                <a:gd name="connsiteY5" fmla="*/ 156120 h 251795"/>
                <a:gd name="connsiteX6" fmla="*/ 161932 w 183522"/>
                <a:gd name="connsiteY6" fmla="*/ 201730 h 251795"/>
                <a:gd name="connsiteX7" fmla="*/ 106123 w 183522"/>
                <a:gd name="connsiteY7" fmla="*/ 251725 h 251795"/>
                <a:gd name="connsiteX8" fmla="*/ 39817 w 183522"/>
                <a:gd name="connsiteY8" fmla="*/ 208559 h 251795"/>
                <a:gd name="connsiteX9" fmla="*/ 4805 w 183522"/>
                <a:gd name="connsiteY9" fmla="*/ 127646 h 251795"/>
                <a:gd name="connsiteX0" fmla="*/ 4805 w 182865"/>
                <a:gd name="connsiteY0" fmla="*/ 127646 h 251795"/>
                <a:gd name="connsiteX1" fmla="*/ 5581 w 182865"/>
                <a:gd name="connsiteY1" fmla="*/ 35317 h 251795"/>
                <a:gd name="connsiteX2" fmla="*/ 53573 w 182865"/>
                <a:gd name="connsiteY2" fmla="*/ 3243 h 251795"/>
                <a:gd name="connsiteX3" fmla="*/ 158349 w 182865"/>
                <a:gd name="connsiteY3" fmla="*/ 9593 h 251795"/>
                <a:gd name="connsiteX4" fmla="*/ 168019 w 182865"/>
                <a:gd name="connsiteY4" fmla="*/ 91561 h 251795"/>
                <a:gd name="connsiteX5" fmla="*/ 182680 w 182865"/>
                <a:gd name="connsiteY5" fmla="*/ 156120 h 251795"/>
                <a:gd name="connsiteX6" fmla="*/ 161932 w 182865"/>
                <a:gd name="connsiteY6" fmla="*/ 201730 h 251795"/>
                <a:gd name="connsiteX7" fmla="*/ 106123 w 182865"/>
                <a:gd name="connsiteY7" fmla="*/ 251725 h 251795"/>
                <a:gd name="connsiteX8" fmla="*/ 39817 w 182865"/>
                <a:gd name="connsiteY8" fmla="*/ 208559 h 251795"/>
                <a:gd name="connsiteX9" fmla="*/ 4805 w 182865"/>
                <a:gd name="connsiteY9" fmla="*/ 127646 h 251795"/>
                <a:gd name="connsiteX0" fmla="*/ 4805 w 182865"/>
                <a:gd name="connsiteY0" fmla="*/ 131689 h 255838"/>
                <a:gd name="connsiteX1" fmla="*/ 5581 w 182865"/>
                <a:gd name="connsiteY1" fmla="*/ 39360 h 255838"/>
                <a:gd name="connsiteX2" fmla="*/ 53573 w 182865"/>
                <a:gd name="connsiteY2" fmla="*/ 7286 h 255838"/>
                <a:gd name="connsiteX3" fmla="*/ 141105 w 182865"/>
                <a:gd name="connsiteY3" fmla="*/ 6331 h 255838"/>
                <a:gd name="connsiteX4" fmla="*/ 168019 w 182865"/>
                <a:gd name="connsiteY4" fmla="*/ 95604 h 255838"/>
                <a:gd name="connsiteX5" fmla="*/ 182680 w 182865"/>
                <a:gd name="connsiteY5" fmla="*/ 160163 h 255838"/>
                <a:gd name="connsiteX6" fmla="*/ 161932 w 182865"/>
                <a:gd name="connsiteY6" fmla="*/ 205773 h 255838"/>
                <a:gd name="connsiteX7" fmla="*/ 106123 w 182865"/>
                <a:gd name="connsiteY7" fmla="*/ 255768 h 255838"/>
                <a:gd name="connsiteX8" fmla="*/ 39817 w 182865"/>
                <a:gd name="connsiteY8" fmla="*/ 212602 h 255838"/>
                <a:gd name="connsiteX9" fmla="*/ 4805 w 182865"/>
                <a:gd name="connsiteY9" fmla="*/ 131689 h 25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65" h="255838">
                  <a:moveTo>
                    <a:pt x="4805" y="131689"/>
                  </a:moveTo>
                  <a:cubicBezTo>
                    <a:pt x="-901" y="102815"/>
                    <a:pt x="-2547" y="60094"/>
                    <a:pt x="5581" y="39360"/>
                  </a:cubicBezTo>
                  <a:cubicBezTo>
                    <a:pt x="13709" y="18626"/>
                    <a:pt x="28112" y="11573"/>
                    <a:pt x="53573" y="7286"/>
                  </a:cubicBezTo>
                  <a:cubicBezTo>
                    <a:pt x="79034" y="2999"/>
                    <a:pt x="120115" y="-6192"/>
                    <a:pt x="141105" y="6331"/>
                  </a:cubicBezTo>
                  <a:cubicBezTo>
                    <a:pt x="162095" y="18854"/>
                    <a:pt x="164315" y="72321"/>
                    <a:pt x="168019" y="95604"/>
                  </a:cubicBezTo>
                  <a:cubicBezTo>
                    <a:pt x="171723" y="118887"/>
                    <a:pt x="184552" y="141722"/>
                    <a:pt x="182680" y="160163"/>
                  </a:cubicBezTo>
                  <a:cubicBezTo>
                    <a:pt x="180808" y="178604"/>
                    <a:pt x="171695" y="189759"/>
                    <a:pt x="161932" y="205773"/>
                  </a:cubicBezTo>
                  <a:cubicBezTo>
                    <a:pt x="154462" y="233252"/>
                    <a:pt x="126475" y="254630"/>
                    <a:pt x="106123" y="255768"/>
                  </a:cubicBezTo>
                  <a:cubicBezTo>
                    <a:pt x="85771" y="256906"/>
                    <a:pt x="70109" y="244394"/>
                    <a:pt x="39817" y="212602"/>
                  </a:cubicBezTo>
                  <a:cubicBezTo>
                    <a:pt x="9525" y="180810"/>
                    <a:pt x="10511" y="160563"/>
                    <a:pt x="4805" y="131689"/>
                  </a:cubicBezTo>
                  <a:close/>
                </a:path>
              </a:pathLst>
            </a:custGeom>
            <a:solidFill>
              <a:srgbClr val="FFFF00"/>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solidFill>
                  <a:schemeClr val="accent6">
                    <a:lumMod val="50000"/>
                  </a:schemeClr>
                </a:solidFill>
              </a:endParaRPr>
            </a:p>
          </p:txBody>
        </p:sp>
        <p:grpSp>
          <p:nvGrpSpPr>
            <p:cNvPr id="154" name="Group 153">
              <a:extLst>
                <a:ext uri="{FF2B5EF4-FFF2-40B4-BE49-F238E27FC236}">
                  <a16:creationId xmlns:a16="http://schemas.microsoft.com/office/drawing/2014/main" id="{16652C79-856C-E24B-82B5-90E421B154F3}"/>
                </a:ext>
              </a:extLst>
            </p:cNvPr>
            <p:cNvGrpSpPr/>
            <p:nvPr/>
          </p:nvGrpSpPr>
          <p:grpSpPr>
            <a:xfrm>
              <a:off x="7500615" y="1657718"/>
              <a:ext cx="276500" cy="336084"/>
              <a:chOff x="7500615" y="1657718"/>
              <a:chExt cx="276500" cy="336084"/>
            </a:xfrm>
          </p:grpSpPr>
          <p:sp>
            <p:nvSpPr>
              <p:cNvPr id="155" name="Teardrop 2">
                <a:extLst>
                  <a:ext uri="{FF2B5EF4-FFF2-40B4-BE49-F238E27FC236}">
                    <a16:creationId xmlns:a16="http://schemas.microsoft.com/office/drawing/2014/main" id="{222FAB35-5785-7749-B02E-2ADBE9A60D7B}"/>
                  </a:ext>
                </a:extLst>
              </p:cNvPr>
              <p:cNvSpPr/>
              <p:nvPr/>
            </p:nvSpPr>
            <p:spPr>
              <a:xfrm rot="9576657">
                <a:off x="7559233" y="1660747"/>
                <a:ext cx="111487" cy="109203"/>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6">
                  <a:lumMod val="50000"/>
                </a:schemeClr>
              </a:solid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DF4B0A93-5069-104A-B8D6-B92B8B9D2EA8}"/>
                  </a:ext>
                </a:extLst>
              </p:cNvPr>
              <p:cNvGrpSpPr/>
              <p:nvPr/>
            </p:nvGrpSpPr>
            <p:grpSpPr>
              <a:xfrm>
                <a:off x="7500615" y="1657718"/>
                <a:ext cx="276500" cy="336084"/>
                <a:chOff x="1392455" y="-704097"/>
                <a:chExt cx="208547" cy="248501"/>
              </a:xfrm>
              <a:noFill/>
            </p:grpSpPr>
            <p:sp>
              <p:nvSpPr>
                <p:cNvPr id="157" name="Freeform 156">
                  <a:extLst>
                    <a:ext uri="{FF2B5EF4-FFF2-40B4-BE49-F238E27FC236}">
                      <a16:creationId xmlns:a16="http://schemas.microsoft.com/office/drawing/2014/main" id="{D373315D-7164-FB42-A97E-D7EF2EB0010E}"/>
                    </a:ext>
                  </a:extLst>
                </p:cNvPr>
                <p:cNvSpPr/>
                <p:nvPr/>
              </p:nvSpPr>
              <p:spPr>
                <a:xfrm>
                  <a:off x="1392455" y="-696227"/>
                  <a:ext cx="99461" cy="163629"/>
                </a:xfrm>
                <a:custGeom>
                  <a:avLst/>
                  <a:gdLst>
                    <a:gd name="connsiteX0" fmla="*/ 60960 w 99461"/>
                    <a:gd name="connsiteY0" fmla="*/ 0 h 163629"/>
                    <a:gd name="connsiteX1" fmla="*/ 25667 w 99461"/>
                    <a:gd name="connsiteY1" fmla="*/ 16042 h 163629"/>
                    <a:gd name="connsiteX2" fmla="*/ 16042 w 99461"/>
                    <a:gd name="connsiteY2" fmla="*/ 22459 h 163629"/>
                    <a:gd name="connsiteX3" fmla="*/ 3208 w 99461"/>
                    <a:gd name="connsiteY3" fmla="*/ 51334 h 163629"/>
                    <a:gd name="connsiteX4" fmla="*/ 0 w 99461"/>
                    <a:gd name="connsiteY4" fmla="*/ 60960 h 163629"/>
                    <a:gd name="connsiteX5" fmla="*/ 3208 w 99461"/>
                    <a:gd name="connsiteY5" fmla="*/ 102669 h 163629"/>
                    <a:gd name="connsiteX6" fmla="*/ 6417 w 99461"/>
                    <a:gd name="connsiteY6" fmla="*/ 112294 h 163629"/>
                    <a:gd name="connsiteX7" fmla="*/ 25667 w 99461"/>
                    <a:gd name="connsiteY7" fmla="*/ 125128 h 163629"/>
                    <a:gd name="connsiteX8" fmla="*/ 54543 w 99461"/>
                    <a:gd name="connsiteY8" fmla="*/ 137962 h 163629"/>
                    <a:gd name="connsiteX9" fmla="*/ 73793 w 99461"/>
                    <a:gd name="connsiteY9" fmla="*/ 144379 h 163629"/>
                    <a:gd name="connsiteX10" fmla="*/ 83419 w 99461"/>
                    <a:gd name="connsiteY10" fmla="*/ 150795 h 163629"/>
                    <a:gd name="connsiteX11" fmla="*/ 99461 w 99461"/>
                    <a:gd name="connsiteY11" fmla="*/ 163629 h 1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461" h="163629">
                      <a:moveTo>
                        <a:pt x="60960" y="0"/>
                      </a:moveTo>
                      <a:cubicBezTo>
                        <a:pt x="37356" y="4720"/>
                        <a:pt x="49455" y="183"/>
                        <a:pt x="25667" y="16042"/>
                      </a:cubicBezTo>
                      <a:lnTo>
                        <a:pt x="16042" y="22459"/>
                      </a:lnTo>
                      <a:cubicBezTo>
                        <a:pt x="5874" y="37711"/>
                        <a:pt x="10843" y="28428"/>
                        <a:pt x="3208" y="51334"/>
                      </a:cubicBezTo>
                      <a:lnTo>
                        <a:pt x="0" y="60960"/>
                      </a:lnTo>
                      <a:cubicBezTo>
                        <a:pt x="1069" y="74863"/>
                        <a:pt x="1478" y="88833"/>
                        <a:pt x="3208" y="102669"/>
                      </a:cubicBezTo>
                      <a:cubicBezTo>
                        <a:pt x="3627" y="106025"/>
                        <a:pt x="4026" y="109903"/>
                        <a:pt x="6417" y="112294"/>
                      </a:cubicBezTo>
                      <a:cubicBezTo>
                        <a:pt x="11870" y="117747"/>
                        <a:pt x="19250" y="120850"/>
                        <a:pt x="25667" y="125128"/>
                      </a:cubicBezTo>
                      <a:cubicBezTo>
                        <a:pt x="40920" y="135297"/>
                        <a:pt x="31635" y="130326"/>
                        <a:pt x="54543" y="137962"/>
                      </a:cubicBezTo>
                      <a:cubicBezTo>
                        <a:pt x="54548" y="137964"/>
                        <a:pt x="73789" y="144376"/>
                        <a:pt x="73793" y="144379"/>
                      </a:cubicBezTo>
                      <a:cubicBezTo>
                        <a:pt x="77002" y="146518"/>
                        <a:pt x="80457" y="148326"/>
                        <a:pt x="83419" y="150795"/>
                      </a:cubicBezTo>
                      <a:cubicBezTo>
                        <a:pt x="100396" y="164942"/>
                        <a:pt x="86002" y="156900"/>
                        <a:pt x="99461" y="163629"/>
                      </a:cubicBezTo>
                    </a:path>
                  </a:pathLst>
                </a:custGeom>
                <a:grpFill/>
                <a:ln w="12700">
                  <a:solidFill>
                    <a:schemeClr val="accent3">
                      <a:lumMod val="75000"/>
                    </a:schemeClr>
                  </a:solidFill>
                  <a:extLst>
                    <a:ext uri="{C807C97D-BFC1-408E-A445-0C87EB9F89A2}">
                      <ask:lineSketchStyleProps xmlns:ask="http://schemas.microsoft.com/office/drawing/2018/sketchyshapes" sd="1780959476">
                        <a:custGeom>
                          <a:avLst/>
                          <a:gdLst>
                            <a:gd name="connsiteX0" fmla="*/ 71325 w 116373"/>
                            <a:gd name="connsiteY0" fmla="*/ 0 h 175415"/>
                            <a:gd name="connsiteX1" fmla="*/ 30031 w 116373"/>
                            <a:gd name="connsiteY1" fmla="*/ 17197 h 175415"/>
                            <a:gd name="connsiteX2" fmla="*/ 18769 w 116373"/>
                            <a:gd name="connsiteY2" fmla="*/ 24076 h 175415"/>
                            <a:gd name="connsiteX3" fmla="*/ 3753 w 116373"/>
                            <a:gd name="connsiteY3" fmla="*/ 55031 h 175415"/>
                            <a:gd name="connsiteX4" fmla="*/ 0 w 116373"/>
                            <a:gd name="connsiteY4" fmla="*/ 65350 h 175415"/>
                            <a:gd name="connsiteX5" fmla="*/ 3753 w 116373"/>
                            <a:gd name="connsiteY5" fmla="*/ 110064 h 175415"/>
                            <a:gd name="connsiteX6" fmla="*/ 7508 w 116373"/>
                            <a:gd name="connsiteY6" fmla="*/ 120382 h 175415"/>
                            <a:gd name="connsiteX7" fmla="*/ 30031 w 116373"/>
                            <a:gd name="connsiteY7" fmla="*/ 134140 h 175415"/>
                            <a:gd name="connsiteX8" fmla="*/ 63817 w 116373"/>
                            <a:gd name="connsiteY8" fmla="*/ 147899 h 175415"/>
                            <a:gd name="connsiteX9" fmla="*/ 86340 w 116373"/>
                            <a:gd name="connsiteY9" fmla="*/ 154778 h 175415"/>
                            <a:gd name="connsiteX10" fmla="*/ 97603 w 116373"/>
                            <a:gd name="connsiteY10" fmla="*/ 161656 h 175415"/>
                            <a:gd name="connsiteX11" fmla="*/ 116373 w 116373"/>
                            <a:gd name="connsiteY11" fmla="*/ 175415 h 17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373" h="175415" fill="none" extrusionOk="0">
                              <a:moveTo>
                                <a:pt x="71325" y="0"/>
                              </a:moveTo>
                              <a:cubicBezTo>
                                <a:pt x="45648" y="7576"/>
                                <a:pt x="59670" y="-319"/>
                                <a:pt x="30031" y="17197"/>
                              </a:cubicBezTo>
                              <a:cubicBezTo>
                                <a:pt x="26779" y="19224"/>
                                <a:pt x="21528" y="22180"/>
                                <a:pt x="18769" y="24076"/>
                              </a:cubicBezTo>
                              <a:cubicBezTo>
                                <a:pt x="6481" y="40070"/>
                                <a:pt x="13240" y="28906"/>
                                <a:pt x="3753" y="55031"/>
                              </a:cubicBezTo>
                              <a:cubicBezTo>
                                <a:pt x="3193" y="57965"/>
                                <a:pt x="1197" y="61367"/>
                                <a:pt x="0" y="65350"/>
                              </a:cubicBezTo>
                              <a:cubicBezTo>
                                <a:pt x="-1924" y="80910"/>
                                <a:pt x="2200" y="94159"/>
                                <a:pt x="3753" y="110064"/>
                              </a:cubicBezTo>
                              <a:cubicBezTo>
                                <a:pt x="4134" y="113665"/>
                                <a:pt x="4604" y="118504"/>
                                <a:pt x="7508" y="120382"/>
                              </a:cubicBezTo>
                              <a:cubicBezTo>
                                <a:pt x="14922" y="127094"/>
                                <a:pt x="22045" y="127877"/>
                                <a:pt x="30031" y="134140"/>
                              </a:cubicBezTo>
                              <a:cubicBezTo>
                                <a:pt x="47324" y="145164"/>
                                <a:pt x="38242" y="140486"/>
                                <a:pt x="63817" y="147899"/>
                              </a:cubicBezTo>
                              <a:cubicBezTo>
                                <a:pt x="63823" y="147900"/>
                                <a:pt x="86336" y="154775"/>
                                <a:pt x="86340" y="154778"/>
                              </a:cubicBezTo>
                              <a:cubicBezTo>
                                <a:pt x="90212" y="157492"/>
                                <a:pt x="94166" y="159415"/>
                                <a:pt x="97603" y="161656"/>
                              </a:cubicBezTo>
                              <a:cubicBezTo>
                                <a:pt x="115400" y="176381"/>
                                <a:pt x="96638" y="169243"/>
                                <a:pt x="116373" y="175415"/>
                              </a:cubicBezTo>
                            </a:path>
                            <a:path w="116373" h="175415" stroke="0" extrusionOk="0">
                              <a:moveTo>
                                <a:pt x="71325" y="0"/>
                              </a:moveTo>
                              <a:cubicBezTo>
                                <a:pt x="41718" y="3184"/>
                                <a:pt x="56741" y="823"/>
                                <a:pt x="30031" y="17197"/>
                              </a:cubicBezTo>
                              <a:cubicBezTo>
                                <a:pt x="25282" y="19918"/>
                                <a:pt x="22672" y="22016"/>
                                <a:pt x="18769" y="24076"/>
                              </a:cubicBezTo>
                              <a:cubicBezTo>
                                <a:pt x="6878" y="39388"/>
                                <a:pt x="14240" y="29843"/>
                                <a:pt x="3753" y="55031"/>
                              </a:cubicBezTo>
                              <a:cubicBezTo>
                                <a:pt x="2729" y="57668"/>
                                <a:pt x="1064" y="61271"/>
                                <a:pt x="0" y="65350"/>
                              </a:cubicBezTo>
                              <a:cubicBezTo>
                                <a:pt x="554" y="80331"/>
                                <a:pt x="-1705" y="95862"/>
                                <a:pt x="3753" y="110064"/>
                              </a:cubicBezTo>
                              <a:cubicBezTo>
                                <a:pt x="4792" y="113518"/>
                                <a:pt x="4384" y="117909"/>
                                <a:pt x="7508" y="120382"/>
                              </a:cubicBezTo>
                              <a:cubicBezTo>
                                <a:pt x="14855" y="127894"/>
                                <a:pt x="20882" y="128878"/>
                                <a:pt x="30031" y="134140"/>
                              </a:cubicBezTo>
                              <a:cubicBezTo>
                                <a:pt x="46245" y="147121"/>
                                <a:pt x="38602" y="139615"/>
                                <a:pt x="63817" y="147899"/>
                              </a:cubicBezTo>
                              <a:cubicBezTo>
                                <a:pt x="63824" y="147901"/>
                                <a:pt x="86337" y="154775"/>
                                <a:pt x="86340" y="154778"/>
                              </a:cubicBezTo>
                              <a:cubicBezTo>
                                <a:pt x="90269" y="156440"/>
                                <a:pt x="94277" y="159221"/>
                                <a:pt x="97603" y="161656"/>
                              </a:cubicBezTo>
                              <a:cubicBezTo>
                                <a:pt x="117465" y="179127"/>
                                <a:pt x="101503" y="170008"/>
                                <a:pt x="116373" y="175415"/>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a:extLst>
                    <a:ext uri="{FF2B5EF4-FFF2-40B4-BE49-F238E27FC236}">
                      <a16:creationId xmlns:a16="http://schemas.microsoft.com/office/drawing/2014/main" id="{2D514BC3-9AD5-8644-AE48-8816D67E1140}"/>
                    </a:ext>
                  </a:extLst>
                </p:cNvPr>
                <p:cNvSpPr/>
                <p:nvPr/>
              </p:nvSpPr>
              <p:spPr>
                <a:xfrm>
                  <a:off x="1401798" y="-696227"/>
                  <a:ext cx="199204" cy="240631"/>
                </a:xfrm>
                <a:custGeom>
                  <a:avLst/>
                  <a:gdLst>
                    <a:gd name="connsiteX0" fmla="*/ 125410 w 199204"/>
                    <a:gd name="connsiteY0" fmla="*/ 0 h 240631"/>
                    <a:gd name="connsiteX1" fmla="*/ 154286 w 199204"/>
                    <a:gd name="connsiteY1" fmla="*/ 6416 h 240631"/>
                    <a:gd name="connsiteX2" fmla="*/ 173537 w 199204"/>
                    <a:gd name="connsiteY2" fmla="*/ 12833 h 240631"/>
                    <a:gd name="connsiteX3" fmla="*/ 179954 w 199204"/>
                    <a:gd name="connsiteY3" fmla="*/ 22459 h 240631"/>
                    <a:gd name="connsiteX4" fmla="*/ 179954 w 199204"/>
                    <a:gd name="connsiteY4" fmla="*/ 64168 h 240631"/>
                    <a:gd name="connsiteX5" fmla="*/ 186370 w 199204"/>
                    <a:gd name="connsiteY5" fmla="*/ 102669 h 240631"/>
                    <a:gd name="connsiteX6" fmla="*/ 199204 w 199204"/>
                    <a:gd name="connsiteY6" fmla="*/ 121920 h 240631"/>
                    <a:gd name="connsiteX7" fmla="*/ 195996 w 199204"/>
                    <a:gd name="connsiteY7" fmla="*/ 154004 h 240631"/>
                    <a:gd name="connsiteX8" fmla="*/ 186370 w 199204"/>
                    <a:gd name="connsiteY8" fmla="*/ 173254 h 240631"/>
                    <a:gd name="connsiteX9" fmla="*/ 167120 w 199204"/>
                    <a:gd name="connsiteY9" fmla="*/ 182880 h 240631"/>
                    <a:gd name="connsiteX10" fmla="*/ 157495 w 199204"/>
                    <a:gd name="connsiteY10" fmla="*/ 189296 h 240631"/>
                    <a:gd name="connsiteX11" fmla="*/ 151078 w 199204"/>
                    <a:gd name="connsiteY11" fmla="*/ 208547 h 240631"/>
                    <a:gd name="connsiteX12" fmla="*/ 147869 w 199204"/>
                    <a:gd name="connsiteY12" fmla="*/ 218172 h 240631"/>
                    <a:gd name="connsiteX13" fmla="*/ 144661 w 199204"/>
                    <a:gd name="connsiteY13" fmla="*/ 231006 h 240631"/>
                    <a:gd name="connsiteX14" fmla="*/ 125410 w 199204"/>
                    <a:gd name="connsiteY14" fmla="*/ 237423 h 240631"/>
                    <a:gd name="connsiteX15" fmla="*/ 115785 w 199204"/>
                    <a:gd name="connsiteY15" fmla="*/ 240631 h 240631"/>
                    <a:gd name="connsiteX16" fmla="*/ 90118 w 199204"/>
                    <a:gd name="connsiteY16" fmla="*/ 237423 h 240631"/>
                    <a:gd name="connsiteX17" fmla="*/ 70867 w 199204"/>
                    <a:gd name="connsiteY17" fmla="*/ 224589 h 240631"/>
                    <a:gd name="connsiteX18" fmla="*/ 51617 w 199204"/>
                    <a:gd name="connsiteY18" fmla="*/ 211755 h 240631"/>
                    <a:gd name="connsiteX19" fmla="*/ 41991 w 199204"/>
                    <a:gd name="connsiteY19" fmla="*/ 205339 h 240631"/>
                    <a:gd name="connsiteX20" fmla="*/ 22741 w 199204"/>
                    <a:gd name="connsiteY20" fmla="*/ 189296 h 240631"/>
                    <a:gd name="connsiteX21" fmla="*/ 16324 w 199204"/>
                    <a:gd name="connsiteY21" fmla="*/ 179671 h 240631"/>
                    <a:gd name="connsiteX22" fmla="*/ 9907 w 199204"/>
                    <a:gd name="connsiteY22" fmla="*/ 160421 h 240631"/>
                    <a:gd name="connsiteX23" fmla="*/ 6699 w 199204"/>
                    <a:gd name="connsiteY23" fmla="*/ 150795 h 240631"/>
                    <a:gd name="connsiteX24" fmla="*/ 3490 w 199204"/>
                    <a:gd name="connsiteY24" fmla="*/ 131545 h 240631"/>
                    <a:gd name="connsiteX25" fmla="*/ 282 w 199204"/>
                    <a:gd name="connsiteY25" fmla="*/ 105878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204" h="240631">
                      <a:moveTo>
                        <a:pt x="125410" y="0"/>
                      </a:moveTo>
                      <a:cubicBezTo>
                        <a:pt x="134569" y="1832"/>
                        <a:pt x="145224" y="3697"/>
                        <a:pt x="154286" y="6416"/>
                      </a:cubicBezTo>
                      <a:cubicBezTo>
                        <a:pt x="160765" y="8360"/>
                        <a:pt x="173537" y="12833"/>
                        <a:pt x="173537" y="12833"/>
                      </a:cubicBezTo>
                      <a:cubicBezTo>
                        <a:pt x="175676" y="16042"/>
                        <a:pt x="178229" y="19010"/>
                        <a:pt x="179954" y="22459"/>
                      </a:cubicBezTo>
                      <a:cubicBezTo>
                        <a:pt x="187111" y="36774"/>
                        <a:pt x="181749" y="46220"/>
                        <a:pt x="179954" y="64168"/>
                      </a:cubicBezTo>
                      <a:cubicBezTo>
                        <a:pt x="180543" y="69466"/>
                        <a:pt x="181145" y="93264"/>
                        <a:pt x="186370" y="102669"/>
                      </a:cubicBezTo>
                      <a:cubicBezTo>
                        <a:pt x="190115" y="109411"/>
                        <a:pt x="199204" y="121920"/>
                        <a:pt x="199204" y="121920"/>
                      </a:cubicBezTo>
                      <a:cubicBezTo>
                        <a:pt x="198135" y="132615"/>
                        <a:pt x="197630" y="143381"/>
                        <a:pt x="195996" y="154004"/>
                      </a:cubicBezTo>
                      <a:cubicBezTo>
                        <a:pt x="195047" y="160171"/>
                        <a:pt x="190695" y="168929"/>
                        <a:pt x="186370" y="173254"/>
                      </a:cubicBezTo>
                      <a:cubicBezTo>
                        <a:pt x="177177" y="182447"/>
                        <a:pt x="177557" y="177662"/>
                        <a:pt x="167120" y="182880"/>
                      </a:cubicBezTo>
                      <a:cubicBezTo>
                        <a:pt x="163671" y="184604"/>
                        <a:pt x="160703" y="187157"/>
                        <a:pt x="157495" y="189296"/>
                      </a:cubicBezTo>
                      <a:lnTo>
                        <a:pt x="151078" y="208547"/>
                      </a:lnTo>
                      <a:cubicBezTo>
                        <a:pt x="150008" y="211755"/>
                        <a:pt x="148689" y="214891"/>
                        <a:pt x="147869" y="218172"/>
                      </a:cubicBezTo>
                      <a:cubicBezTo>
                        <a:pt x="146800" y="222450"/>
                        <a:pt x="148009" y="228136"/>
                        <a:pt x="144661" y="231006"/>
                      </a:cubicBezTo>
                      <a:cubicBezTo>
                        <a:pt x="139525" y="235408"/>
                        <a:pt x="131827" y="235284"/>
                        <a:pt x="125410" y="237423"/>
                      </a:cubicBezTo>
                      <a:lnTo>
                        <a:pt x="115785" y="240631"/>
                      </a:lnTo>
                      <a:cubicBezTo>
                        <a:pt x="107229" y="239562"/>
                        <a:pt x="98238" y="240323"/>
                        <a:pt x="90118" y="237423"/>
                      </a:cubicBezTo>
                      <a:cubicBezTo>
                        <a:pt x="82855" y="234829"/>
                        <a:pt x="77284" y="228867"/>
                        <a:pt x="70867" y="224589"/>
                      </a:cubicBezTo>
                      <a:lnTo>
                        <a:pt x="51617" y="211755"/>
                      </a:lnTo>
                      <a:cubicBezTo>
                        <a:pt x="48408" y="209616"/>
                        <a:pt x="44718" y="208066"/>
                        <a:pt x="41991" y="205339"/>
                      </a:cubicBezTo>
                      <a:cubicBezTo>
                        <a:pt x="29640" y="192986"/>
                        <a:pt x="36141" y="198230"/>
                        <a:pt x="22741" y="189296"/>
                      </a:cubicBezTo>
                      <a:cubicBezTo>
                        <a:pt x="20602" y="186088"/>
                        <a:pt x="17890" y="183195"/>
                        <a:pt x="16324" y="179671"/>
                      </a:cubicBezTo>
                      <a:cubicBezTo>
                        <a:pt x="13577" y="173490"/>
                        <a:pt x="12046" y="166838"/>
                        <a:pt x="9907" y="160421"/>
                      </a:cubicBezTo>
                      <a:cubicBezTo>
                        <a:pt x="8837" y="157212"/>
                        <a:pt x="7255" y="154131"/>
                        <a:pt x="6699" y="150795"/>
                      </a:cubicBezTo>
                      <a:cubicBezTo>
                        <a:pt x="5629" y="144378"/>
                        <a:pt x="4901" y="137895"/>
                        <a:pt x="3490" y="131545"/>
                      </a:cubicBezTo>
                      <a:cubicBezTo>
                        <a:pt x="-1409" y="109501"/>
                        <a:pt x="282" y="136917"/>
                        <a:pt x="282" y="105878"/>
                      </a:cubicBezTo>
                    </a:path>
                  </a:pathLst>
                </a:custGeom>
                <a:grpFill/>
                <a:ln w="12700">
                  <a:solidFill>
                    <a:schemeClr val="accent3">
                      <a:lumMod val="75000"/>
                    </a:schemeClr>
                  </a:solidFill>
                  <a:extLst>
                    <a:ext uri="{C807C97D-BFC1-408E-A445-0C87EB9F89A2}">
                      <ask:lineSketchStyleProps xmlns:ask="http://schemas.microsoft.com/office/drawing/2018/sketchyshapes" sd="1580631638">
                        <a:custGeom>
                          <a:avLst/>
                          <a:gdLst>
                            <a:gd name="connsiteX0" fmla="*/ 146733 w 233075"/>
                            <a:gd name="connsiteY0" fmla="*/ 0 h 257963"/>
                            <a:gd name="connsiteX1" fmla="*/ 180519 w 233075"/>
                            <a:gd name="connsiteY1" fmla="*/ 6878 h 257963"/>
                            <a:gd name="connsiteX2" fmla="*/ 203043 w 233075"/>
                            <a:gd name="connsiteY2" fmla="*/ 13757 h 257963"/>
                            <a:gd name="connsiteX3" fmla="*/ 210551 w 233075"/>
                            <a:gd name="connsiteY3" fmla="*/ 24076 h 257963"/>
                            <a:gd name="connsiteX4" fmla="*/ 210551 w 233075"/>
                            <a:gd name="connsiteY4" fmla="*/ 68789 h 257963"/>
                            <a:gd name="connsiteX5" fmla="*/ 218058 w 233075"/>
                            <a:gd name="connsiteY5" fmla="*/ 110063 h 257963"/>
                            <a:gd name="connsiteX6" fmla="*/ 233075 w 233075"/>
                            <a:gd name="connsiteY6" fmla="*/ 130701 h 257963"/>
                            <a:gd name="connsiteX7" fmla="*/ 229321 w 233075"/>
                            <a:gd name="connsiteY7" fmla="*/ 165096 h 257963"/>
                            <a:gd name="connsiteX8" fmla="*/ 218058 w 233075"/>
                            <a:gd name="connsiteY8" fmla="*/ 185733 h 257963"/>
                            <a:gd name="connsiteX9" fmla="*/ 195535 w 233075"/>
                            <a:gd name="connsiteY9" fmla="*/ 196052 h 257963"/>
                            <a:gd name="connsiteX10" fmla="*/ 184274 w 233075"/>
                            <a:gd name="connsiteY10" fmla="*/ 202930 h 257963"/>
                            <a:gd name="connsiteX11" fmla="*/ 176766 w 233075"/>
                            <a:gd name="connsiteY11" fmla="*/ 223568 h 257963"/>
                            <a:gd name="connsiteX12" fmla="*/ 173011 w 233075"/>
                            <a:gd name="connsiteY12" fmla="*/ 233886 h 257963"/>
                            <a:gd name="connsiteX13" fmla="*/ 169257 w 233075"/>
                            <a:gd name="connsiteY13" fmla="*/ 247644 h 257963"/>
                            <a:gd name="connsiteX14" fmla="*/ 146733 w 233075"/>
                            <a:gd name="connsiteY14" fmla="*/ 254523 h 257963"/>
                            <a:gd name="connsiteX15" fmla="*/ 135472 w 233075"/>
                            <a:gd name="connsiteY15" fmla="*/ 257963 h 257963"/>
                            <a:gd name="connsiteX16" fmla="*/ 105440 w 233075"/>
                            <a:gd name="connsiteY16" fmla="*/ 254523 h 257963"/>
                            <a:gd name="connsiteX17" fmla="*/ 82916 w 233075"/>
                            <a:gd name="connsiteY17" fmla="*/ 240765 h 257963"/>
                            <a:gd name="connsiteX18" fmla="*/ 60393 w 233075"/>
                            <a:gd name="connsiteY18" fmla="*/ 227007 h 257963"/>
                            <a:gd name="connsiteX19" fmla="*/ 49130 w 233075"/>
                            <a:gd name="connsiteY19" fmla="*/ 220129 h 257963"/>
                            <a:gd name="connsiteX20" fmla="*/ 26607 w 233075"/>
                            <a:gd name="connsiteY20" fmla="*/ 202930 h 257963"/>
                            <a:gd name="connsiteX21" fmla="*/ 19099 w 233075"/>
                            <a:gd name="connsiteY21" fmla="*/ 192612 h 257963"/>
                            <a:gd name="connsiteX22" fmla="*/ 11591 w 233075"/>
                            <a:gd name="connsiteY22" fmla="*/ 171975 h 257963"/>
                            <a:gd name="connsiteX23" fmla="*/ 7838 w 233075"/>
                            <a:gd name="connsiteY23" fmla="*/ 161656 h 257963"/>
                            <a:gd name="connsiteX24" fmla="*/ 4083 w 233075"/>
                            <a:gd name="connsiteY24" fmla="*/ 141019 h 257963"/>
                            <a:gd name="connsiteX25" fmla="*/ 329 w 233075"/>
                            <a:gd name="connsiteY25" fmla="*/ 113504 h 25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3075" h="257963" fill="none" extrusionOk="0">
                              <a:moveTo>
                                <a:pt x="146733" y="0"/>
                              </a:moveTo>
                              <a:cubicBezTo>
                                <a:pt x="158991" y="3747"/>
                                <a:pt x="169157" y="5778"/>
                                <a:pt x="180519" y="6878"/>
                              </a:cubicBezTo>
                              <a:cubicBezTo>
                                <a:pt x="188100" y="8962"/>
                                <a:pt x="203043" y="13757"/>
                                <a:pt x="203043" y="13757"/>
                              </a:cubicBezTo>
                              <a:cubicBezTo>
                                <a:pt x="205205" y="17728"/>
                                <a:pt x="209323" y="20102"/>
                                <a:pt x="210551" y="24076"/>
                              </a:cubicBezTo>
                              <a:cubicBezTo>
                                <a:pt x="220095" y="40299"/>
                                <a:pt x="213117" y="48232"/>
                                <a:pt x="210551" y="68789"/>
                              </a:cubicBezTo>
                              <a:cubicBezTo>
                                <a:pt x="210264" y="73433"/>
                                <a:pt x="212852" y="100096"/>
                                <a:pt x="218058" y="110063"/>
                              </a:cubicBezTo>
                              <a:cubicBezTo>
                                <a:pt x="222440" y="117290"/>
                                <a:pt x="233074" y="130701"/>
                                <a:pt x="233075" y="130701"/>
                              </a:cubicBezTo>
                              <a:cubicBezTo>
                                <a:pt x="229630" y="140317"/>
                                <a:pt x="232438" y="153608"/>
                                <a:pt x="229321" y="165096"/>
                              </a:cubicBezTo>
                              <a:cubicBezTo>
                                <a:pt x="228515" y="171018"/>
                                <a:pt x="222209" y="181389"/>
                                <a:pt x="218058" y="185733"/>
                              </a:cubicBezTo>
                              <a:cubicBezTo>
                                <a:pt x="207513" y="194722"/>
                                <a:pt x="208669" y="190311"/>
                                <a:pt x="195535" y="196052"/>
                              </a:cubicBezTo>
                              <a:cubicBezTo>
                                <a:pt x="191046" y="197068"/>
                                <a:pt x="188235" y="200830"/>
                                <a:pt x="184274" y="202930"/>
                              </a:cubicBezTo>
                              <a:cubicBezTo>
                                <a:pt x="180985" y="213363"/>
                                <a:pt x="178666" y="218847"/>
                                <a:pt x="176766" y="223568"/>
                              </a:cubicBezTo>
                              <a:cubicBezTo>
                                <a:pt x="175277" y="227662"/>
                                <a:pt x="174690" y="229966"/>
                                <a:pt x="173011" y="233886"/>
                              </a:cubicBezTo>
                              <a:cubicBezTo>
                                <a:pt x="172904" y="238834"/>
                                <a:pt x="173517" y="243413"/>
                                <a:pt x="169257" y="247644"/>
                              </a:cubicBezTo>
                              <a:cubicBezTo>
                                <a:pt x="162806" y="252541"/>
                                <a:pt x="154082" y="252546"/>
                                <a:pt x="146733" y="254523"/>
                              </a:cubicBezTo>
                              <a:cubicBezTo>
                                <a:pt x="141704" y="256312"/>
                                <a:pt x="139559" y="257019"/>
                                <a:pt x="135472" y="257963"/>
                              </a:cubicBezTo>
                              <a:cubicBezTo>
                                <a:pt x="125693" y="256728"/>
                                <a:pt x="113414" y="258948"/>
                                <a:pt x="105440" y="254523"/>
                              </a:cubicBezTo>
                              <a:cubicBezTo>
                                <a:pt x="96221" y="253064"/>
                                <a:pt x="91196" y="247249"/>
                                <a:pt x="82916" y="240765"/>
                              </a:cubicBezTo>
                              <a:cubicBezTo>
                                <a:pt x="73154" y="233528"/>
                                <a:pt x="68740" y="233432"/>
                                <a:pt x="60393" y="227007"/>
                              </a:cubicBezTo>
                              <a:cubicBezTo>
                                <a:pt x="56399" y="225338"/>
                                <a:pt x="52954" y="222493"/>
                                <a:pt x="49130" y="220129"/>
                              </a:cubicBezTo>
                              <a:cubicBezTo>
                                <a:pt x="35843" y="205888"/>
                                <a:pt x="43076" y="212142"/>
                                <a:pt x="26607" y="202930"/>
                              </a:cubicBezTo>
                              <a:cubicBezTo>
                                <a:pt x="23612" y="199865"/>
                                <a:pt x="21424" y="196080"/>
                                <a:pt x="19099" y="192612"/>
                              </a:cubicBezTo>
                              <a:cubicBezTo>
                                <a:pt x="15143" y="185117"/>
                                <a:pt x="14454" y="178579"/>
                                <a:pt x="11591" y="171975"/>
                              </a:cubicBezTo>
                              <a:cubicBezTo>
                                <a:pt x="10224" y="168280"/>
                                <a:pt x="8118" y="165527"/>
                                <a:pt x="7838" y="161656"/>
                              </a:cubicBezTo>
                              <a:cubicBezTo>
                                <a:pt x="6062" y="154327"/>
                                <a:pt x="4773" y="147312"/>
                                <a:pt x="4083" y="141019"/>
                              </a:cubicBezTo>
                              <a:cubicBezTo>
                                <a:pt x="2512" y="119349"/>
                                <a:pt x="1959" y="145460"/>
                                <a:pt x="329" y="113504"/>
                              </a:cubicBezTo>
                            </a:path>
                            <a:path w="233075" h="257963" stroke="0" extrusionOk="0">
                              <a:moveTo>
                                <a:pt x="146733" y="0"/>
                              </a:moveTo>
                              <a:cubicBezTo>
                                <a:pt x="159125" y="2494"/>
                                <a:pt x="167665" y="5439"/>
                                <a:pt x="180519" y="6878"/>
                              </a:cubicBezTo>
                              <a:cubicBezTo>
                                <a:pt x="188099" y="8962"/>
                                <a:pt x="203043" y="13758"/>
                                <a:pt x="203043" y="13757"/>
                              </a:cubicBezTo>
                              <a:cubicBezTo>
                                <a:pt x="206317" y="16927"/>
                                <a:pt x="208269" y="20029"/>
                                <a:pt x="210551" y="24076"/>
                              </a:cubicBezTo>
                              <a:cubicBezTo>
                                <a:pt x="219233" y="39454"/>
                                <a:pt x="213518" y="51698"/>
                                <a:pt x="210551" y="68789"/>
                              </a:cubicBezTo>
                              <a:cubicBezTo>
                                <a:pt x="213034" y="73221"/>
                                <a:pt x="213428" y="102256"/>
                                <a:pt x="218058" y="110063"/>
                              </a:cubicBezTo>
                              <a:cubicBezTo>
                                <a:pt x="222440" y="117292"/>
                                <a:pt x="233075" y="130701"/>
                                <a:pt x="233075" y="130701"/>
                              </a:cubicBezTo>
                              <a:cubicBezTo>
                                <a:pt x="233008" y="144237"/>
                                <a:pt x="232394" y="151413"/>
                                <a:pt x="229321" y="165096"/>
                              </a:cubicBezTo>
                              <a:cubicBezTo>
                                <a:pt x="227334" y="171601"/>
                                <a:pt x="223619" y="181777"/>
                                <a:pt x="218058" y="185733"/>
                              </a:cubicBezTo>
                              <a:cubicBezTo>
                                <a:pt x="207906" y="196321"/>
                                <a:pt x="206775" y="190158"/>
                                <a:pt x="195535" y="196052"/>
                              </a:cubicBezTo>
                              <a:cubicBezTo>
                                <a:pt x="191304" y="198159"/>
                                <a:pt x="188682" y="200435"/>
                                <a:pt x="184274" y="202930"/>
                              </a:cubicBezTo>
                              <a:cubicBezTo>
                                <a:pt x="182307" y="208543"/>
                                <a:pt x="178423" y="216083"/>
                                <a:pt x="176766" y="223568"/>
                              </a:cubicBezTo>
                              <a:cubicBezTo>
                                <a:pt x="175616" y="227089"/>
                                <a:pt x="174060" y="229908"/>
                                <a:pt x="173011" y="233886"/>
                              </a:cubicBezTo>
                              <a:cubicBezTo>
                                <a:pt x="171525" y="238434"/>
                                <a:pt x="173216" y="244123"/>
                                <a:pt x="169257" y="247644"/>
                              </a:cubicBezTo>
                              <a:cubicBezTo>
                                <a:pt x="163148" y="251905"/>
                                <a:pt x="155032" y="250447"/>
                                <a:pt x="146733" y="254523"/>
                              </a:cubicBezTo>
                              <a:cubicBezTo>
                                <a:pt x="143588" y="254982"/>
                                <a:pt x="138306" y="257205"/>
                                <a:pt x="135472" y="257963"/>
                              </a:cubicBezTo>
                              <a:cubicBezTo>
                                <a:pt x="124861" y="256830"/>
                                <a:pt x="115562" y="258190"/>
                                <a:pt x="105440" y="254523"/>
                              </a:cubicBezTo>
                              <a:cubicBezTo>
                                <a:pt x="97670" y="251112"/>
                                <a:pt x="90745" y="244861"/>
                                <a:pt x="82916" y="240765"/>
                              </a:cubicBezTo>
                              <a:cubicBezTo>
                                <a:pt x="72834" y="234022"/>
                                <a:pt x="71758" y="232812"/>
                                <a:pt x="60393" y="227007"/>
                              </a:cubicBezTo>
                              <a:cubicBezTo>
                                <a:pt x="56590" y="224059"/>
                                <a:pt x="52973" y="222712"/>
                                <a:pt x="49130" y="220129"/>
                              </a:cubicBezTo>
                              <a:cubicBezTo>
                                <a:pt x="34855" y="206763"/>
                                <a:pt x="42367" y="212147"/>
                                <a:pt x="26607" y="202930"/>
                              </a:cubicBezTo>
                              <a:cubicBezTo>
                                <a:pt x="24038" y="199805"/>
                                <a:pt x="20922" y="196520"/>
                                <a:pt x="19099" y="192612"/>
                              </a:cubicBezTo>
                              <a:cubicBezTo>
                                <a:pt x="16224" y="185536"/>
                                <a:pt x="13923" y="177414"/>
                                <a:pt x="11591" y="171975"/>
                              </a:cubicBezTo>
                              <a:cubicBezTo>
                                <a:pt x="10045" y="169347"/>
                                <a:pt x="7838" y="165335"/>
                                <a:pt x="7838" y="161656"/>
                              </a:cubicBezTo>
                              <a:cubicBezTo>
                                <a:pt x="6380" y="154319"/>
                                <a:pt x="6165" y="148162"/>
                                <a:pt x="4083" y="141019"/>
                              </a:cubicBezTo>
                              <a:cubicBezTo>
                                <a:pt x="-241" y="116101"/>
                                <a:pt x="1286" y="153642"/>
                                <a:pt x="329" y="113504"/>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Freeform 158">
                  <a:extLst>
                    <a:ext uri="{FF2B5EF4-FFF2-40B4-BE49-F238E27FC236}">
                      <a16:creationId xmlns:a16="http://schemas.microsoft.com/office/drawing/2014/main" id="{5644EF26-5B2D-D344-A8B4-5F83C6B5D748}"/>
                    </a:ext>
                  </a:extLst>
                </p:cNvPr>
                <p:cNvSpPr/>
                <p:nvPr/>
              </p:nvSpPr>
              <p:spPr>
                <a:xfrm rot="21289831">
                  <a:off x="1502685" y="-704097"/>
                  <a:ext cx="29261" cy="216000"/>
                </a:xfrm>
                <a:custGeom>
                  <a:avLst/>
                  <a:gdLst>
                    <a:gd name="connsiteX0" fmla="*/ 29261 w 29261"/>
                    <a:gd name="connsiteY0" fmla="*/ 0 h 157212"/>
                    <a:gd name="connsiteX1" fmla="*/ 19636 w 29261"/>
                    <a:gd name="connsiteY1" fmla="*/ 16042 h 157212"/>
                    <a:gd name="connsiteX2" fmla="*/ 26053 w 29261"/>
                    <a:gd name="connsiteY2" fmla="*/ 35292 h 157212"/>
                    <a:gd name="connsiteX3" fmla="*/ 29261 w 29261"/>
                    <a:gd name="connsiteY3" fmla="*/ 44917 h 157212"/>
                    <a:gd name="connsiteX4" fmla="*/ 26053 w 29261"/>
                    <a:gd name="connsiteY4" fmla="*/ 80210 h 157212"/>
                    <a:gd name="connsiteX5" fmla="*/ 16427 w 29261"/>
                    <a:gd name="connsiteY5" fmla="*/ 86627 h 157212"/>
                    <a:gd name="connsiteX6" fmla="*/ 385 w 29261"/>
                    <a:gd name="connsiteY6" fmla="*/ 115503 h 157212"/>
                    <a:gd name="connsiteX7" fmla="*/ 385 w 29261"/>
                    <a:gd name="connsiteY7" fmla="*/ 157212 h 1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61" h="157212">
                      <a:moveTo>
                        <a:pt x="29261" y="0"/>
                      </a:moveTo>
                      <a:cubicBezTo>
                        <a:pt x="26053" y="5347"/>
                        <a:pt x="20201" y="9832"/>
                        <a:pt x="19636" y="16042"/>
                      </a:cubicBezTo>
                      <a:cubicBezTo>
                        <a:pt x="19024" y="22778"/>
                        <a:pt x="23914" y="28875"/>
                        <a:pt x="26053" y="35292"/>
                      </a:cubicBezTo>
                      <a:lnTo>
                        <a:pt x="29261" y="44917"/>
                      </a:lnTo>
                      <a:cubicBezTo>
                        <a:pt x="28192" y="56681"/>
                        <a:pt x="29527" y="68920"/>
                        <a:pt x="26053" y="80210"/>
                      </a:cubicBezTo>
                      <a:cubicBezTo>
                        <a:pt x="24919" y="83896"/>
                        <a:pt x="18966" y="83725"/>
                        <a:pt x="16427" y="86627"/>
                      </a:cubicBezTo>
                      <a:cubicBezTo>
                        <a:pt x="13340" y="90156"/>
                        <a:pt x="936" y="106690"/>
                        <a:pt x="385" y="115503"/>
                      </a:cubicBezTo>
                      <a:cubicBezTo>
                        <a:pt x="-482" y="129379"/>
                        <a:pt x="385" y="143309"/>
                        <a:pt x="385" y="157212"/>
                      </a:cubicBezTo>
                    </a:path>
                  </a:pathLst>
                </a:custGeom>
                <a:grpFill/>
                <a:ln w="12700">
                  <a:solidFill>
                    <a:schemeClr val="accent3">
                      <a:lumMod val="75000"/>
                    </a:schemeClr>
                  </a:solidFill>
                  <a:extLst>
                    <a:ext uri="{C807C97D-BFC1-408E-A445-0C87EB9F89A2}">
                      <ask:lineSketchStyleProps xmlns:ask="http://schemas.microsoft.com/office/drawing/2018/sketchyshapes" sd="3058865590">
                        <a:custGeom>
                          <a:avLst/>
                          <a:gdLst>
                            <a:gd name="connsiteX0" fmla="*/ 34236 w 34236"/>
                            <a:gd name="connsiteY0" fmla="*/ 0 h 231558"/>
                            <a:gd name="connsiteX1" fmla="*/ 22974 w 34236"/>
                            <a:gd name="connsiteY1" fmla="*/ 23628 h 231558"/>
                            <a:gd name="connsiteX2" fmla="*/ 30482 w 34236"/>
                            <a:gd name="connsiteY2" fmla="*/ 51981 h 231558"/>
                            <a:gd name="connsiteX3" fmla="*/ 34236 w 34236"/>
                            <a:gd name="connsiteY3" fmla="*/ 66158 h 231558"/>
                            <a:gd name="connsiteX4" fmla="*/ 30482 w 34236"/>
                            <a:gd name="connsiteY4" fmla="*/ 118141 h 231558"/>
                            <a:gd name="connsiteX5" fmla="*/ 19219 w 34236"/>
                            <a:gd name="connsiteY5" fmla="*/ 127593 h 231558"/>
                            <a:gd name="connsiteX6" fmla="*/ 450 w 34236"/>
                            <a:gd name="connsiteY6" fmla="*/ 170124 h 231558"/>
                            <a:gd name="connsiteX7" fmla="*/ 450 w 34236"/>
                            <a:gd name="connsiteY7" fmla="*/ 231558 h 2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6" h="231558" fill="none" extrusionOk="0">
                              <a:moveTo>
                                <a:pt x="34236" y="0"/>
                              </a:moveTo>
                              <a:cubicBezTo>
                                <a:pt x="29933" y="7652"/>
                                <a:pt x="23122" y="13246"/>
                                <a:pt x="22974" y="23628"/>
                              </a:cubicBezTo>
                              <a:cubicBezTo>
                                <a:pt x="20271" y="33329"/>
                                <a:pt x="27752" y="43056"/>
                                <a:pt x="30482" y="51981"/>
                              </a:cubicBezTo>
                              <a:cubicBezTo>
                                <a:pt x="32723" y="58005"/>
                                <a:pt x="32294" y="59865"/>
                                <a:pt x="34236" y="66158"/>
                              </a:cubicBezTo>
                              <a:cubicBezTo>
                                <a:pt x="32780" y="84456"/>
                                <a:pt x="38591" y="102907"/>
                                <a:pt x="30482" y="118141"/>
                              </a:cubicBezTo>
                              <a:cubicBezTo>
                                <a:pt x="29484" y="123445"/>
                                <a:pt x="23051" y="123181"/>
                                <a:pt x="19219" y="127593"/>
                              </a:cubicBezTo>
                              <a:cubicBezTo>
                                <a:pt x="17338" y="130108"/>
                                <a:pt x="2699" y="156693"/>
                                <a:pt x="450" y="170124"/>
                              </a:cubicBezTo>
                              <a:cubicBezTo>
                                <a:pt x="-1491" y="194754"/>
                                <a:pt x="119" y="211401"/>
                                <a:pt x="450" y="231558"/>
                              </a:cubicBezTo>
                            </a:path>
                            <a:path w="34236" h="231558" stroke="0" extrusionOk="0">
                              <a:moveTo>
                                <a:pt x="34236" y="0"/>
                              </a:moveTo>
                              <a:cubicBezTo>
                                <a:pt x="32137" y="6603"/>
                                <a:pt x="23026" y="13357"/>
                                <a:pt x="22974" y="23628"/>
                              </a:cubicBezTo>
                              <a:cubicBezTo>
                                <a:pt x="23502" y="31876"/>
                                <a:pt x="27514" y="40614"/>
                                <a:pt x="30482" y="51981"/>
                              </a:cubicBezTo>
                              <a:cubicBezTo>
                                <a:pt x="32304" y="57639"/>
                                <a:pt x="32576" y="61346"/>
                                <a:pt x="34236" y="66158"/>
                              </a:cubicBezTo>
                              <a:cubicBezTo>
                                <a:pt x="31224" y="81814"/>
                                <a:pt x="34145" y="100726"/>
                                <a:pt x="30482" y="118141"/>
                              </a:cubicBezTo>
                              <a:cubicBezTo>
                                <a:pt x="29265" y="123938"/>
                                <a:pt x="22000" y="123026"/>
                                <a:pt x="19219" y="127593"/>
                              </a:cubicBezTo>
                              <a:cubicBezTo>
                                <a:pt x="15549" y="130553"/>
                                <a:pt x="1892" y="156295"/>
                                <a:pt x="450" y="170124"/>
                              </a:cubicBezTo>
                              <a:cubicBezTo>
                                <a:pt x="-30" y="190632"/>
                                <a:pt x="-2573" y="208526"/>
                                <a:pt x="450" y="231558"/>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60" name="Group 159">
            <a:extLst>
              <a:ext uri="{FF2B5EF4-FFF2-40B4-BE49-F238E27FC236}">
                <a16:creationId xmlns:a16="http://schemas.microsoft.com/office/drawing/2014/main" id="{768FF0CA-EA54-4E4D-95EA-CA719E11A0BF}"/>
              </a:ext>
            </a:extLst>
          </p:cNvPr>
          <p:cNvGrpSpPr/>
          <p:nvPr/>
        </p:nvGrpSpPr>
        <p:grpSpPr>
          <a:xfrm>
            <a:off x="5797731" y="4429080"/>
            <a:ext cx="266400" cy="266400"/>
            <a:chOff x="7500615" y="1657718"/>
            <a:chExt cx="301875" cy="336084"/>
          </a:xfrm>
        </p:grpSpPr>
        <p:sp>
          <p:nvSpPr>
            <p:cNvPr id="161" name="Oval 87">
              <a:extLst>
                <a:ext uri="{FF2B5EF4-FFF2-40B4-BE49-F238E27FC236}">
                  <a16:creationId xmlns:a16="http://schemas.microsoft.com/office/drawing/2014/main" id="{928426C0-63B7-1F45-9FD8-097104C4F458}"/>
                </a:ext>
              </a:extLst>
            </p:cNvPr>
            <p:cNvSpPr/>
            <p:nvPr/>
          </p:nvSpPr>
          <p:spPr>
            <a:xfrm>
              <a:off x="7508082" y="1663136"/>
              <a:ext cx="294408" cy="330666"/>
            </a:xfrm>
            <a:custGeom>
              <a:avLst/>
              <a:gdLst>
                <a:gd name="connsiteX0" fmla="*/ 0 w 363501"/>
                <a:gd name="connsiteY0" fmla="*/ 190754 h 381507"/>
                <a:gd name="connsiteX1" fmla="*/ 181751 w 363501"/>
                <a:gd name="connsiteY1" fmla="*/ 0 h 381507"/>
                <a:gd name="connsiteX2" fmla="*/ 363502 w 363501"/>
                <a:gd name="connsiteY2" fmla="*/ 190754 h 381507"/>
                <a:gd name="connsiteX3" fmla="*/ 181751 w 363501"/>
                <a:gd name="connsiteY3" fmla="*/ 381508 h 381507"/>
                <a:gd name="connsiteX4" fmla="*/ 0 w 363501"/>
                <a:gd name="connsiteY4" fmla="*/ 190754 h 381507"/>
                <a:gd name="connsiteX0" fmla="*/ 718 w 364220"/>
                <a:gd name="connsiteY0" fmla="*/ 190754 h 383483"/>
                <a:gd name="connsiteX1" fmla="*/ 182469 w 364220"/>
                <a:gd name="connsiteY1" fmla="*/ 0 h 383483"/>
                <a:gd name="connsiteX2" fmla="*/ 364220 w 364220"/>
                <a:gd name="connsiteY2" fmla="*/ 190754 h 383483"/>
                <a:gd name="connsiteX3" fmla="*/ 182469 w 364220"/>
                <a:gd name="connsiteY3" fmla="*/ 381508 h 383483"/>
                <a:gd name="connsiteX4" fmla="*/ 121455 w 364220"/>
                <a:gd name="connsiteY4" fmla="*/ 284367 h 383483"/>
                <a:gd name="connsiteX5" fmla="*/ 718 w 364220"/>
                <a:gd name="connsiteY5" fmla="*/ 190754 h 383483"/>
                <a:gd name="connsiteX0" fmla="*/ 718 w 364220"/>
                <a:gd name="connsiteY0" fmla="*/ 190754 h 346720"/>
                <a:gd name="connsiteX1" fmla="*/ 182469 w 364220"/>
                <a:gd name="connsiteY1" fmla="*/ 0 h 346720"/>
                <a:gd name="connsiteX2" fmla="*/ 364220 w 364220"/>
                <a:gd name="connsiteY2" fmla="*/ 190754 h 346720"/>
                <a:gd name="connsiteX3" fmla="*/ 203636 w 364220"/>
                <a:gd name="connsiteY3" fmla="*/ 343408 h 346720"/>
                <a:gd name="connsiteX4" fmla="*/ 121455 w 364220"/>
                <a:gd name="connsiteY4" fmla="*/ 284367 h 346720"/>
                <a:gd name="connsiteX5" fmla="*/ 718 w 364220"/>
                <a:gd name="connsiteY5" fmla="*/ 190754 h 346720"/>
                <a:gd name="connsiteX0" fmla="*/ 718 w 249920"/>
                <a:gd name="connsiteY0" fmla="*/ 190910 h 345208"/>
                <a:gd name="connsiteX1" fmla="*/ 182469 w 249920"/>
                <a:gd name="connsiteY1" fmla="*/ 156 h 345208"/>
                <a:gd name="connsiteX2" fmla="*/ 249920 w 249920"/>
                <a:gd name="connsiteY2" fmla="*/ 224777 h 345208"/>
                <a:gd name="connsiteX3" fmla="*/ 203636 w 249920"/>
                <a:gd name="connsiteY3" fmla="*/ 343564 h 345208"/>
                <a:gd name="connsiteX4" fmla="*/ 121455 w 249920"/>
                <a:gd name="connsiteY4" fmla="*/ 284523 h 345208"/>
                <a:gd name="connsiteX5" fmla="*/ 718 w 249920"/>
                <a:gd name="connsiteY5" fmla="*/ 190910 h 345208"/>
                <a:gd name="connsiteX0" fmla="*/ 718 w 276503"/>
                <a:gd name="connsiteY0" fmla="*/ 190764 h 345062"/>
                <a:gd name="connsiteX1" fmla="*/ 182469 w 276503"/>
                <a:gd name="connsiteY1" fmla="*/ 10 h 345062"/>
                <a:gd name="connsiteX2" fmla="*/ 273854 w 276503"/>
                <a:gd name="connsiteY2" fmla="*/ 182777 h 345062"/>
                <a:gd name="connsiteX3" fmla="*/ 249920 w 276503"/>
                <a:gd name="connsiteY3" fmla="*/ 224631 h 345062"/>
                <a:gd name="connsiteX4" fmla="*/ 203636 w 276503"/>
                <a:gd name="connsiteY4" fmla="*/ 343418 h 345062"/>
                <a:gd name="connsiteX5" fmla="*/ 121455 w 276503"/>
                <a:gd name="connsiteY5" fmla="*/ 284377 h 345062"/>
                <a:gd name="connsiteX6" fmla="*/ 718 w 276503"/>
                <a:gd name="connsiteY6" fmla="*/ 190764 h 345062"/>
                <a:gd name="connsiteX0" fmla="*/ 718 w 276503"/>
                <a:gd name="connsiteY0" fmla="*/ 190764 h 343552"/>
                <a:gd name="connsiteX1" fmla="*/ 182469 w 276503"/>
                <a:gd name="connsiteY1" fmla="*/ 10 h 343552"/>
                <a:gd name="connsiteX2" fmla="*/ 273854 w 276503"/>
                <a:gd name="connsiteY2" fmla="*/ 182777 h 343552"/>
                <a:gd name="connsiteX3" fmla="*/ 249920 w 276503"/>
                <a:gd name="connsiteY3" fmla="*/ 296598 h 343552"/>
                <a:gd name="connsiteX4" fmla="*/ 203636 w 276503"/>
                <a:gd name="connsiteY4" fmla="*/ 343418 h 343552"/>
                <a:gd name="connsiteX5" fmla="*/ 121455 w 276503"/>
                <a:gd name="connsiteY5" fmla="*/ 284377 h 343552"/>
                <a:gd name="connsiteX6" fmla="*/ 718 w 276503"/>
                <a:gd name="connsiteY6" fmla="*/ 190764 h 343552"/>
                <a:gd name="connsiteX0" fmla="*/ 718 w 277704"/>
                <a:gd name="connsiteY0" fmla="*/ 190764 h 343552"/>
                <a:gd name="connsiteX1" fmla="*/ 182469 w 277704"/>
                <a:gd name="connsiteY1" fmla="*/ 10 h 343552"/>
                <a:gd name="connsiteX2" fmla="*/ 273854 w 277704"/>
                <a:gd name="connsiteY2" fmla="*/ 182777 h 343552"/>
                <a:gd name="connsiteX3" fmla="*/ 249920 w 277704"/>
                <a:gd name="connsiteY3" fmla="*/ 296598 h 343552"/>
                <a:gd name="connsiteX4" fmla="*/ 203636 w 277704"/>
                <a:gd name="connsiteY4" fmla="*/ 343418 h 343552"/>
                <a:gd name="connsiteX5" fmla="*/ 121455 w 277704"/>
                <a:gd name="connsiteY5" fmla="*/ 284377 h 343552"/>
                <a:gd name="connsiteX6" fmla="*/ 718 w 277704"/>
                <a:gd name="connsiteY6" fmla="*/ 190764 h 343552"/>
                <a:gd name="connsiteX0" fmla="*/ 812 w 277798"/>
                <a:gd name="connsiteY0" fmla="*/ 190764 h 343494"/>
                <a:gd name="connsiteX1" fmla="*/ 182563 w 277798"/>
                <a:gd name="connsiteY1" fmla="*/ 10 h 343494"/>
                <a:gd name="connsiteX2" fmla="*/ 273948 w 277798"/>
                <a:gd name="connsiteY2" fmla="*/ 182777 h 343494"/>
                <a:gd name="connsiteX3" fmla="*/ 250014 w 277798"/>
                <a:gd name="connsiteY3" fmla="*/ 296598 h 343494"/>
                <a:gd name="connsiteX4" fmla="*/ 203730 w 277798"/>
                <a:gd name="connsiteY4" fmla="*/ 343418 h 343494"/>
                <a:gd name="connsiteX5" fmla="*/ 118374 w 277798"/>
                <a:gd name="connsiteY5" fmla="*/ 287552 h 343494"/>
                <a:gd name="connsiteX6" fmla="*/ 812 w 277798"/>
                <a:gd name="connsiteY6" fmla="*/ 190764 h 343494"/>
                <a:gd name="connsiteX0" fmla="*/ 3807 w 195068"/>
                <a:gd name="connsiteY0" fmla="*/ 225922 h 343727"/>
                <a:gd name="connsiteX1" fmla="*/ 99833 w 195068"/>
                <a:gd name="connsiteY1" fmla="*/ 243 h 343727"/>
                <a:gd name="connsiteX2" fmla="*/ 191218 w 195068"/>
                <a:gd name="connsiteY2" fmla="*/ 183010 h 343727"/>
                <a:gd name="connsiteX3" fmla="*/ 167284 w 195068"/>
                <a:gd name="connsiteY3" fmla="*/ 296831 h 343727"/>
                <a:gd name="connsiteX4" fmla="*/ 121000 w 195068"/>
                <a:gd name="connsiteY4" fmla="*/ 343651 h 343727"/>
                <a:gd name="connsiteX5" fmla="*/ 35644 w 195068"/>
                <a:gd name="connsiteY5" fmla="*/ 287785 h 343727"/>
                <a:gd name="connsiteX6" fmla="*/ 3807 w 195068"/>
                <a:gd name="connsiteY6" fmla="*/ 225922 h 343727"/>
                <a:gd name="connsiteX0" fmla="*/ 5965 w 197226"/>
                <a:gd name="connsiteY0" fmla="*/ 225922 h 343727"/>
                <a:gd name="connsiteX1" fmla="*/ 101991 w 197226"/>
                <a:gd name="connsiteY1" fmla="*/ 243 h 343727"/>
                <a:gd name="connsiteX2" fmla="*/ 193376 w 197226"/>
                <a:gd name="connsiteY2" fmla="*/ 183010 h 343727"/>
                <a:gd name="connsiteX3" fmla="*/ 169442 w 197226"/>
                <a:gd name="connsiteY3" fmla="*/ 296831 h 343727"/>
                <a:gd name="connsiteX4" fmla="*/ 123158 w 197226"/>
                <a:gd name="connsiteY4" fmla="*/ 343651 h 343727"/>
                <a:gd name="connsiteX5" fmla="*/ 37802 w 197226"/>
                <a:gd name="connsiteY5" fmla="*/ 287785 h 343727"/>
                <a:gd name="connsiteX6" fmla="*/ 5965 w 197226"/>
                <a:gd name="connsiteY6" fmla="*/ 225922 h 343727"/>
                <a:gd name="connsiteX0" fmla="*/ 14564 w 205825"/>
                <a:gd name="connsiteY0" fmla="*/ 93810 h 211615"/>
                <a:gd name="connsiteX1" fmla="*/ 15340 w 205825"/>
                <a:gd name="connsiteY1" fmla="*/ 1481 h 211615"/>
                <a:gd name="connsiteX2" fmla="*/ 201975 w 205825"/>
                <a:gd name="connsiteY2" fmla="*/ 50898 h 211615"/>
                <a:gd name="connsiteX3" fmla="*/ 178041 w 205825"/>
                <a:gd name="connsiteY3" fmla="*/ 164719 h 211615"/>
                <a:gd name="connsiteX4" fmla="*/ 131757 w 205825"/>
                <a:gd name="connsiteY4" fmla="*/ 211539 h 211615"/>
                <a:gd name="connsiteX5" fmla="*/ 46401 w 205825"/>
                <a:gd name="connsiteY5" fmla="*/ 155673 h 211615"/>
                <a:gd name="connsiteX6" fmla="*/ 14564 w 205825"/>
                <a:gd name="connsiteY6" fmla="*/ 93810 h 211615"/>
                <a:gd name="connsiteX0" fmla="*/ 12081 w 201816"/>
                <a:gd name="connsiteY0" fmla="*/ 120429 h 238234"/>
                <a:gd name="connsiteX1" fmla="*/ 12857 w 201816"/>
                <a:gd name="connsiteY1" fmla="*/ 28100 h 238234"/>
                <a:gd name="connsiteX2" fmla="*/ 165625 w 201816"/>
                <a:gd name="connsiteY2" fmla="*/ 2376 h 238234"/>
                <a:gd name="connsiteX3" fmla="*/ 199492 w 201816"/>
                <a:gd name="connsiteY3" fmla="*/ 77517 h 238234"/>
                <a:gd name="connsiteX4" fmla="*/ 175558 w 201816"/>
                <a:gd name="connsiteY4" fmla="*/ 191338 h 238234"/>
                <a:gd name="connsiteX5" fmla="*/ 129274 w 201816"/>
                <a:gd name="connsiteY5" fmla="*/ 238158 h 238234"/>
                <a:gd name="connsiteX6" fmla="*/ 43918 w 201816"/>
                <a:gd name="connsiteY6" fmla="*/ 182292 h 238234"/>
                <a:gd name="connsiteX7" fmla="*/ 12081 w 201816"/>
                <a:gd name="connsiteY7" fmla="*/ 120429 h 238234"/>
                <a:gd name="connsiteX0" fmla="*/ 12221 w 201956"/>
                <a:gd name="connsiteY0" fmla="*/ 120429 h 238392"/>
                <a:gd name="connsiteX1" fmla="*/ 12997 w 201956"/>
                <a:gd name="connsiteY1" fmla="*/ 28100 h 238392"/>
                <a:gd name="connsiteX2" fmla="*/ 165765 w 201956"/>
                <a:gd name="connsiteY2" fmla="*/ 2376 h 238392"/>
                <a:gd name="connsiteX3" fmla="*/ 199632 w 201956"/>
                <a:gd name="connsiteY3" fmla="*/ 77517 h 238392"/>
                <a:gd name="connsiteX4" fmla="*/ 175698 w 201956"/>
                <a:gd name="connsiteY4" fmla="*/ 191338 h 238392"/>
                <a:gd name="connsiteX5" fmla="*/ 129414 w 201956"/>
                <a:gd name="connsiteY5" fmla="*/ 238158 h 238392"/>
                <a:gd name="connsiteX6" fmla="*/ 47233 w 201956"/>
                <a:gd name="connsiteY6" fmla="*/ 201342 h 238392"/>
                <a:gd name="connsiteX7" fmla="*/ 12221 w 201956"/>
                <a:gd name="connsiteY7" fmla="*/ 120429 h 238392"/>
                <a:gd name="connsiteX0" fmla="*/ 12221 w 192017"/>
                <a:gd name="connsiteY0" fmla="*/ 120429 h 238392"/>
                <a:gd name="connsiteX1" fmla="*/ 12997 w 192017"/>
                <a:gd name="connsiteY1" fmla="*/ 28100 h 238392"/>
                <a:gd name="connsiteX2" fmla="*/ 165765 w 192017"/>
                <a:gd name="connsiteY2" fmla="*/ 2376 h 238392"/>
                <a:gd name="connsiteX3" fmla="*/ 186932 w 192017"/>
                <a:gd name="connsiteY3" fmla="*/ 80692 h 238392"/>
                <a:gd name="connsiteX4" fmla="*/ 175698 w 192017"/>
                <a:gd name="connsiteY4" fmla="*/ 191338 h 238392"/>
                <a:gd name="connsiteX5" fmla="*/ 129414 w 192017"/>
                <a:gd name="connsiteY5" fmla="*/ 238158 h 238392"/>
                <a:gd name="connsiteX6" fmla="*/ 47233 w 192017"/>
                <a:gd name="connsiteY6" fmla="*/ 201342 h 238392"/>
                <a:gd name="connsiteX7" fmla="*/ 12221 w 192017"/>
                <a:gd name="connsiteY7" fmla="*/ 120429 h 238392"/>
                <a:gd name="connsiteX0" fmla="*/ 12221 w 210330"/>
                <a:gd name="connsiteY0" fmla="*/ 120429 h 238392"/>
                <a:gd name="connsiteX1" fmla="*/ 12997 w 210330"/>
                <a:gd name="connsiteY1" fmla="*/ 28100 h 238392"/>
                <a:gd name="connsiteX2" fmla="*/ 165765 w 210330"/>
                <a:gd name="connsiteY2" fmla="*/ 2376 h 238392"/>
                <a:gd name="connsiteX3" fmla="*/ 186932 w 210330"/>
                <a:gd name="connsiteY3" fmla="*/ 80692 h 238392"/>
                <a:gd name="connsiteX4" fmla="*/ 210215 w 210330"/>
                <a:gd name="connsiteY4" fmla="*/ 145251 h 238392"/>
                <a:gd name="connsiteX5" fmla="*/ 175698 w 210330"/>
                <a:gd name="connsiteY5" fmla="*/ 191338 h 238392"/>
                <a:gd name="connsiteX6" fmla="*/ 129414 w 210330"/>
                <a:gd name="connsiteY6" fmla="*/ 238158 h 238392"/>
                <a:gd name="connsiteX7" fmla="*/ 47233 w 210330"/>
                <a:gd name="connsiteY7" fmla="*/ 201342 h 238392"/>
                <a:gd name="connsiteX8" fmla="*/ 12221 w 210330"/>
                <a:gd name="connsiteY8" fmla="*/ 120429 h 238392"/>
                <a:gd name="connsiteX0" fmla="*/ 12221 w 210330"/>
                <a:gd name="connsiteY0" fmla="*/ 120429 h 244648"/>
                <a:gd name="connsiteX1" fmla="*/ 12997 w 210330"/>
                <a:gd name="connsiteY1" fmla="*/ 28100 h 244648"/>
                <a:gd name="connsiteX2" fmla="*/ 165765 w 210330"/>
                <a:gd name="connsiteY2" fmla="*/ 2376 h 244648"/>
                <a:gd name="connsiteX3" fmla="*/ 186932 w 210330"/>
                <a:gd name="connsiteY3" fmla="*/ 80692 h 244648"/>
                <a:gd name="connsiteX4" fmla="*/ 210215 w 210330"/>
                <a:gd name="connsiteY4" fmla="*/ 145251 h 244648"/>
                <a:gd name="connsiteX5" fmla="*/ 175698 w 210330"/>
                <a:gd name="connsiteY5" fmla="*/ 191338 h 244648"/>
                <a:gd name="connsiteX6" fmla="*/ 113539 w 210330"/>
                <a:gd name="connsiteY6" fmla="*/ 244508 h 244648"/>
                <a:gd name="connsiteX7" fmla="*/ 47233 w 210330"/>
                <a:gd name="connsiteY7" fmla="*/ 201342 h 244648"/>
                <a:gd name="connsiteX8" fmla="*/ 12221 w 210330"/>
                <a:gd name="connsiteY8" fmla="*/ 120429 h 244648"/>
                <a:gd name="connsiteX0" fmla="*/ 12221 w 210330"/>
                <a:gd name="connsiteY0" fmla="*/ 120429 h 244578"/>
                <a:gd name="connsiteX1" fmla="*/ 12997 w 210330"/>
                <a:gd name="connsiteY1" fmla="*/ 28100 h 244578"/>
                <a:gd name="connsiteX2" fmla="*/ 165765 w 210330"/>
                <a:gd name="connsiteY2" fmla="*/ 2376 h 244578"/>
                <a:gd name="connsiteX3" fmla="*/ 186932 w 210330"/>
                <a:gd name="connsiteY3" fmla="*/ 80692 h 244578"/>
                <a:gd name="connsiteX4" fmla="*/ 210215 w 210330"/>
                <a:gd name="connsiteY4" fmla="*/ 145251 h 244578"/>
                <a:gd name="connsiteX5" fmla="*/ 169348 w 210330"/>
                <a:gd name="connsiteY5" fmla="*/ 194513 h 244578"/>
                <a:gd name="connsiteX6" fmla="*/ 113539 w 210330"/>
                <a:gd name="connsiteY6" fmla="*/ 244508 h 244578"/>
                <a:gd name="connsiteX7" fmla="*/ 47233 w 210330"/>
                <a:gd name="connsiteY7" fmla="*/ 201342 h 244578"/>
                <a:gd name="connsiteX8" fmla="*/ 12221 w 210330"/>
                <a:gd name="connsiteY8" fmla="*/ 120429 h 244578"/>
                <a:gd name="connsiteX0" fmla="*/ 4805 w 202914"/>
                <a:gd name="connsiteY0" fmla="*/ 127646 h 251795"/>
                <a:gd name="connsiteX1" fmla="*/ 5581 w 202914"/>
                <a:gd name="connsiteY1" fmla="*/ 35317 h 251795"/>
                <a:gd name="connsiteX2" fmla="*/ 53573 w 202914"/>
                <a:gd name="connsiteY2" fmla="*/ 3243 h 251795"/>
                <a:gd name="connsiteX3" fmla="*/ 158349 w 202914"/>
                <a:gd name="connsiteY3" fmla="*/ 9593 h 251795"/>
                <a:gd name="connsiteX4" fmla="*/ 179516 w 202914"/>
                <a:gd name="connsiteY4" fmla="*/ 87909 h 251795"/>
                <a:gd name="connsiteX5" fmla="*/ 202799 w 202914"/>
                <a:gd name="connsiteY5" fmla="*/ 152468 h 251795"/>
                <a:gd name="connsiteX6" fmla="*/ 161932 w 202914"/>
                <a:gd name="connsiteY6" fmla="*/ 201730 h 251795"/>
                <a:gd name="connsiteX7" fmla="*/ 106123 w 202914"/>
                <a:gd name="connsiteY7" fmla="*/ 251725 h 251795"/>
                <a:gd name="connsiteX8" fmla="*/ 39817 w 202914"/>
                <a:gd name="connsiteY8" fmla="*/ 208559 h 251795"/>
                <a:gd name="connsiteX9" fmla="*/ 4805 w 202914"/>
                <a:gd name="connsiteY9" fmla="*/ 127646 h 251795"/>
                <a:gd name="connsiteX0" fmla="*/ 4805 w 183522"/>
                <a:gd name="connsiteY0" fmla="*/ 127646 h 251795"/>
                <a:gd name="connsiteX1" fmla="*/ 5581 w 183522"/>
                <a:gd name="connsiteY1" fmla="*/ 35317 h 251795"/>
                <a:gd name="connsiteX2" fmla="*/ 53573 w 183522"/>
                <a:gd name="connsiteY2" fmla="*/ 3243 h 251795"/>
                <a:gd name="connsiteX3" fmla="*/ 158349 w 183522"/>
                <a:gd name="connsiteY3" fmla="*/ 9593 h 251795"/>
                <a:gd name="connsiteX4" fmla="*/ 179516 w 183522"/>
                <a:gd name="connsiteY4" fmla="*/ 87909 h 251795"/>
                <a:gd name="connsiteX5" fmla="*/ 182680 w 183522"/>
                <a:gd name="connsiteY5" fmla="*/ 156120 h 251795"/>
                <a:gd name="connsiteX6" fmla="*/ 161932 w 183522"/>
                <a:gd name="connsiteY6" fmla="*/ 201730 h 251795"/>
                <a:gd name="connsiteX7" fmla="*/ 106123 w 183522"/>
                <a:gd name="connsiteY7" fmla="*/ 251725 h 251795"/>
                <a:gd name="connsiteX8" fmla="*/ 39817 w 183522"/>
                <a:gd name="connsiteY8" fmla="*/ 208559 h 251795"/>
                <a:gd name="connsiteX9" fmla="*/ 4805 w 183522"/>
                <a:gd name="connsiteY9" fmla="*/ 127646 h 251795"/>
                <a:gd name="connsiteX0" fmla="*/ 4805 w 182865"/>
                <a:gd name="connsiteY0" fmla="*/ 127646 h 251795"/>
                <a:gd name="connsiteX1" fmla="*/ 5581 w 182865"/>
                <a:gd name="connsiteY1" fmla="*/ 35317 h 251795"/>
                <a:gd name="connsiteX2" fmla="*/ 53573 w 182865"/>
                <a:gd name="connsiteY2" fmla="*/ 3243 h 251795"/>
                <a:gd name="connsiteX3" fmla="*/ 158349 w 182865"/>
                <a:gd name="connsiteY3" fmla="*/ 9593 h 251795"/>
                <a:gd name="connsiteX4" fmla="*/ 168019 w 182865"/>
                <a:gd name="connsiteY4" fmla="*/ 91561 h 251795"/>
                <a:gd name="connsiteX5" fmla="*/ 182680 w 182865"/>
                <a:gd name="connsiteY5" fmla="*/ 156120 h 251795"/>
                <a:gd name="connsiteX6" fmla="*/ 161932 w 182865"/>
                <a:gd name="connsiteY6" fmla="*/ 201730 h 251795"/>
                <a:gd name="connsiteX7" fmla="*/ 106123 w 182865"/>
                <a:gd name="connsiteY7" fmla="*/ 251725 h 251795"/>
                <a:gd name="connsiteX8" fmla="*/ 39817 w 182865"/>
                <a:gd name="connsiteY8" fmla="*/ 208559 h 251795"/>
                <a:gd name="connsiteX9" fmla="*/ 4805 w 182865"/>
                <a:gd name="connsiteY9" fmla="*/ 127646 h 251795"/>
                <a:gd name="connsiteX0" fmla="*/ 4805 w 182865"/>
                <a:gd name="connsiteY0" fmla="*/ 131689 h 255838"/>
                <a:gd name="connsiteX1" fmla="*/ 5581 w 182865"/>
                <a:gd name="connsiteY1" fmla="*/ 39360 h 255838"/>
                <a:gd name="connsiteX2" fmla="*/ 53573 w 182865"/>
                <a:gd name="connsiteY2" fmla="*/ 7286 h 255838"/>
                <a:gd name="connsiteX3" fmla="*/ 141105 w 182865"/>
                <a:gd name="connsiteY3" fmla="*/ 6331 h 255838"/>
                <a:gd name="connsiteX4" fmla="*/ 168019 w 182865"/>
                <a:gd name="connsiteY4" fmla="*/ 95604 h 255838"/>
                <a:gd name="connsiteX5" fmla="*/ 182680 w 182865"/>
                <a:gd name="connsiteY5" fmla="*/ 160163 h 255838"/>
                <a:gd name="connsiteX6" fmla="*/ 161932 w 182865"/>
                <a:gd name="connsiteY6" fmla="*/ 205773 h 255838"/>
                <a:gd name="connsiteX7" fmla="*/ 106123 w 182865"/>
                <a:gd name="connsiteY7" fmla="*/ 255768 h 255838"/>
                <a:gd name="connsiteX8" fmla="*/ 39817 w 182865"/>
                <a:gd name="connsiteY8" fmla="*/ 212602 h 255838"/>
                <a:gd name="connsiteX9" fmla="*/ 4805 w 182865"/>
                <a:gd name="connsiteY9" fmla="*/ 131689 h 25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65" h="255838">
                  <a:moveTo>
                    <a:pt x="4805" y="131689"/>
                  </a:moveTo>
                  <a:cubicBezTo>
                    <a:pt x="-901" y="102815"/>
                    <a:pt x="-2547" y="60094"/>
                    <a:pt x="5581" y="39360"/>
                  </a:cubicBezTo>
                  <a:cubicBezTo>
                    <a:pt x="13709" y="18626"/>
                    <a:pt x="28112" y="11573"/>
                    <a:pt x="53573" y="7286"/>
                  </a:cubicBezTo>
                  <a:cubicBezTo>
                    <a:pt x="79034" y="2999"/>
                    <a:pt x="120115" y="-6192"/>
                    <a:pt x="141105" y="6331"/>
                  </a:cubicBezTo>
                  <a:cubicBezTo>
                    <a:pt x="162095" y="18854"/>
                    <a:pt x="164315" y="72321"/>
                    <a:pt x="168019" y="95604"/>
                  </a:cubicBezTo>
                  <a:cubicBezTo>
                    <a:pt x="171723" y="118887"/>
                    <a:pt x="184552" y="141722"/>
                    <a:pt x="182680" y="160163"/>
                  </a:cubicBezTo>
                  <a:cubicBezTo>
                    <a:pt x="180808" y="178604"/>
                    <a:pt x="171695" y="189759"/>
                    <a:pt x="161932" y="205773"/>
                  </a:cubicBezTo>
                  <a:cubicBezTo>
                    <a:pt x="154462" y="233252"/>
                    <a:pt x="126475" y="254630"/>
                    <a:pt x="106123" y="255768"/>
                  </a:cubicBezTo>
                  <a:cubicBezTo>
                    <a:pt x="85771" y="256906"/>
                    <a:pt x="70109" y="244394"/>
                    <a:pt x="39817" y="212602"/>
                  </a:cubicBezTo>
                  <a:cubicBezTo>
                    <a:pt x="9525" y="180810"/>
                    <a:pt x="10511" y="160563"/>
                    <a:pt x="4805" y="131689"/>
                  </a:cubicBezTo>
                  <a:close/>
                </a:path>
              </a:pathLst>
            </a:custGeom>
            <a:solidFill>
              <a:srgbClr val="FFFF00"/>
            </a:solid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solidFill>
                  <a:schemeClr val="accent6">
                    <a:lumMod val="50000"/>
                  </a:schemeClr>
                </a:solidFill>
              </a:endParaRPr>
            </a:p>
          </p:txBody>
        </p:sp>
        <p:grpSp>
          <p:nvGrpSpPr>
            <p:cNvPr id="162" name="Group 161">
              <a:extLst>
                <a:ext uri="{FF2B5EF4-FFF2-40B4-BE49-F238E27FC236}">
                  <a16:creationId xmlns:a16="http://schemas.microsoft.com/office/drawing/2014/main" id="{610A94EE-6E66-564A-9E7F-2BAA2066A9DE}"/>
                </a:ext>
              </a:extLst>
            </p:cNvPr>
            <p:cNvGrpSpPr/>
            <p:nvPr/>
          </p:nvGrpSpPr>
          <p:grpSpPr>
            <a:xfrm>
              <a:off x="7500615" y="1657718"/>
              <a:ext cx="276500" cy="336084"/>
              <a:chOff x="7500615" y="1657718"/>
              <a:chExt cx="276500" cy="336084"/>
            </a:xfrm>
          </p:grpSpPr>
          <p:sp>
            <p:nvSpPr>
              <p:cNvPr id="163" name="Teardrop 2">
                <a:extLst>
                  <a:ext uri="{FF2B5EF4-FFF2-40B4-BE49-F238E27FC236}">
                    <a16:creationId xmlns:a16="http://schemas.microsoft.com/office/drawing/2014/main" id="{16A2B2FD-4842-104A-8EF2-042B04A78738}"/>
                  </a:ext>
                </a:extLst>
              </p:cNvPr>
              <p:cNvSpPr/>
              <p:nvPr/>
            </p:nvSpPr>
            <p:spPr>
              <a:xfrm rot="9576657">
                <a:off x="7559233" y="1660747"/>
                <a:ext cx="111487" cy="109203"/>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6">
                  <a:lumMod val="50000"/>
                </a:schemeClr>
              </a:solidFill>
              <a:ln w="31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63">
                <a:extLst>
                  <a:ext uri="{FF2B5EF4-FFF2-40B4-BE49-F238E27FC236}">
                    <a16:creationId xmlns:a16="http://schemas.microsoft.com/office/drawing/2014/main" id="{BC892D52-9144-3641-A357-D95B64FB401B}"/>
                  </a:ext>
                </a:extLst>
              </p:cNvPr>
              <p:cNvGrpSpPr/>
              <p:nvPr/>
            </p:nvGrpSpPr>
            <p:grpSpPr>
              <a:xfrm>
                <a:off x="7500615" y="1657718"/>
                <a:ext cx="276500" cy="336084"/>
                <a:chOff x="1392455" y="-704097"/>
                <a:chExt cx="208547" cy="248501"/>
              </a:xfrm>
              <a:noFill/>
            </p:grpSpPr>
            <p:sp>
              <p:nvSpPr>
                <p:cNvPr id="165" name="Freeform 164">
                  <a:extLst>
                    <a:ext uri="{FF2B5EF4-FFF2-40B4-BE49-F238E27FC236}">
                      <a16:creationId xmlns:a16="http://schemas.microsoft.com/office/drawing/2014/main" id="{9DC007B4-5D3E-EC42-BDED-14F482F3F641}"/>
                    </a:ext>
                  </a:extLst>
                </p:cNvPr>
                <p:cNvSpPr/>
                <p:nvPr/>
              </p:nvSpPr>
              <p:spPr>
                <a:xfrm>
                  <a:off x="1392455" y="-696227"/>
                  <a:ext cx="99461" cy="163629"/>
                </a:xfrm>
                <a:custGeom>
                  <a:avLst/>
                  <a:gdLst>
                    <a:gd name="connsiteX0" fmla="*/ 60960 w 99461"/>
                    <a:gd name="connsiteY0" fmla="*/ 0 h 163629"/>
                    <a:gd name="connsiteX1" fmla="*/ 25667 w 99461"/>
                    <a:gd name="connsiteY1" fmla="*/ 16042 h 163629"/>
                    <a:gd name="connsiteX2" fmla="*/ 16042 w 99461"/>
                    <a:gd name="connsiteY2" fmla="*/ 22459 h 163629"/>
                    <a:gd name="connsiteX3" fmla="*/ 3208 w 99461"/>
                    <a:gd name="connsiteY3" fmla="*/ 51334 h 163629"/>
                    <a:gd name="connsiteX4" fmla="*/ 0 w 99461"/>
                    <a:gd name="connsiteY4" fmla="*/ 60960 h 163629"/>
                    <a:gd name="connsiteX5" fmla="*/ 3208 w 99461"/>
                    <a:gd name="connsiteY5" fmla="*/ 102669 h 163629"/>
                    <a:gd name="connsiteX6" fmla="*/ 6417 w 99461"/>
                    <a:gd name="connsiteY6" fmla="*/ 112294 h 163629"/>
                    <a:gd name="connsiteX7" fmla="*/ 25667 w 99461"/>
                    <a:gd name="connsiteY7" fmla="*/ 125128 h 163629"/>
                    <a:gd name="connsiteX8" fmla="*/ 54543 w 99461"/>
                    <a:gd name="connsiteY8" fmla="*/ 137962 h 163629"/>
                    <a:gd name="connsiteX9" fmla="*/ 73793 w 99461"/>
                    <a:gd name="connsiteY9" fmla="*/ 144379 h 163629"/>
                    <a:gd name="connsiteX10" fmla="*/ 83419 w 99461"/>
                    <a:gd name="connsiteY10" fmla="*/ 150795 h 163629"/>
                    <a:gd name="connsiteX11" fmla="*/ 99461 w 99461"/>
                    <a:gd name="connsiteY11" fmla="*/ 163629 h 1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461" h="163629">
                      <a:moveTo>
                        <a:pt x="60960" y="0"/>
                      </a:moveTo>
                      <a:cubicBezTo>
                        <a:pt x="37356" y="4720"/>
                        <a:pt x="49455" y="183"/>
                        <a:pt x="25667" y="16042"/>
                      </a:cubicBezTo>
                      <a:lnTo>
                        <a:pt x="16042" y="22459"/>
                      </a:lnTo>
                      <a:cubicBezTo>
                        <a:pt x="5874" y="37711"/>
                        <a:pt x="10843" y="28428"/>
                        <a:pt x="3208" y="51334"/>
                      </a:cubicBezTo>
                      <a:lnTo>
                        <a:pt x="0" y="60960"/>
                      </a:lnTo>
                      <a:cubicBezTo>
                        <a:pt x="1069" y="74863"/>
                        <a:pt x="1478" y="88833"/>
                        <a:pt x="3208" y="102669"/>
                      </a:cubicBezTo>
                      <a:cubicBezTo>
                        <a:pt x="3627" y="106025"/>
                        <a:pt x="4026" y="109903"/>
                        <a:pt x="6417" y="112294"/>
                      </a:cubicBezTo>
                      <a:cubicBezTo>
                        <a:pt x="11870" y="117747"/>
                        <a:pt x="19250" y="120850"/>
                        <a:pt x="25667" y="125128"/>
                      </a:cubicBezTo>
                      <a:cubicBezTo>
                        <a:pt x="40920" y="135297"/>
                        <a:pt x="31635" y="130326"/>
                        <a:pt x="54543" y="137962"/>
                      </a:cubicBezTo>
                      <a:cubicBezTo>
                        <a:pt x="54548" y="137964"/>
                        <a:pt x="73789" y="144376"/>
                        <a:pt x="73793" y="144379"/>
                      </a:cubicBezTo>
                      <a:cubicBezTo>
                        <a:pt x="77002" y="146518"/>
                        <a:pt x="80457" y="148326"/>
                        <a:pt x="83419" y="150795"/>
                      </a:cubicBezTo>
                      <a:cubicBezTo>
                        <a:pt x="100396" y="164942"/>
                        <a:pt x="86002" y="156900"/>
                        <a:pt x="99461" y="163629"/>
                      </a:cubicBezTo>
                    </a:path>
                  </a:pathLst>
                </a:custGeom>
                <a:grpFill/>
                <a:ln w="12700">
                  <a:solidFill>
                    <a:schemeClr val="accent3">
                      <a:lumMod val="75000"/>
                    </a:schemeClr>
                  </a:solidFill>
                  <a:extLst>
                    <a:ext uri="{C807C97D-BFC1-408E-A445-0C87EB9F89A2}">
                      <ask:lineSketchStyleProps xmlns:ask="http://schemas.microsoft.com/office/drawing/2018/sketchyshapes" sd="1780959476">
                        <a:custGeom>
                          <a:avLst/>
                          <a:gdLst>
                            <a:gd name="connsiteX0" fmla="*/ 71325 w 116373"/>
                            <a:gd name="connsiteY0" fmla="*/ 0 h 175415"/>
                            <a:gd name="connsiteX1" fmla="*/ 30031 w 116373"/>
                            <a:gd name="connsiteY1" fmla="*/ 17197 h 175415"/>
                            <a:gd name="connsiteX2" fmla="*/ 18769 w 116373"/>
                            <a:gd name="connsiteY2" fmla="*/ 24076 h 175415"/>
                            <a:gd name="connsiteX3" fmla="*/ 3753 w 116373"/>
                            <a:gd name="connsiteY3" fmla="*/ 55031 h 175415"/>
                            <a:gd name="connsiteX4" fmla="*/ 0 w 116373"/>
                            <a:gd name="connsiteY4" fmla="*/ 65350 h 175415"/>
                            <a:gd name="connsiteX5" fmla="*/ 3753 w 116373"/>
                            <a:gd name="connsiteY5" fmla="*/ 110064 h 175415"/>
                            <a:gd name="connsiteX6" fmla="*/ 7508 w 116373"/>
                            <a:gd name="connsiteY6" fmla="*/ 120382 h 175415"/>
                            <a:gd name="connsiteX7" fmla="*/ 30031 w 116373"/>
                            <a:gd name="connsiteY7" fmla="*/ 134140 h 175415"/>
                            <a:gd name="connsiteX8" fmla="*/ 63817 w 116373"/>
                            <a:gd name="connsiteY8" fmla="*/ 147899 h 175415"/>
                            <a:gd name="connsiteX9" fmla="*/ 86340 w 116373"/>
                            <a:gd name="connsiteY9" fmla="*/ 154778 h 175415"/>
                            <a:gd name="connsiteX10" fmla="*/ 97603 w 116373"/>
                            <a:gd name="connsiteY10" fmla="*/ 161656 h 175415"/>
                            <a:gd name="connsiteX11" fmla="*/ 116373 w 116373"/>
                            <a:gd name="connsiteY11" fmla="*/ 175415 h 17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373" h="175415" fill="none" extrusionOk="0">
                              <a:moveTo>
                                <a:pt x="71325" y="0"/>
                              </a:moveTo>
                              <a:cubicBezTo>
                                <a:pt x="45648" y="7576"/>
                                <a:pt x="59670" y="-319"/>
                                <a:pt x="30031" y="17197"/>
                              </a:cubicBezTo>
                              <a:cubicBezTo>
                                <a:pt x="26779" y="19224"/>
                                <a:pt x="21528" y="22180"/>
                                <a:pt x="18769" y="24076"/>
                              </a:cubicBezTo>
                              <a:cubicBezTo>
                                <a:pt x="6481" y="40070"/>
                                <a:pt x="13240" y="28906"/>
                                <a:pt x="3753" y="55031"/>
                              </a:cubicBezTo>
                              <a:cubicBezTo>
                                <a:pt x="3193" y="57965"/>
                                <a:pt x="1197" y="61367"/>
                                <a:pt x="0" y="65350"/>
                              </a:cubicBezTo>
                              <a:cubicBezTo>
                                <a:pt x="-1924" y="80910"/>
                                <a:pt x="2200" y="94159"/>
                                <a:pt x="3753" y="110064"/>
                              </a:cubicBezTo>
                              <a:cubicBezTo>
                                <a:pt x="4134" y="113665"/>
                                <a:pt x="4604" y="118504"/>
                                <a:pt x="7508" y="120382"/>
                              </a:cubicBezTo>
                              <a:cubicBezTo>
                                <a:pt x="14922" y="127094"/>
                                <a:pt x="22045" y="127877"/>
                                <a:pt x="30031" y="134140"/>
                              </a:cubicBezTo>
                              <a:cubicBezTo>
                                <a:pt x="47324" y="145164"/>
                                <a:pt x="38242" y="140486"/>
                                <a:pt x="63817" y="147899"/>
                              </a:cubicBezTo>
                              <a:cubicBezTo>
                                <a:pt x="63823" y="147900"/>
                                <a:pt x="86336" y="154775"/>
                                <a:pt x="86340" y="154778"/>
                              </a:cubicBezTo>
                              <a:cubicBezTo>
                                <a:pt x="90212" y="157492"/>
                                <a:pt x="94166" y="159415"/>
                                <a:pt x="97603" y="161656"/>
                              </a:cubicBezTo>
                              <a:cubicBezTo>
                                <a:pt x="115400" y="176381"/>
                                <a:pt x="96638" y="169243"/>
                                <a:pt x="116373" y="175415"/>
                              </a:cubicBezTo>
                            </a:path>
                            <a:path w="116373" h="175415" stroke="0" extrusionOk="0">
                              <a:moveTo>
                                <a:pt x="71325" y="0"/>
                              </a:moveTo>
                              <a:cubicBezTo>
                                <a:pt x="41718" y="3184"/>
                                <a:pt x="56741" y="823"/>
                                <a:pt x="30031" y="17197"/>
                              </a:cubicBezTo>
                              <a:cubicBezTo>
                                <a:pt x="25282" y="19918"/>
                                <a:pt x="22672" y="22016"/>
                                <a:pt x="18769" y="24076"/>
                              </a:cubicBezTo>
                              <a:cubicBezTo>
                                <a:pt x="6878" y="39388"/>
                                <a:pt x="14240" y="29843"/>
                                <a:pt x="3753" y="55031"/>
                              </a:cubicBezTo>
                              <a:cubicBezTo>
                                <a:pt x="2729" y="57668"/>
                                <a:pt x="1064" y="61271"/>
                                <a:pt x="0" y="65350"/>
                              </a:cubicBezTo>
                              <a:cubicBezTo>
                                <a:pt x="554" y="80331"/>
                                <a:pt x="-1705" y="95862"/>
                                <a:pt x="3753" y="110064"/>
                              </a:cubicBezTo>
                              <a:cubicBezTo>
                                <a:pt x="4792" y="113518"/>
                                <a:pt x="4384" y="117909"/>
                                <a:pt x="7508" y="120382"/>
                              </a:cubicBezTo>
                              <a:cubicBezTo>
                                <a:pt x="14855" y="127894"/>
                                <a:pt x="20882" y="128878"/>
                                <a:pt x="30031" y="134140"/>
                              </a:cubicBezTo>
                              <a:cubicBezTo>
                                <a:pt x="46245" y="147121"/>
                                <a:pt x="38602" y="139615"/>
                                <a:pt x="63817" y="147899"/>
                              </a:cubicBezTo>
                              <a:cubicBezTo>
                                <a:pt x="63824" y="147901"/>
                                <a:pt x="86337" y="154775"/>
                                <a:pt x="86340" y="154778"/>
                              </a:cubicBezTo>
                              <a:cubicBezTo>
                                <a:pt x="90269" y="156440"/>
                                <a:pt x="94277" y="159221"/>
                                <a:pt x="97603" y="161656"/>
                              </a:cubicBezTo>
                              <a:cubicBezTo>
                                <a:pt x="117465" y="179127"/>
                                <a:pt x="101503" y="170008"/>
                                <a:pt x="116373" y="175415"/>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a:extLst>
                    <a:ext uri="{FF2B5EF4-FFF2-40B4-BE49-F238E27FC236}">
                      <a16:creationId xmlns:a16="http://schemas.microsoft.com/office/drawing/2014/main" id="{037A6F30-F8FC-6D4F-93FA-F4075D4B2F89}"/>
                    </a:ext>
                  </a:extLst>
                </p:cNvPr>
                <p:cNvSpPr/>
                <p:nvPr/>
              </p:nvSpPr>
              <p:spPr>
                <a:xfrm>
                  <a:off x="1401798" y="-696227"/>
                  <a:ext cx="199204" cy="240631"/>
                </a:xfrm>
                <a:custGeom>
                  <a:avLst/>
                  <a:gdLst>
                    <a:gd name="connsiteX0" fmla="*/ 125410 w 199204"/>
                    <a:gd name="connsiteY0" fmla="*/ 0 h 240631"/>
                    <a:gd name="connsiteX1" fmla="*/ 154286 w 199204"/>
                    <a:gd name="connsiteY1" fmla="*/ 6416 h 240631"/>
                    <a:gd name="connsiteX2" fmla="*/ 173537 w 199204"/>
                    <a:gd name="connsiteY2" fmla="*/ 12833 h 240631"/>
                    <a:gd name="connsiteX3" fmla="*/ 179954 w 199204"/>
                    <a:gd name="connsiteY3" fmla="*/ 22459 h 240631"/>
                    <a:gd name="connsiteX4" fmla="*/ 179954 w 199204"/>
                    <a:gd name="connsiteY4" fmla="*/ 64168 h 240631"/>
                    <a:gd name="connsiteX5" fmla="*/ 186370 w 199204"/>
                    <a:gd name="connsiteY5" fmla="*/ 102669 h 240631"/>
                    <a:gd name="connsiteX6" fmla="*/ 199204 w 199204"/>
                    <a:gd name="connsiteY6" fmla="*/ 121920 h 240631"/>
                    <a:gd name="connsiteX7" fmla="*/ 195996 w 199204"/>
                    <a:gd name="connsiteY7" fmla="*/ 154004 h 240631"/>
                    <a:gd name="connsiteX8" fmla="*/ 186370 w 199204"/>
                    <a:gd name="connsiteY8" fmla="*/ 173254 h 240631"/>
                    <a:gd name="connsiteX9" fmla="*/ 167120 w 199204"/>
                    <a:gd name="connsiteY9" fmla="*/ 182880 h 240631"/>
                    <a:gd name="connsiteX10" fmla="*/ 157495 w 199204"/>
                    <a:gd name="connsiteY10" fmla="*/ 189296 h 240631"/>
                    <a:gd name="connsiteX11" fmla="*/ 151078 w 199204"/>
                    <a:gd name="connsiteY11" fmla="*/ 208547 h 240631"/>
                    <a:gd name="connsiteX12" fmla="*/ 147869 w 199204"/>
                    <a:gd name="connsiteY12" fmla="*/ 218172 h 240631"/>
                    <a:gd name="connsiteX13" fmla="*/ 144661 w 199204"/>
                    <a:gd name="connsiteY13" fmla="*/ 231006 h 240631"/>
                    <a:gd name="connsiteX14" fmla="*/ 125410 w 199204"/>
                    <a:gd name="connsiteY14" fmla="*/ 237423 h 240631"/>
                    <a:gd name="connsiteX15" fmla="*/ 115785 w 199204"/>
                    <a:gd name="connsiteY15" fmla="*/ 240631 h 240631"/>
                    <a:gd name="connsiteX16" fmla="*/ 90118 w 199204"/>
                    <a:gd name="connsiteY16" fmla="*/ 237423 h 240631"/>
                    <a:gd name="connsiteX17" fmla="*/ 70867 w 199204"/>
                    <a:gd name="connsiteY17" fmla="*/ 224589 h 240631"/>
                    <a:gd name="connsiteX18" fmla="*/ 51617 w 199204"/>
                    <a:gd name="connsiteY18" fmla="*/ 211755 h 240631"/>
                    <a:gd name="connsiteX19" fmla="*/ 41991 w 199204"/>
                    <a:gd name="connsiteY19" fmla="*/ 205339 h 240631"/>
                    <a:gd name="connsiteX20" fmla="*/ 22741 w 199204"/>
                    <a:gd name="connsiteY20" fmla="*/ 189296 h 240631"/>
                    <a:gd name="connsiteX21" fmla="*/ 16324 w 199204"/>
                    <a:gd name="connsiteY21" fmla="*/ 179671 h 240631"/>
                    <a:gd name="connsiteX22" fmla="*/ 9907 w 199204"/>
                    <a:gd name="connsiteY22" fmla="*/ 160421 h 240631"/>
                    <a:gd name="connsiteX23" fmla="*/ 6699 w 199204"/>
                    <a:gd name="connsiteY23" fmla="*/ 150795 h 240631"/>
                    <a:gd name="connsiteX24" fmla="*/ 3490 w 199204"/>
                    <a:gd name="connsiteY24" fmla="*/ 131545 h 240631"/>
                    <a:gd name="connsiteX25" fmla="*/ 282 w 199204"/>
                    <a:gd name="connsiteY25" fmla="*/ 105878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204" h="240631">
                      <a:moveTo>
                        <a:pt x="125410" y="0"/>
                      </a:moveTo>
                      <a:cubicBezTo>
                        <a:pt x="134569" y="1832"/>
                        <a:pt x="145224" y="3697"/>
                        <a:pt x="154286" y="6416"/>
                      </a:cubicBezTo>
                      <a:cubicBezTo>
                        <a:pt x="160765" y="8360"/>
                        <a:pt x="173537" y="12833"/>
                        <a:pt x="173537" y="12833"/>
                      </a:cubicBezTo>
                      <a:cubicBezTo>
                        <a:pt x="175676" y="16042"/>
                        <a:pt x="178229" y="19010"/>
                        <a:pt x="179954" y="22459"/>
                      </a:cubicBezTo>
                      <a:cubicBezTo>
                        <a:pt x="187111" y="36774"/>
                        <a:pt x="181749" y="46220"/>
                        <a:pt x="179954" y="64168"/>
                      </a:cubicBezTo>
                      <a:cubicBezTo>
                        <a:pt x="180543" y="69466"/>
                        <a:pt x="181145" y="93264"/>
                        <a:pt x="186370" y="102669"/>
                      </a:cubicBezTo>
                      <a:cubicBezTo>
                        <a:pt x="190115" y="109411"/>
                        <a:pt x="199204" y="121920"/>
                        <a:pt x="199204" y="121920"/>
                      </a:cubicBezTo>
                      <a:cubicBezTo>
                        <a:pt x="198135" y="132615"/>
                        <a:pt x="197630" y="143381"/>
                        <a:pt x="195996" y="154004"/>
                      </a:cubicBezTo>
                      <a:cubicBezTo>
                        <a:pt x="195047" y="160171"/>
                        <a:pt x="190695" y="168929"/>
                        <a:pt x="186370" y="173254"/>
                      </a:cubicBezTo>
                      <a:cubicBezTo>
                        <a:pt x="177177" y="182447"/>
                        <a:pt x="177557" y="177662"/>
                        <a:pt x="167120" y="182880"/>
                      </a:cubicBezTo>
                      <a:cubicBezTo>
                        <a:pt x="163671" y="184604"/>
                        <a:pt x="160703" y="187157"/>
                        <a:pt x="157495" y="189296"/>
                      </a:cubicBezTo>
                      <a:lnTo>
                        <a:pt x="151078" y="208547"/>
                      </a:lnTo>
                      <a:cubicBezTo>
                        <a:pt x="150008" y="211755"/>
                        <a:pt x="148689" y="214891"/>
                        <a:pt x="147869" y="218172"/>
                      </a:cubicBezTo>
                      <a:cubicBezTo>
                        <a:pt x="146800" y="222450"/>
                        <a:pt x="148009" y="228136"/>
                        <a:pt x="144661" y="231006"/>
                      </a:cubicBezTo>
                      <a:cubicBezTo>
                        <a:pt x="139525" y="235408"/>
                        <a:pt x="131827" y="235284"/>
                        <a:pt x="125410" y="237423"/>
                      </a:cubicBezTo>
                      <a:lnTo>
                        <a:pt x="115785" y="240631"/>
                      </a:lnTo>
                      <a:cubicBezTo>
                        <a:pt x="107229" y="239562"/>
                        <a:pt x="98238" y="240323"/>
                        <a:pt x="90118" y="237423"/>
                      </a:cubicBezTo>
                      <a:cubicBezTo>
                        <a:pt x="82855" y="234829"/>
                        <a:pt x="77284" y="228867"/>
                        <a:pt x="70867" y="224589"/>
                      </a:cubicBezTo>
                      <a:lnTo>
                        <a:pt x="51617" y="211755"/>
                      </a:lnTo>
                      <a:cubicBezTo>
                        <a:pt x="48408" y="209616"/>
                        <a:pt x="44718" y="208066"/>
                        <a:pt x="41991" y="205339"/>
                      </a:cubicBezTo>
                      <a:cubicBezTo>
                        <a:pt x="29640" y="192986"/>
                        <a:pt x="36141" y="198230"/>
                        <a:pt x="22741" y="189296"/>
                      </a:cubicBezTo>
                      <a:cubicBezTo>
                        <a:pt x="20602" y="186088"/>
                        <a:pt x="17890" y="183195"/>
                        <a:pt x="16324" y="179671"/>
                      </a:cubicBezTo>
                      <a:cubicBezTo>
                        <a:pt x="13577" y="173490"/>
                        <a:pt x="12046" y="166838"/>
                        <a:pt x="9907" y="160421"/>
                      </a:cubicBezTo>
                      <a:cubicBezTo>
                        <a:pt x="8837" y="157212"/>
                        <a:pt x="7255" y="154131"/>
                        <a:pt x="6699" y="150795"/>
                      </a:cubicBezTo>
                      <a:cubicBezTo>
                        <a:pt x="5629" y="144378"/>
                        <a:pt x="4901" y="137895"/>
                        <a:pt x="3490" y="131545"/>
                      </a:cubicBezTo>
                      <a:cubicBezTo>
                        <a:pt x="-1409" y="109501"/>
                        <a:pt x="282" y="136917"/>
                        <a:pt x="282" y="105878"/>
                      </a:cubicBezTo>
                    </a:path>
                  </a:pathLst>
                </a:custGeom>
                <a:grpFill/>
                <a:ln w="12700">
                  <a:solidFill>
                    <a:schemeClr val="accent3">
                      <a:lumMod val="75000"/>
                    </a:schemeClr>
                  </a:solidFill>
                  <a:extLst>
                    <a:ext uri="{C807C97D-BFC1-408E-A445-0C87EB9F89A2}">
                      <ask:lineSketchStyleProps xmlns:ask="http://schemas.microsoft.com/office/drawing/2018/sketchyshapes" sd="1580631638">
                        <a:custGeom>
                          <a:avLst/>
                          <a:gdLst>
                            <a:gd name="connsiteX0" fmla="*/ 146733 w 233075"/>
                            <a:gd name="connsiteY0" fmla="*/ 0 h 257963"/>
                            <a:gd name="connsiteX1" fmla="*/ 180519 w 233075"/>
                            <a:gd name="connsiteY1" fmla="*/ 6878 h 257963"/>
                            <a:gd name="connsiteX2" fmla="*/ 203043 w 233075"/>
                            <a:gd name="connsiteY2" fmla="*/ 13757 h 257963"/>
                            <a:gd name="connsiteX3" fmla="*/ 210551 w 233075"/>
                            <a:gd name="connsiteY3" fmla="*/ 24076 h 257963"/>
                            <a:gd name="connsiteX4" fmla="*/ 210551 w 233075"/>
                            <a:gd name="connsiteY4" fmla="*/ 68789 h 257963"/>
                            <a:gd name="connsiteX5" fmla="*/ 218058 w 233075"/>
                            <a:gd name="connsiteY5" fmla="*/ 110063 h 257963"/>
                            <a:gd name="connsiteX6" fmla="*/ 233075 w 233075"/>
                            <a:gd name="connsiteY6" fmla="*/ 130701 h 257963"/>
                            <a:gd name="connsiteX7" fmla="*/ 229321 w 233075"/>
                            <a:gd name="connsiteY7" fmla="*/ 165096 h 257963"/>
                            <a:gd name="connsiteX8" fmla="*/ 218058 w 233075"/>
                            <a:gd name="connsiteY8" fmla="*/ 185733 h 257963"/>
                            <a:gd name="connsiteX9" fmla="*/ 195535 w 233075"/>
                            <a:gd name="connsiteY9" fmla="*/ 196052 h 257963"/>
                            <a:gd name="connsiteX10" fmla="*/ 184274 w 233075"/>
                            <a:gd name="connsiteY10" fmla="*/ 202930 h 257963"/>
                            <a:gd name="connsiteX11" fmla="*/ 176766 w 233075"/>
                            <a:gd name="connsiteY11" fmla="*/ 223568 h 257963"/>
                            <a:gd name="connsiteX12" fmla="*/ 173011 w 233075"/>
                            <a:gd name="connsiteY12" fmla="*/ 233886 h 257963"/>
                            <a:gd name="connsiteX13" fmla="*/ 169257 w 233075"/>
                            <a:gd name="connsiteY13" fmla="*/ 247644 h 257963"/>
                            <a:gd name="connsiteX14" fmla="*/ 146733 w 233075"/>
                            <a:gd name="connsiteY14" fmla="*/ 254523 h 257963"/>
                            <a:gd name="connsiteX15" fmla="*/ 135472 w 233075"/>
                            <a:gd name="connsiteY15" fmla="*/ 257963 h 257963"/>
                            <a:gd name="connsiteX16" fmla="*/ 105440 w 233075"/>
                            <a:gd name="connsiteY16" fmla="*/ 254523 h 257963"/>
                            <a:gd name="connsiteX17" fmla="*/ 82916 w 233075"/>
                            <a:gd name="connsiteY17" fmla="*/ 240765 h 257963"/>
                            <a:gd name="connsiteX18" fmla="*/ 60393 w 233075"/>
                            <a:gd name="connsiteY18" fmla="*/ 227007 h 257963"/>
                            <a:gd name="connsiteX19" fmla="*/ 49130 w 233075"/>
                            <a:gd name="connsiteY19" fmla="*/ 220129 h 257963"/>
                            <a:gd name="connsiteX20" fmla="*/ 26607 w 233075"/>
                            <a:gd name="connsiteY20" fmla="*/ 202930 h 257963"/>
                            <a:gd name="connsiteX21" fmla="*/ 19099 w 233075"/>
                            <a:gd name="connsiteY21" fmla="*/ 192612 h 257963"/>
                            <a:gd name="connsiteX22" fmla="*/ 11591 w 233075"/>
                            <a:gd name="connsiteY22" fmla="*/ 171975 h 257963"/>
                            <a:gd name="connsiteX23" fmla="*/ 7838 w 233075"/>
                            <a:gd name="connsiteY23" fmla="*/ 161656 h 257963"/>
                            <a:gd name="connsiteX24" fmla="*/ 4083 w 233075"/>
                            <a:gd name="connsiteY24" fmla="*/ 141019 h 257963"/>
                            <a:gd name="connsiteX25" fmla="*/ 329 w 233075"/>
                            <a:gd name="connsiteY25" fmla="*/ 113504 h 25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3075" h="257963" fill="none" extrusionOk="0">
                              <a:moveTo>
                                <a:pt x="146733" y="0"/>
                              </a:moveTo>
                              <a:cubicBezTo>
                                <a:pt x="158991" y="3747"/>
                                <a:pt x="169157" y="5778"/>
                                <a:pt x="180519" y="6878"/>
                              </a:cubicBezTo>
                              <a:cubicBezTo>
                                <a:pt x="188100" y="8962"/>
                                <a:pt x="203043" y="13757"/>
                                <a:pt x="203043" y="13757"/>
                              </a:cubicBezTo>
                              <a:cubicBezTo>
                                <a:pt x="205205" y="17728"/>
                                <a:pt x="209323" y="20102"/>
                                <a:pt x="210551" y="24076"/>
                              </a:cubicBezTo>
                              <a:cubicBezTo>
                                <a:pt x="220095" y="40299"/>
                                <a:pt x="213117" y="48232"/>
                                <a:pt x="210551" y="68789"/>
                              </a:cubicBezTo>
                              <a:cubicBezTo>
                                <a:pt x="210264" y="73433"/>
                                <a:pt x="212852" y="100096"/>
                                <a:pt x="218058" y="110063"/>
                              </a:cubicBezTo>
                              <a:cubicBezTo>
                                <a:pt x="222440" y="117290"/>
                                <a:pt x="233074" y="130701"/>
                                <a:pt x="233075" y="130701"/>
                              </a:cubicBezTo>
                              <a:cubicBezTo>
                                <a:pt x="229630" y="140317"/>
                                <a:pt x="232438" y="153608"/>
                                <a:pt x="229321" y="165096"/>
                              </a:cubicBezTo>
                              <a:cubicBezTo>
                                <a:pt x="228515" y="171018"/>
                                <a:pt x="222209" y="181389"/>
                                <a:pt x="218058" y="185733"/>
                              </a:cubicBezTo>
                              <a:cubicBezTo>
                                <a:pt x="207513" y="194722"/>
                                <a:pt x="208669" y="190311"/>
                                <a:pt x="195535" y="196052"/>
                              </a:cubicBezTo>
                              <a:cubicBezTo>
                                <a:pt x="191046" y="197068"/>
                                <a:pt x="188235" y="200830"/>
                                <a:pt x="184274" y="202930"/>
                              </a:cubicBezTo>
                              <a:cubicBezTo>
                                <a:pt x="180985" y="213363"/>
                                <a:pt x="178666" y="218847"/>
                                <a:pt x="176766" y="223568"/>
                              </a:cubicBezTo>
                              <a:cubicBezTo>
                                <a:pt x="175277" y="227662"/>
                                <a:pt x="174690" y="229966"/>
                                <a:pt x="173011" y="233886"/>
                              </a:cubicBezTo>
                              <a:cubicBezTo>
                                <a:pt x="172904" y="238834"/>
                                <a:pt x="173517" y="243413"/>
                                <a:pt x="169257" y="247644"/>
                              </a:cubicBezTo>
                              <a:cubicBezTo>
                                <a:pt x="162806" y="252541"/>
                                <a:pt x="154082" y="252546"/>
                                <a:pt x="146733" y="254523"/>
                              </a:cubicBezTo>
                              <a:cubicBezTo>
                                <a:pt x="141704" y="256312"/>
                                <a:pt x="139559" y="257019"/>
                                <a:pt x="135472" y="257963"/>
                              </a:cubicBezTo>
                              <a:cubicBezTo>
                                <a:pt x="125693" y="256728"/>
                                <a:pt x="113414" y="258948"/>
                                <a:pt x="105440" y="254523"/>
                              </a:cubicBezTo>
                              <a:cubicBezTo>
                                <a:pt x="96221" y="253064"/>
                                <a:pt x="91196" y="247249"/>
                                <a:pt x="82916" y="240765"/>
                              </a:cubicBezTo>
                              <a:cubicBezTo>
                                <a:pt x="73154" y="233528"/>
                                <a:pt x="68740" y="233432"/>
                                <a:pt x="60393" y="227007"/>
                              </a:cubicBezTo>
                              <a:cubicBezTo>
                                <a:pt x="56399" y="225338"/>
                                <a:pt x="52954" y="222493"/>
                                <a:pt x="49130" y="220129"/>
                              </a:cubicBezTo>
                              <a:cubicBezTo>
                                <a:pt x="35843" y="205888"/>
                                <a:pt x="43076" y="212142"/>
                                <a:pt x="26607" y="202930"/>
                              </a:cubicBezTo>
                              <a:cubicBezTo>
                                <a:pt x="23612" y="199865"/>
                                <a:pt x="21424" y="196080"/>
                                <a:pt x="19099" y="192612"/>
                              </a:cubicBezTo>
                              <a:cubicBezTo>
                                <a:pt x="15143" y="185117"/>
                                <a:pt x="14454" y="178579"/>
                                <a:pt x="11591" y="171975"/>
                              </a:cubicBezTo>
                              <a:cubicBezTo>
                                <a:pt x="10224" y="168280"/>
                                <a:pt x="8118" y="165527"/>
                                <a:pt x="7838" y="161656"/>
                              </a:cubicBezTo>
                              <a:cubicBezTo>
                                <a:pt x="6062" y="154327"/>
                                <a:pt x="4773" y="147312"/>
                                <a:pt x="4083" y="141019"/>
                              </a:cubicBezTo>
                              <a:cubicBezTo>
                                <a:pt x="2512" y="119349"/>
                                <a:pt x="1959" y="145460"/>
                                <a:pt x="329" y="113504"/>
                              </a:cubicBezTo>
                            </a:path>
                            <a:path w="233075" h="257963" stroke="0" extrusionOk="0">
                              <a:moveTo>
                                <a:pt x="146733" y="0"/>
                              </a:moveTo>
                              <a:cubicBezTo>
                                <a:pt x="159125" y="2494"/>
                                <a:pt x="167665" y="5439"/>
                                <a:pt x="180519" y="6878"/>
                              </a:cubicBezTo>
                              <a:cubicBezTo>
                                <a:pt x="188099" y="8962"/>
                                <a:pt x="203043" y="13758"/>
                                <a:pt x="203043" y="13757"/>
                              </a:cubicBezTo>
                              <a:cubicBezTo>
                                <a:pt x="206317" y="16927"/>
                                <a:pt x="208269" y="20029"/>
                                <a:pt x="210551" y="24076"/>
                              </a:cubicBezTo>
                              <a:cubicBezTo>
                                <a:pt x="219233" y="39454"/>
                                <a:pt x="213518" y="51698"/>
                                <a:pt x="210551" y="68789"/>
                              </a:cubicBezTo>
                              <a:cubicBezTo>
                                <a:pt x="213034" y="73221"/>
                                <a:pt x="213428" y="102256"/>
                                <a:pt x="218058" y="110063"/>
                              </a:cubicBezTo>
                              <a:cubicBezTo>
                                <a:pt x="222440" y="117292"/>
                                <a:pt x="233075" y="130701"/>
                                <a:pt x="233075" y="130701"/>
                              </a:cubicBezTo>
                              <a:cubicBezTo>
                                <a:pt x="233008" y="144237"/>
                                <a:pt x="232394" y="151413"/>
                                <a:pt x="229321" y="165096"/>
                              </a:cubicBezTo>
                              <a:cubicBezTo>
                                <a:pt x="227334" y="171601"/>
                                <a:pt x="223619" y="181777"/>
                                <a:pt x="218058" y="185733"/>
                              </a:cubicBezTo>
                              <a:cubicBezTo>
                                <a:pt x="207906" y="196321"/>
                                <a:pt x="206775" y="190158"/>
                                <a:pt x="195535" y="196052"/>
                              </a:cubicBezTo>
                              <a:cubicBezTo>
                                <a:pt x="191304" y="198159"/>
                                <a:pt x="188682" y="200435"/>
                                <a:pt x="184274" y="202930"/>
                              </a:cubicBezTo>
                              <a:cubicBezTo>
                                <a:pt x="182307" y="208543"/>
                                <a:pt x="178423" y="216083"/>
                                <a:pt x="176766" y="223568"/>
                              </a:cubicBezTo>
                              <a:cubicBezTo>
                                <a:pt x="175616" y="227089"/>
                                <a:pt x="174060" y="229908"/>
                                <a:pt x="173011" y="233886"/>
                              </a:cubicBezTo>
                              <a:cubicBezTo>
                                <a:pt x="171525" y="238434"/>
                                <a:pt x="173216" y="244123"/>
                                <a:pt x="169257" y="247644"/>
                              </a:cubicBezTo>
                              <a:cubicBezTo>
                                <a:pt x="163148" y="251905"/>
                                <a:pt x="155032" y="250447"/>
                                <a:pt x="146733" y="254523"/>
                              </a:cubicBezTo>
                              <a:cubicBezTo>
                                <a:pt x="143588" y="254982"/>
                                <a:pt x="138306" y="257205"/>
                                <a:pt x="135472" y="257963"/>
                              </a:cubicBezTo>
                              <a:cubicBezTo>
                                <a:pt x="124861" y="256830"/>
                                <a:pt x="115562" y="258190"/>
                                <a:pt x="105440" y="254523"/>
                              </a:cubicBezTo>
                              <a:cubicBezTo>
                                <a:pt x="97670" y="251112"/>
                                <a:pt x="90745" y="244861"/>
                                <a:pt x="82916" y="240765"/>
                              </a:cubicBezTo>
                              <a:cubicBezTo>
                                <a:pt x="72834" y="234022"/>
                                <a:pt x="71758" y="232812"/>
                                <a:pt x="60393" y="227007"/>
                              </a:cubicBezTo>
                              <a:cubicBezTo>
                                <a:pt x="56590" y="224059"/>
                                <a:pt x="52973" y="222712"/>
                                <a:pt x="49130" y="220129"/>
                              </a:cubicBezTo>
                              <a:cubicBezTo>
                                <a:pt x="34855" y="206763"/>
                                <a:pt x="42367" y="212147"/>
                                <a:pt x="26607" y="202930"/>
                              </a:cubicBezTo>
                              <a:cubicBezTo>
                                <a:pt x="24038" y="199805"/>
                                <a:pt x="20922" y="196520"/>
                                <a:pt x="19099" y="192612"/>
                              </a:cubicBezTo>
                              <a:cubicBezTo>
                                <a:pt x="16224" y="185536"/>
                                <a:pt x="13923" y="177414"/>
                                <a:pt x="11591" y="171975"/>
                              </a:cubicBezTo>
                              <a:cubicBezTo>
                                <a:pt x="10045" y="169347"/>
                                <a:pt x="7838" y="165335"/>
                                <a:pt x="7838" y="161656"/>
                              </a:cubicBezTo>
                              <a:cubicBezTo>
                                <a:pt x="6380" y="154319"/>
                                <a:pt x="6165" y="148162"/>
                                <a:pt x="4083" y="141019"/>
                              </a:cubicBezTo>
                              <a:cubicBezTo>
                                <a:pt x="-241" y="116101"/>
                                <a:pt x="1286" y="153642"/>
                                <a:pt x="329" y="113504"/>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166">
                  <a:extLst>
                    <a:ext uri="{FF2B5EF4-FFF2-40B4-BE49-F238E27FC236}">
                      <a16:creationId xmlns:a16="http://schemas.microsoft.com/office/drawing/2014/main" id="{A1EB6DD1-FFA0-6241-8058-6F2F3E8517BE}"/>
                    </a:ext>
                  </a:extLst>
                </p:cNvPr>
                <p:cNvSpPr/>
                <p:nvPr/>
              </p:nvSpPr>
              <p:spPr>
                <a:xfrm rot="21289831">
                  <a:off x="1502685" y="-704097"/>
                  <a:ext cx="29261" cy="216000"/>
                </a:xfrm>
                <a:custGeom>
                  <a:avLst/>
                  <a:gdLst>
                    <a:gd name="connsiteX0" fmla="*/ 29261 w 29261"/>
                    <a:gd name="connsiteY0" fmla="*/ 0 h 157212"/>
                    <a:gd name="connsiteX1" fmla="*/ 19636 w 29261"/>
                    <a:gd name="connsiteY1" fmla="*/ 16042 h 157212"/>
                    <a:gd name="connsiteX2" fmla="*/ 26053 w 29261"/>
                    <a:gd name="connsiteY2" fmla="*/ 35292 h 157212"/>
                    <a:gd name="connsiteX3" fmla="*/ 29261 w 29261"/>
                    <a:gd name="connsiteY3" fmla="*/ 44917 h 157212"/>
                    <a:gd name="connsiteX4" fmla="*/ 26053 w 29261"/>
                    <a:gd name="connsiteY4" fmla="*/ 80210 h 157212"/>
                    <a:gd name="connsiteX5" fmla="*/ 16427 w 29261"/>
                    <a:gd name="connsiteY5" fmla="*/ 86627 h 157212"/>
                    <a:gd name="connsiteX6" fmla="*/ 385 w 29261"/>
                    <a:gd name="connsiteY6" fmla="*/ 115503 h 157212"/>
                    <a:gd name="connsiteX7" fmla="*/ 385 w 29261"/>
                    <a:gd name="connsiteY7" fmla="*/ 157212 h 1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61" h="157212">
                      <a:moveTo>
                        <a:pt x="29261" y="0"/>
                      </a:moveTo>
                      <a:cubicBezTo>
                        <a:pt x="26053" y="5347"/>
                        <a:pt x="20201" y="9832"/>
                        <a:pt x="19636" y="16042"/>
                      </a:cubicBezTo>
                      <a:cubicBezTo>
                        <a:pt x="19024" y="22778"/>
                        <a:pt x="23914" y="28875"/>
                        <a:pt x="26053" y="35292"/>
                      </a:cubicBezTo>
                      <a:lnTo>
                        <a:pt x="29261" y="44917"/>
                      </a:lnTo>
                      <a:cubicBezTo>
                        <a:pt x="28192" y="56681"/>
                        <a:pt x="29527" y="68920"/>
                        <a:pt x="26053" y="80210"/>
                      </a:cubicBezTo>
                      <a:cubicBezTo>
                        <a:pt x="24919" y="83896"/>
                        <a:pt x="18966" y="83725"/>
                        <a:pt x="16427" y="86627"/>
                      </a:cubicBezTo>
                      <a:cubicBezTo>
                        <a:pt x="13340" y="90156"/>
                        <a:pt x="936" y="106690"/>
                        <a:pt x="385" y="115503"/>
                      </a:cubicBezTo>
                      <a:cubicBezTo>
                        <a:pt x="-482" y="129379"/>
                        <a:pt x="385" y="143309"/>
                        <a:pt x="385" y="157212"/>
                      </a:cubicBezTo>
                    </a:path>
                  </a:pathLst>
                </a:custGeom>
                <a:grpFill/>
                <a:ln w="12700">
                  <a:solidFill>
                    <a:schemeClr val="accent3">
                      <a:lumMod val="75000"/>
                    </a:schemeClr>
                  </a:solidFill>
                  <a:extLst>
                    <a:ext uri="{C807C97D-BFC1-408E-A445-0C87EB9F89A2}">
                      <ask:lineSketchStyleProps xmlns:ask="http://schemas.microsoft.com/office/drawing/2018/sketchyshapes" sd="3058865590">
                        <a:custGeom>
                          <a:avLst/>
                          <a:gdLst>
                            <a:gd name="connsiteX0" fmla="*/ 34236 w 34236"/>
                            <a:gd name="connsiteY0" fmla="*/ 0 h 231558"/>
                            <a:gd name="connsiteX1" fmla="*/ 22974 w 34236"/>
                            <a:gd name="connsiteY1" fmla="*/ 23628 h 231558"/>
                            <a:gd name="connsiteX2" fmla="*/ 30482 w 34236"/>
                            <a:gd name="connsiteY2" fmla="*/ 51981 h 231558"/>
                            <a:gd name="connsiteX3" fmla="*/ 34236 w 34236"/>
                            <a:gd name="connsiteY3" fmla="*/ 66158 h 231558"/>
                            <a:gd name="connsiteX4" fmla="*/ 30482 w 34236"/>
                            <a:gd name="connsiteY4" fmla="*/ 118141 h 231558"/>
                            <a:gd name="connsiteX5" fmla="*/ 19219 w 34236"/>
                            <a:gd name="connsiteY5" fmla="*/ 127593 h 231558"/>
                            <a:gd name="connsiteX6" fmla="*/ 450 w 34236"/>
                            <a:gd name="connsiteY6" fmla="*/ 170124 h 231558"/>
                            <a:gd name="connsiteX7" fmla="*/ 450 w 34236"/>
                            <a:gd name="connsiteY7" fmla="*/ 231558 h 2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6" h="231558" fill="none" extrusionOk="0">
                              <a:moveTo>
                                <a:pt x="34236" y="0"/>
                              </a:moveTo>
                              <a:cubicBezTo>
                                <a:pt x="29933" y="7652"/>
                                <a:pt x="23122" y="13246"/>
                                <a:pt x="22974" y="23628"/>
                              </a:cubicBezTo>
                              <a:cubicBezTo>
                                <a:pt x="20271" y="33329"/>
                                <a:pt x="27752" y="43056"/>
                                <a:pt x="30482" y="51981"/>
                              </a:cubicBezTo>
                              <a:cubicBezTo>
                                <a:pt x="32723" y="58005"/>
                                <a:pt x="32294" y="59865"/>
                                <a:pt x="34236" y="66158"/>
                              </a:cubicBezTo>
                              <a:cubicBezTo>
                                <a:pt x="32780" y="84456"/>
                                <a:pt x="38591" y="102907"/>
                                <a:pt x="30482" y="118141"/>
                              </a:cubicBezTo>
                              <a:cubicBezTo>
                                <a:pt x="29484" y="123445"/>
                                <a:pt x="23051" y="123181"/>
                                <a:pt x="19219" y="127593"/>
                              </a:cubicBezTo>
                              <a:cubicBezTo>
                                <a:pt x="17338" y="130108"/>
                                <a:pt x="2699" y="156693"/>
                                <a:pt x="450" y="170124"/>
                              </a:cubicBezTo>
                              <a:cubicBezTo>
                                <a:pt x="-1491" y="194754"/>
                                <a:pt x="119" y="211401"/>
                                <a:pt x="450" y="231558"/>
                              </a:cubicBezTo>
                            </a:path>
                            <a:path w="34236" h="231558" stroke="0" extrusionOk="0">
                              <a:moveTo>
                                <a:pt x="34236" y="0"/>
                              </a:moveTo>
                              <a:cubicBezTo>
                                <a:pt x="32137" y="6603"/>
                                <a:pt x="23026" y="13357"/>
                                <a:pt x="22974" y="23628"/>
                              </a:cubicBezTo>
                              <a:cubicBezTo>
                                <a:pt x="23502" y="31876"/>
                                <a:pt x="27514" y="40614"/>
                                <a:pt x="30482" y="51981"/>
                              </a:cubicBezTo>
                              <a:cubicBezTo>
                                <a:pt x="32304" y="57639"/>
                                <a:pt x="32576" y="61346"/>
                                <a:pt x="34236" y="66158"/>
                              </a:cubicBezTo>
                              <a:cubicBezTo>
                                <a:pt x="31224" y="81814"/>
                                <a:pt x="34145" y="100726"/>
                                <a:pt x="30482" y="118141"/>
                              </a:cubicBezTo>
                              <a:cubicBezTo>
                                <a:pt x="29265" y="123938"/>
                                <a:pt x="22000" y="123026"/>
                                <a:pt x="19219" y="127593"/>
                              </a:cubicBezTo>
                              <a:cubicBezTo>
                                <a:pt x="15549" y="130553"/>
                                <a:pt x="1892" y="156295"/>
                                <a:pt x="450" y="170124"/>
                              </a:cubicBezTo>
                              <a:cubicBezTo>
                                <a:pt x="-30" y="190632"/>
                                <a:pt x="-2573" y="208526"/>
                                <a:pt x="450" y="231558"/>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43" name="Rectangle 142">
            <a:extLst>
              <a:ext uri="{FF2B5EF4-FFF2-40B4-BE49-F238E27FC236}">
                <a16:creationId xmlns:a16="http://schemas.microsoft.com/office/drawing/2014/main" id="{8EE76C0F-2BFD-4645-960B-2ABBD7D6B2D5}"/>
              </a:ext>
            </a:extLst>
          </p:cNvPr>
          <p:cNvSpPr/>
          <p:nvPr/>
        </p:nvSpPr>
        <p:spPr>
          <a:xfrm>
            <a:off x="4591727" y="364521"/>
            <a:ext cx="4504157" cy="830997"/>
          </a:xfrm>
          <a:prstGeom prst="rect">
            <a:avLst/>
          </a:prstGeom>
        </p:spPr>
        <p:txBody>
          <a:bodyPr wrap="square">
            <a:spAutoFit/>
          </a:bodyPr>
          <a:lstStyle/>
          <a:p>
            <a:pPr algn="just"/>
            <a:r>
              <a:rPr lang="en-IN" sz="1200" b="1" dirty="0"/>
              <a:t>Mendel crossed two true breeding pea parent plants differing in two pairs of contrasting traits: </a:t>
            </a:r>
          </a:p>
          <a:p>
            <a:pPr marL="1142908" lvl="2" indent="-380970" algn="just">
              <a:buAutoNum type="arabicPeriod"/>
            </a:pPr>
            <a:r>
              <a:rPr lang="en-IN" sz="1200" b="1" dirty="0">
                <a:solidFill>
                  <a:srgbClr val="FFFF00"/>
                </a:solidFill>
              </a:rPr>
              <a:t>seed colour </a:t>
            </a:r>
            <a:r>
              <a:rPr lang="en-IN" sz="1200" b="1" dirty="0"/>
              <a:t>and </a:t>
            </a:r>
          </a:p>
          <a:p>
            <a:pPr marL="1142908" lvl="2" indent="-380970" algn="just">
              <a:buAutoNum type="arabicPeriod"/>
            </a:pPr>
            <a:r>
              <a:rPr lang="en-IN" sz="1200" b="1" dirty="0">
                <a:solidFill>
                  <a:srgbClr val="FFFF00"/>
                </a:solidFill>
              </a:rPr>
              <a:t>seed shape</a:t>
            </a:r>
          </a:p>
        </p:txBody>
      </p:sp>
      <p:sp>
        <p:nvSpPr>
          <p:cNvPr id="187" name="TextBox 186">
            <a:extLst>
              <a:ext uri="{FF2B5EF4-FFF2-40B4-BE49-F238E27FC236}">
                <a16:creationId xmlns:a16="http://schemas.microsoft.com/office/drawing/2014/main" id="{6E8B2122-7B97-2C4B-A2B9-176F83B30E19}"/>
              </a:ext>
            </a:extLst>
          </p:cNvPr>
          <p:cNvSpPr txBox="1"/>
          <p:nvPr/>
        </p:nvSpPr>
        <p:spPr>
          <a:xfrm>
            <a:off x="206829" y="465184"/>
            <a:ext cx="1440160" cy="323165"/>
          </a:xfrm>
          <a:prstGeom prst="rect">
            <a:avLst/>
          </a:prstGeom>
          <a:noFill/>
        </p:spPr>
        <p:txBody>
          <a:bodyPr wrap="square" rtlCol="0">
            <a:spAutoFit/>
          </a:bodyPr>
          <a:lstStyle/>
          <a:p>
            <a:r>
              <a:rPr lang="en-US" sz="1500" b="1" dirty="0"/>
              <a:t>Parental alleles </a:t>
            </a:r>
            <a:endParaRPr lang="en-IN" sz="1500" b="1" dirty="0"/>
          </a:p>
        </p:txBody>
      </p:sp>
      <p:sp>
        <p:nvSpPr>
          <p:cNvPr id="189" name="TextBox 188">
            <a:extLst>
              <a:ext uri="{FF2B5EF4-FFF2-40B4-BE49-F238E27FC236}">
                <a16:creationId xmlns:a16="http://schemas.microsoft.com/office/drawing/2014/main" id="{C002672C-77D0-1246-9DA5-B2F0FFD2C5EA}"/>
              </a:ext>
            </a:extLst>
          </p:cNvPr>
          <p:cNvSpPr txBox="1"/>
          <p:nvPr/>
        </p:nvSpPr>
        <p:spPr>
          <a:xfrm>
            <a:off x="206829" y="2228951"/>
            <a:ext cx="1440161" cy="323165"/>
          </a:xfrm>
          <a:prstGeom prst="rect">
            <a:avLst/>
          </a:prstGeom>
          <a:noFill/>
        </p:spPr>
        <p:txBody>
          <a:bodyPr wrap="square" rtlCol="0">
            <a:spAutoFit/>
          </a:bodyPr>
          <a:lstStyle/>
          <a:p>
            <a:r>
              <a:rPr lang="en-US" sz="1500" b="1" dirty="0"/>
              <a:t>F</a:t>
            </a:r>
            <a:r>
              <a:rPr lang="en-US" sz="1500" b="1" baseline="-25000" dirty="0"/>
              <a:t>1</a:t>
            </a:r>
            <a:r>
              <a:rPr lang="en-US" sz="1500" b="1" dirty="0"/>
              <a:t> generation </a:t>
            </a:r>
            <a:endParaRPr lang="en-IN" sz="1500" b="1" dirty="0"/>
          </a:p>
        </p:txBody>
      </p:sp>
      <p:sp>
        <p:nvSpPr>
          <p:cNvPr id="190" name="Rectangle 189">
            <a:extLst>
              <a:ext uri="{FF2B5EF4-FFF2-40B4-BE49-F238E27FC236}">
                <a16:creationId xmlns:a16="http://schemas.microsoft.com/office/drawing/2014/main" id="{519ECACC-637A-F145-8D87-37D40842E324}"/>
              </a:ext>
            </a:extLst>
          </p:cNvPr>
          <p:cNvSpPr/>
          <p:nvPr/>
        </p:nvSpPr>
        <p:spPr>
          <a:xfrm>
            <a:off x="19727" y="4977670"/>
            <a:ext cx="3509143" cy="561692"/>
          </a:xfrm>
          <a:prstGeom prst="rect">
            <a:avLst/>
          </a:prstGeom>
        </p:spPr>
        <p:txBody>
          <a:bodyPr wrap="square">
            <a:spAutoFit/>
          </a:bodyPr>
          <a:lstStyle/>
          <a:p>
            <a:r>
              <a:rPr lang="en-IN" sz="1050" b="1" dirty="0"/>
              <a:t>Genotypic ratio: </a:t>
            </a:r>
          </a:p>
          <a:p>
            <a:r>
              <a:rPr lang="en-IN" sz="1000" b="1" dirty="0"/>
              <a:t>	</a:t>
            </a:r>
            <a:r>
              <a:rPr lang="en-US" sz="1000" b="1" dirty="0"/>
              <a:t>RRYY </a:t>
            </a:r>
            <a:r>
              <a:rPr lang="en-IN" sz="1000" b="1" dirty="0"/>
              <a:t>: </a:t>
            </a:r>
            <a:r>
              <a:rPr lang="en-US" sz="1000" b="1" dirty="0" err="1"/>
              <a:t>rrYY</a:t>
            </a:r>
            <a:r>
              <a:rPr lang="en-US" sz="1000" b="1" dirty="0"/>
              <a:t> </a:t>
            </a:r>
            <a:r>
              <a:rPr lang="en-IN" sz="1000" b="1" dirty="0"/>
              <a:t>: </a:t>
            </a:r>
            <a:r>
              <a:rPr lang="en-US" sz="1000" b="1" dirty="0" err="1"/>
              <a:t>Rryy</a:t>
            </a:r>
            <a:r>
              <a:rPr lang="en-US" sz="1000" b="1" dirty="0"/>
              <a:t> : </a:t>
            </a:r>
            <a:r>
              <a:rPr lang="en-US" sz="1000" b="1" dirty="0" err="1"/>
              <a:t>ryy</a:t>
            </a:r>
            <a:endParaRPr lang="en-US" sz="1000" b="1" dirty="0"/>
          </a:p>
          <a:p>
            <a:endParaRPr lang="en-IN" sz="1000" b="1" dirty="0"/>
          </a:p>
        </p:txBody>
      </p:sp>
      <p:sp>
        <p:nvSpPr>
          <p:cNvPr id="191" name="TextBox 190">
            <a:extLst>
              <a:ext uri="{FF2B5EF4-FFF2-40B4-BE49-F238E27FC236}">
                <a16:creationId xmlns:a16="http://schemas.microsoft.com/office/drawing/2014/main" id="{5B273526-ACB1-934F-A99E-55BC8C0D1878}"/>
              </a:ext>
            </a:extLst>
          </p:cNvPr>
          <p:cNvSpPr txBox="1"/>
          <p:nvPr/>
        </p:nvSpPr>
        <p:spPr>
          <a:xfrm>
            <a:off x="206829" y="3200076"/>
            <a:ext cx="1440160" cy="323165"/>
          </a:xfrm>
          <a:prstGeom prst="rect">
            <a:avLst/>
          </a:prstGeom>
          <a:noFill/>
        </p:spPr>
        <p:txBody>
          <a:bodyPr wrap="square" rtlCol="0">
            <a:spAutoFit/>
          </a:bodyPr>
          <a:lstStyle/>
          <a:p>
            <a:r>
              <a:rPr lang="en-US" sz="1500" b="1" dirty="0"/>
              <a:t>F</a:t>
            </a:r>
            <a:r>
              <a:rPr lang="en-US" sz="1500" b="1" baseline="-25000" dirty="0"/>
              <a:t>2</a:t>
            </a:r>
            <a:r>
              <a:rPr lang="en-US" sz="1500" b="1" dirty="0"/>
              <a:t> generation </a:t>
            </a:r>
            <a:endParaRPr lang="en-IN" sz="1500" b="1" dirty="0"/>
          </a:p>
        </p:txBody>
      </p:sp>
      <p:sp>
        <p:nvSpPr>
          <p:cNvPr id="192" name="TextBox 191">
            <a:extLst>
              <a:ext uri="{FF2B5EF4-FFF2-40B4-BE49-F238E27FC236}">
                <a16:creationId xmlns:a16="http://schemas.microsoft.com/office/drawing/2014/main" id="{BF633E99-A979-3042-BD7B-1C2735CC109E}"/>
              </a:ext>
            </a:extLst>
          </p:cNvPr>
          <p:cNvSpPr txBox="1"/>
          <p:nvPr/>
        </p:nvSpPr>
        <p:spPr>
          <a:xfrm>
            <a:off x="206829" y="1469641"/>
            <a:ext cx="1440160" cy="323165"/>
          </a:xfrm>
          <a:prstGeom prst="rect">
            <a:avLst/>
          </a:prstGeom>
          <a:noFill/>
        </p:spPr>
        <p:txBody>
          <a:bodyPr wrap="square" rtlCol="0">
            <a:spAutoFit/>
          </a:bodyPr>
          <a:lstStyle/>
          <a:p>
            <a:r>
              <a:rPr lang="en-US" sz="1500" b="1" dirty="0"/>
              <a:t>Gametes </a:t>
            </a:r>
            <a:endParaRPr lang="en-IN" sz="1500" b="1" dirty="0"/>
          </a:p>
        </p:txBody>
      </p:sp>
      <p:sp>
        <p:nvSpPr>
          <p:cNvPr id="4" name="Rectangle 3">
            <a:extLst>
              <a:ext uri="{FF2B5EF4-FFF2-40B4-BE49-F238E27FC236}">
                <a16:creationId xmlns:a16="http://schemas.microsoft.com/office/drawing/2014/main" id="{AF7D4013-1A39-6443-9AD7-6B605BF13A01}"/>
              </a:ext>
            </a:extLst>
          </p:cNvPr>
          <p:cNvSpPr/>
          <p:nvPr/>
        </p:nvSpPr>
        <p:spPr>
          <a:xfrm>
            <a:off x="19727" y="3865612"/>
            <a:ext cx="4572000" cy="961802"/>
          </a:xfrm>
          <a:prstGeom prst="rect">
            <a:avLst/>
          </a:prstGeom>
        </p:spPr>
        <p:txBody>
          <a:bodyPr>
            <a:spAutoFit/>
          </a:bodyPr>
          <a:lstStyle/>
          <a:p>
            <a:r>
              <a:rPr lang="en-IN" sz="1400" b="1" u="sng" dirty="0"/>
              <a:t>Results of a dihybrid cross</a:t>
            </a:r>
          </a:p>
          <a:p>
            <a:endParaRPr lang="en-IN" sz="1000" b="1" dirty="0"/>
          </a:p>
          <a:p>
            <a:r>
              <a:rPr lang="en-IN" sz="1050" b="1" dirty="0">
                <a:solidFill>
                  <a:srgbClr val="FFFF00"/>
                </a:solidFill>
              </a:rPr>
              <a:t>Phenotypic ratio: </a:t>
            </a:r>
          </a:p>
          <a:p>
            <a:r>
              <a:rPr lang="en-IN" sz="1000" b="1" dirty="0"/>
              <a:t>Round yellow : round green : wrinkled yellow : wrinkled green</a:t>
            </a:r>
          </a:p>
          <a:p>
            <a:r>
              <a:rPr lang="en-IN" sz="1000" b="1" dirty="0"/>
              <a:t>                      </a:t>
            </a:r>
            <a:r>
              <a:rPr lang="en-IN" sz="1200" b="1" dirty="0"/>
              <a:t>9 : 3 :  3 : 1</a:t>
            </a:r>
            <a:endParaRPr lang="en-IN" sz="1000" b="1" dirty="0"/>
          </a:p>
        </p:txBody>
      </p:sp>
      <p:grpSp>
        <p:nvGrpSpPr>
          <p:cNvPr id="8" name="Group 7">
            <a:extLst>
              <a:ext uri="{FF2B5EF4-FFF2-40B4-BE49-F238E27FC236}">
                <a16:creationId xmlns:a16="http://schemas.microsoft.com/office/drawing/2014/main" id="{19D085D4-21F5-BB44-AF8C-9804DEEE8FAF}"/>
              </a:ext>
            </a:extLst>
          </p:cNvPr>
          <p:cNvGrpSpPr/>
          <p:nvPr/>
        </p:nvGrpSpPr>
        <p:grpSpPr>
          <a:xfrm>
            <a:off x="3551796" y="1993404"/>
            <a:ext cx="1884300" cy="1020149"/>
            <a:chOff x="3551796" y="1993404"/>
            <a:chExt cx="1884300" cy="1020149"/>
          </a:xfrm>
        </p:grpSpPr>
        <p:cxnSp>
          <p:nvCxnSpPr>
            <p:cNvPr id="51" name="Elbow Connector 50">
              <a:extLst>
                <a:ext uri="{FF2B5EF4-FFF2-40B4-BE49-F238E27FC236}">
                  <a16:creationId xmlns:a16="http://schemas.microsoft.com/office/drawing/2014/main" id="{D10321D2-C666-4044-8BBD-5602A7CECC89}"/>
                </a:ext>
              </a:extLst>
            </p:cNvPr>
            <p:cNvCxnSpPr>
              <a:cxnSpLocks/>
            </p:cNvCxnSpPr>
            <p:nvPr/>
          </p:nvCxnSpPr>
          <p:spPr>
            <a:xfrm>
              <a:off x="3551796" y="2330650"/>
              <a:ext cx="1884300" cy="682903"/>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97EA94A-3EF0-924D-8977-103337887D5A}"/>
                </a:ext>
              </a:extLst>
            </p:cNvPr>
            <p:cNvSpPr/>
            <p:nvPr/>
          </p:nvSpPr>
          <p:spPr>
            <a:xfrm>
              <a:off x="3787011" y="1993404"/>
              <a:ext cx="1141659" cy="369332"/>
            </a:xfrm>
            <a:prstGeom prst="rect">
              <a:avLst/>
            </a:prstGeom>
          </p:spPr>
          <p:txBody>
            <a:bodyPr wrap="none">
              <a:spAutoFit/>
            </a:bodyPr>
            <a:lstStyle/>
            <a:p>
              <a:r>
                <a:rPr lang="en-IN" b="1" dirty="0"/>
                <a:t>On </a:t>
              </a:r>
              <a:r>
                <a:rPr lang="en-IN" b="1" dirty="0" err="1"/>
                <a:t>selfing</a:t>
              </a:r>
              <a:endParaRPr lang="en-IN" b="1" dirty="0"/>
            </a:p>
          </p:txBody>
        </p:sp>
      </p:grpSp>
      <p:graphicFrame>
        <p:nvGraphicFramePr>
          <p:cNvPr id="125" name="Table 44">
            <a:extLst>
              <a:ext uri="{FF2B5EF4-FFF2-40B4-BE49-F238E27FC236}">
                <a16:creationId xmlns:a16="http://schemas.microsoft.com/office/drawing/2014/main" id="{1B04EA18-5E75-B54F-BFC7-E606EA030FA8}"/>
              </a:ext>
            </a:extLst>
          </p:cNvPr>
          <p:cNvGraphicFramePr>
            <a:graphicFrameLocks noGrp="1"/>
          </p:cNvGraphicFramePr>
          <p:nvPr>
            <p:extLst>
              <p:ext uri="{D42A27DB-BD31-4B8C-83A1-F6EECF244321}">
                <p14:modId xmlns:p14="http://schemas.microsoft.com/office/powerpoint/2010/main" val="593613155"/>
              </p:ext>
            </p:extLst>
          </p:nvPr>
        </p:nvGraphicFramePr>
        <p:xfrm>
          <a:off x="3456958" y="3013553"/>
          <a:ext cx="4151953" cy="2614361"/>
        </p:xfrm>
        <a:graphic>
          <a:graphicData uri="http://schemas.openxmlformats.org/drawingml/2006/table">
            <a:tbl>
              <a:tblPr firstRow="1" bandRow="1">
                <a:tableStyleId>{5940675A-B579-460E-94D1-54222C63F5DA}</a:tableStyleId>
              </a:tblPr>
              <a:tblGrid>
                <a:gridCol w="443213">
                  <a:extLst>
                    <a:ext uri="{9D8B030D-6E8A-4147-A177-3AD203B41FA5}">
                      <a16:colId xmlns:a16="http://schemas.microsoft.com/office/drawing/2014/main" val="3933901856"/>
                    </a:ext>
                  </a:extLst>
                </a:gridCol>
                <a:gridCol w="741748">
                  <a:extLst>
                    <a:ext uri="{9D8B030D-6E8A-4147-A177-3AD203B41FA5}">
                      <a16:colId xmlns:a16="http://schemas.microsoft.com/office/drawing/2014/main" val="240789679"/>
                    </a:ext>
                  </a:extLst>
                </a:gridCol>
                <a:gridCol w="741748">
                  <a:extLst>
                    <a:ext uri="{9D8B030D-6E8A-4147-A177-3AD203B41FA5}">
                      <a16:colId xmlns:a16="http://schemas.microsoft.com/office/drawing/2014/main" val="2771957306"/>
                    </a:ext>
                  </a:extLst>
                </a:gridCol>
                <a:gridCol w="741748">
                  <a:extLst>
                    <a:ext uri="{9D8B030D-6E8A-4147-A177-3AD203B41FA5}">
                      <a16:colId xmlns:a16="http://schemas.microsoft.com/office/drawing/2014/main" val="735814"/>
                    </a:ext>
                  </a:extLst>
                </a:gridCol>
                <a:gridCol w="741748">
                  <a:extLst>
                    <a:ext uri="{9D8B030D-6E8A-4147-A177-3AD203B41FA5}">
                      <a16:colId xmlns:a16="http://schemas.microsoft.com/office/drawing/2014/main" val="4039175792"/>
                    </a:ext>
                  </a:extLst>
                </a:gridCol>
                <a:gridCol w="741748">
                  <a:extLst>
                    <a:ext uri="{9D8B030D-6E8A-4147-A177-3AD203B41FA5}">
                      <a16:colId xmlns:a16="http://schemas.microsoft.com/office/drawing/2014/main" val="381389716"/>
                    </a:ext>
                  </a:extLst>
                </a:gridCol>
              </a:tblGrid>
              <a:tr h="385252">
                <a:tc rowSpan="2" gridSpan="2">
                  <a:txBody>
                    <a:bodyPr/>
                    <a:lstStyle/>
                    <a:p>
                      <a:pPr algn="ctr"/>
                      <a:r>
                        <a:rPr lang="en-US" b="1" dirty="0"/>
                        <a:t>Gametes</a:t>
                      </a:r>
                    </a:p>
                  </a:txBody>
                  <a:tcPr anchor="ctr"/>
                </a:tc>
                <a:tc rowSpan="2" hMerge="1">
                  <a:txBody>
                    <a:bodyPr/>
                    <a:lstStyle/>
                    <a:p>
                      <a:endParaRPr lang="en-US" dirty="0"/>
                    </a:p>
                  </a:txBody>
                  <a:tcPr/>
                </a:tc>
                <a:tc gridSpan="4">
                  <a:txBody>
                    <a:bodyPr/>
                    <a:lstStyle/>
                    <a:p>
                      <a:pPr algn="ctr"/>
                      <a:r>
                        <a:rPr lang="en-US" sz="1600" b="1" dirty="0"/>
                        <a:t>Male</a:t>
                      </a:r>
                    </a:p>
                  </a:txBody>
                  <a:tcPr anchor="ctr"/>
                </a:tc>
                <a:tc hMerge="1">
                  <a:txBody>
                    <a:bodyPr/>
                    <a:lstStyle/>
                    <a:p>
                      <a:pPr marL="0" marR="0" lvl="0" indent="0" algn="l" defTabSz="761940" rtl="0" eaLnBrk="1" fontAlgn="auto" latinLnBrk="0" hangingPunct="1">
                        <a:lnSpc>
                          <a:spcPct val="100000"/>
                        </a:lnSpc>
                        <a:spcBef>
                          <a:spcPts val="0"/>
                        </a:spcBef>
                        <a:spcAft>
                          <a:spcPts val="0"/>
                        </a:spcAft>
                        <a:buClrTx/>
                        <a:buSzTx/>
                        <a:buFontTx/>
                        <a:buNone/>
                        <a:tabLst/>
                        <a:defRPr/>
                      </a:pP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17905441"/>
                  </a:ext>
                </a:extLst>
              </a:tr>
              <a:tr h="462645">
                <a:tc gridSpan="2" vMerge="1">
                  <a:txBody>
                    <a:bodyPr/>
                    <a:lstStyle/>
                    <a:p>
                      <a:endParaRPr lang="en-US" dirty="0"/>
                    </a:p>
                  </a:txBody>
                  <a:tcPr/>
                </a:tc>
                <a:tc hMerge="1" vMerge="1">
                  <a:txBody>
                    <a:bodyPr/>
                    <a:lstStyle/>
                    <a:p>
                      <a:endParaRPr lang="en-US" dirty="0"/>
                    </a:p>
                  </a:txBody>
                  <a:tcPr/>
                </a:tc>
                <a:tc>
                  <a:txBody>
                    <a:bodyPr/>
                    <a:lstStyle/>
                    <a:p>
                      <a:pPr algn="ctr"/>
                      <a:endParaRPr lang="en-US" sz="1400" b="1" dirty="0"/>
                    </a:p>
                  </a:txBody>
                  <a:tcPr anchor="ctr"/>
                </a:tc>
                <a:tc>
                  <a:txBody>
                    <a:bodyPr/>
                    <a:lstStyle/>
                    <a:p>
                      <a:pPr marL="0" marR="0" lvl="0" indent="0" algn="ctr" defTabSz="761940" rtl="0" eaLnBrk="1" fontAlgn="auto" latinLnBrk="0" hangingPunct="1">
                        <a:lnSpc>
                          <a:spcPct val="100000"/>
                        </a:lnSpc>
                        <a:spcBef>
                          <a:spcPts val="0"/>
                        </a:spcBef>
                        <a:spcAft>
                          <a:spcPts val="0"/>
                        </a:spcAft>
                        <a:buClrTx/>
                        <a:buSzTx/>
                        <a:buFontTx/>
                        <a:buNone/>
                        <a:tabLst/>
                        <a:defRPr/>
                      </a:pPr>
                      <a:endParaRPr lang="en-US" sz="1400" b="1" dirty="0"/>
                    </a:p>
                  </a:txBody>
                  <a:tcPr anchor="ctr"/>
                </a:tc>
                <a:tc>
                  <a:txBody>
                    <a:bodyPr/>
                    <a:lstStyle/>
                    <a:p>
                      <a:pPr algn="ctr"/>
                      <a:endParaRPr lang="en-US" sz="1400" b="1" dirty="0"/>
                    </a:p>
                  </a:txBody>
                  <a:tcPr anchor="ctr"/>
                </a:tc>
                <a:tc>
                  <a:txBody>
                    <a:bodyPr/>
                    <a:lstStyle/>
                    <a:p>
                      <a:pPr algn="ctr"/>
                      <a:endParaRPr lang="en-US" sz="1400" b="1" dirty="0"/>
                    </a:p>
                  </a:txBody>
                  <a:tcPr anchor="ctr"/>
                </a:tc>
                <a:extLst>
                  <a:ext uri="{0D108BD9-81ED-4DB2-BD59-A6C34878D82A}">
                    <a16:rowId xmlns:a16="http://schemas.microsoft.com/office/drawing/2014/main" val="2093444495"/>
                  </a:ext>
                </a:extLst>
              </a:tr>
              <a:tr h="441616">
                <a:tc rowSpan="4">
                  <a:txBody>
                    <a:bodyPr/>
                    <a:lstStyle/>
                    <a:p>
                      <a:pPr algn="ctr"/>
                      <a:r>
                        <a:rPr lang="en-US" b="1" dirty="0"/>
                        <a:t>Female</a:t>
                      </a:r>
                    </a:p>
                  </a:txBody>
                  <a:tcPr vert="vert270" anchor="ctr"/>
                </a:tc>
                <a:tc>
                  <a:txBody>
                    <a:bodyPr/>
                    <a:lstStyle/>
                    <a:p>
                      <a:pPr algn="ctr"/>
                      <a:endParaRPr lang="en-US" sz="1400" b="1" dirty="0"/>
                    </a:p>
                  </a:txBody>
                  <a:tcPr anchor="ctr"/>
                </a:tc>
                <a:tc>
                  <a:txBody>
                    <a:bodyPr/>
                    <a:lstStyle/>
                    <a:p>
                      <a:pPr algn="l"/>
                      <a:endParaRPr lang="en-US" sz="1200" b="1" dirty="0"/>
                    </a:p>
                  </a:txBody>
                  <a:tcPr/>
                </a:tc>
                <a:tc>
                  <a:txBody>
                    <a:bodyPr/>
                    <a:lstStyle/>
                    <a:p>
                      <a:pPr algn="l"/>
                      <a:endParaRPr lang="en-US" sz="1200" b="1" dirty="0"/>
                    </a:p>
                  </a:txBody>
                  <a:tcPr/>
                </a:tc>
                <a:tc>
                  <a:txBody>
                    <a:bodyPr/>
                    <a:lstStyle/>
                    <a:p>
                      <a:pPr algn="l"/>
                      <a:endParaRPr lang="en-US" sz="1200" b="1" dirty="0"/>
                    </a:p>
                  </a:txBody>
                  <a:tcPr/>
                </a:tc>
                <a:tc>
                  <a:txBody>
                    <a:bodyPr/>
                    <a:lstStyle/>
                    <a:p>
                      <a:pPr algn="l"/>
                      <a:endParaRPr lang="en-US" sz="1200" b="1" dirty="0"/>
                    </a:p>
                  </a:txBody>
                  <a:tcPr/>
                </a:tc>
                <a:extLst>
                  <a:ext uri="{0D108BD9-81ED-4DB2-BD59-A6C34878D82A}">
                    <a16:rowId xmlns:a16="http://schemas.microsoft.com/office/drawing/2014/main" val="1514544302"/>
                  </a:ext>
                </a:extLst>
              </a:tr>
              <a:tr h="441616">
                <a:tc vMerge="1">
                  <a:txBody>
                    <a:bodyPr/>
                    <a:lstStyle/>
                    <a:p>
                      <a:endParaRPr lang="en-US" dirty="0"/>
                    </a:p>
                  </a:txBody>
                  <a:tcPr/>
                </a:tc>
                <a:tc>
                  <a:txBody>
                    <a:bodyPr/>
                    <a:lstStyle/>
                    <a:p>
                      <a:pPr algn="ctr"/>
                      <a:endParaRPr lang="en-US" sz="1400" b="1" dirty="0"/>
                    </a:p>
                  </a:txBody>
                  <a:tcPr anchor="ctr"/>
                </a:tc>
                <a:tc>
                  <a:txBody>
                    <a:bodyPr/>
                    <a:lstStyle/>
                    <a:p>
                      <a:pPr algn="l"/>
                      <a:endParaRPr lang="en-US" sz="1200" b="1" dirty="0"/>
                    </a:p>
                  </a:txBody>
                  <a:tcPr/>
                </a:tc>
                <a:tc>
                  <a:txBody>
                    <a:bodyPr/>
                    <a:lstStyle/>
                    <a:p>
                      <a:pPr algn="l"/>
                      <a:endParaRPr lang="en-US" sz="1200" b="1" dirty="0"/>
                    </a:p>
                  </a:txBody>
                  <a:tcPr/>
                </a:tc>
                <a:tc>
                  <a:txBody>
                    <a:bodyPr/>
                    <a:lstStyle/>
                    <a:p>
                      <a:pPr algn="l"/>
                      <a:endParaRPr lang="en-US" sz="1200" b="1" dirty="0"/>
                    </a:p>
                  </a:txBody>
                  <a:tcPr/>
                </a:tc>
                <a:tc>
                  <a:txBody>
                    <a:bodyPr/>
                    <a:lstStyle/>
                    <a:p>
                      <a:pPr algn="l"/>
                      <a:endParaRPr lang="en-US" sz="1200" b="1" dirty="0"/>
                    </a:p>
                  </a:txBody>
                  <a:tcPr/>
                </a:tc>
                <a:extLst>
                  <a:ext uri="{0D108BD9-81ED-4DB2-BD59-A6C34878D82A}">
                    <a16:rowId xmlns:a16="http://schemas.microsoft.com/office/drawing/2014/main" val="309342635"/>
                  </a:ext>
                </a:extLst>
              </a:tr>
              <a:tr h="441616">
                <a:tc vMerge="1">
                  <a:txBody>
                    <a:bodyPr/>
                    <a:lstStyle/>
                    <a:p>
                      <a:endParaRPr lang="en-US" dirty="0"/>
                    </a:p>
                  </a:txBody>
                  <a:tcPr/>
                </a:tc>
                <a:tc>
                  <a:txBody>
                    <a:bodyPr/>
                    <a:lstStyle/>
                    <a:p>
                      <a:pPr algn="ctr"/>
                      <a:endParaRPr lang="en-US" sz="1400" b="1" dirty="0"/>
                    </a:p>
                  </a:txBody>
                  <a:tcPr anchor="ctr"/>
                </a:tc>
                <a:tc>
                  <a:txBody>
                    <a:bodyPr/>
                    <a:lstStyle/>
                    <a:p>
                      <a:pPr algn="l"/>
                      <a:endParaRPr lang="en-US" sz="1200" b="1" dirty="0"/>
                    </a:p>
                  </a:txBody>
                  <a:tcPr/>
                </a:tc>
                <a:tc>
                  <a:txBody>
                    <a:bodyPr/>
                    <a:lstStyle/>
                    <a:p>
                      <a:pPr algn="l"/>
                      <a:endParaRPr lang="en-US" sz="1200" b="1" dirty="0"/>
                    </a:p>
                  </a:txBody>
                  <a:tcPr/>
                </a:tc>
                <a:tc>
                  <a:txBody>
                    <a:bodyPr/>
                    <a:lstStyle/>
                    <a:p>
                      <a:pPr algn="l"/>
                      <a:endParaRPr lang="en-US" sz="1200" b="1" dirty="0"/>
                    </a:p>
                  </a:txBody>
                  <a:tcPr/>
                </a:tc>
                <a:tc>
                  <a:txBody>
                    <a:bodyPr/>
                    <a:lstStyle/>
                    <a:p>
                      <a:pPr algn="l"/>
                      <a:endParaRPr lang="en-US" sz="1200" b="1" dirty="0"/>
                    </a:p>
                  </a:txBody>
                  <a:tcPr/>
                </a:tc>
                <a:extLst>
                  <a:ext uri="{0D108BD9-81ED-4DB2-BD59-A6C34878D82A}">
                    <a16:rowId xmlns:a16="http://schemas.microsoft.com/office/drawing/2014/main" val="2138211052"/>
                  </a:ext>
                </a:extLst>
              </a:tr>
              <a:tr h="441616">
                <a:tc vMerge="1">
                  <a:txBody>
                    <a:bodyPr/>
                    <a:lstStyle/>
                    <a:p>
                      <a:endParaRPr lang="en-US" dirty="0"/>
                    </a:p>
                  </a:txBody>
                  <a:tcPr/>
                </a:tc>
                <a:tc>
                  <a:txBody>
                    <a:bodyPr/>
                    <a:lstStyle/>
                    <a:p>
                      <a:pPr algn="ctr"/>
                      <a:endParaRPr lang="en-US" sz="1400" b="1" dirty="0"/>
                    </a:p>
                  </a:txBody>
                  <a:tcPr anchor="ctr"/>
                </a:tc>
                <a:tc>
                  <a:txBody>
                    <a:bodyPr/>
                    <a:lstStyle/>
                    <a:p>
                      <a:pPr algn="l"/>
                      <a:endParaRPr lang="en-US" sz="1200" b="1" dirty="0"/>
                    </a:p>
                  </a:txBody>
                  <a:tcPr/>
                </a:tc>
                <a:tc>
                  <a:txBody>
                    <a:bodyPr/>
                    <a:lstStyle/>
                    <a:p>
                      <a:pPr algn="l"/>
                      <a:endParaRPr lang="en-US" sz="1200" b="1" dirty="0"/>
                    </a:p>
                  </a:txBody>
                  <a:tcPr/>
                </a:tc>
                <a:tc>
                  <a:txBody>
                    <a:bodyPr/>
                    <a:lstStyle/>
                    <a:p>
                      <a:pPr algn="l"/>
                      <a:endParaRPr lang="en-US" sz="1200" b="1" dirty="0"/>
                    </a:p>
                  </a:txBody>
                  <a:tcPr/>
                </a:tc>
                <a:tc>
                  <a:txBody>
                    <a:bodyPr/>
                    <a:lstStyle/>
                    <a:p>
                      <a:pPr algn="l"/>
                      <a:endParaRPr lang="en-US" sz="1200" b="1" dirty="0"/>
                    </a:p>
                  </a:txBody>
                  <a:tcPr/>
                </a:tc>
                <a:extLst>
                  <a:ext uri="{0D108BD9-81ED-4DB2-BD59-A6C34878D82A}">
                    <a16:rowId xmlns:a16="http://schemas.microsoft.com/office/drawing/2014/main" val="2559937954"/>
                  </a:ext>
                </a:extLst>
              </a:tr>
            </a:tbl>
          </a:graphicData>
        </a:graphic>
      </p:graphicFrame>
      <p:sp>
        <p:nvSpPr>
          <p:cNvPr id="126" name="Rectangle 125">
            <a:extLst>
              <a:ext uri="{FF2B5EF4-FFF2-40B4-BE49-F238E27FC236}">
                <a16:creationId xmlns:a16="http://schemas.microsoft.com/office/drawing/2014/main" id="{719FC489-108D-C34D-BA6A-FA0B4AE2BB73}"/>
              </a:ext>
            </a:extLst>
          </p:cNvPr>
          <p:cNvSpPr/>
          <p:nvPr/>
        </p:nvSpPr>
        <p:spPr>
          <a:xfrm>
            <a:off x="4860032" y="3485827"/>
            <a:ext cx="375296" cy="307777"/>
          </a:xfrm>
          <a:prstGeom prst="rect">
            <a:avLst/>
          </a:prstGeom>
        </p:spPr>
        <p:txBody>
          <a:bodyPr wrap="none">
            <a:spAutoFit/>
          </a:bodyPr>
          <a:lstStyle/>
          <a:p>
            <a:pPr lvl="0" algn="ctr" defTabSz="761940"/>
            <a:r>
              <a:rPr lang="en-US" sz="1400" b="1" dirty="0">
                <a:solidFill>
                  <a:prstClr val="white"/>
                </a:solidFill>
              </a:rPr>
              <a:t>RY</a:t>
            </a:r>
          </a:p>
        </p:txBody>
      </p:sp>
      <p:sp>
        <p:nvSpPr>
          <p:cNvPr id="127" name="Rectangle 126">
            <a:extLst>
              <a:ext uri="{FF2B5EF4-FFF2-40B4-BE49-F238E27FC236}">
                <a16:creationId xmlns:a16="http://schemas.microsoft.com/office/drawing/2014/main" id="{CA7530D0-BC89-EB43-96CB-B929913D1930}"/>
              </a:ext>
            </a:extLst>
          </p:cNvPr>
          <p:cNvSpPr/>
          <p:nvPr/>
        </p:nvSpPr>
        <p:spPr>
          <a:xfrm>
            <a:off x="5506808" y="3485827"/>
            <a:ext cx="341760" cy="307777"/>
          </a:xfrm>
          <a:prstGeom prst="rect">
            <a:avLst/>
          </a:prstGeom>
        </p:spPr>
        <p:txBody>
          <a:bodyPr wrap="none">
            <a:spAutoFit/>
          </a:bodyPr>
          <a:lstStyle/>
          <a:p>
            <a:pPr lvl="0" algn="ctr" defTabSz="761940">
              <a:defRPr/>
            </a:pPr>
            <a:r>
              <a:rPr lang="en-US" sz="1400" b="1" dirty="0" err="1">
                <a:solidFill>
                  <a:prstClr val="white"/>
                </a:solidFill>
              </a:rPr>
              <a:t>rY</a:t>
            </a:r>
            <a:endParaRPr lang="en-US" sz="1400" b="1" dirty="0">
              <a:solidFill>
                <a:prstClr val="white"/>
              </a:solidFill>
            </a:endParaRPr>
          </a:p>
        </p:txBody>
      </p:sp>
      <p:sp>
        <p:nvSpPr>
          <p:cNvPr id="128" name="Rectangle 127">
            <a:extLst>
              <a:ext uri="{FF2B5EF4-FFF2-40B4-BE49-F238E27FC236}">
                <a16:creationId xmlns:a16="http://schemas.microsoft.com/office/drawing/2014/main" id="{B775A13B-8F40-724E-A6A6-CD9A7E80E547}"/>
              </a:ext>
            </a:extLst>
          </p:cNvPr>
          <p:cNvSpPr/>
          <p:nvPr/>
        </p:nvSpPr>
        <p:spPr>
          <a:xfrm>
            <a:off x="6237774" y="3485827"/>
            <a:ext cx="368691" cy="307777"/>
          </a:xfrm>
          <a:prstGeom prst="rect">
            <a:avLst/>
          </a:prstGeom>
        </p:spPr>
        <p:txBody>
          <a:bodyPr wrap="none">
            <a:spAutoFit/>
          </a:bodyPr>
          <a:lstStyle/>
          <a:p>
            <a:pPr lvl="0" algn="ctr" defTabSz="761940"/>
            <a:r>
              <a:rPr lang="en-US" sz="1400" b="1" dirty="0">
                <a:solidFill>
                  <a:prstClr val="white"/>
                </a:solidFill>
              </a:rPr>
              <a:t>Ry</a:t>
            </a:r>
          </a:p>
        </p:txBody>
      </p:sp>
      <p:sp>
        <p:nvSpPr>
          <p:cNvPr id="129" name="Rectangle 128">
            <a:extLst>
              <a:ext uri="{FF2B5EF4-FFF2-40B4-BE49-F238E27FC236}">
                <a16:creationId xmlns:a16="http://schemas.microsoft.com/office/drawing/2014/main" id="{AF4EF2F8-7EB2-B44C-ABA1-07BFFCF62645}"/>
              </a:ext>
            </a:extLst>
          </p:cNvPr>
          <p:cNvSpPr/>
          <p:nvPr/>
        </p:nvSpPr>
        <p:spPr>
          <a:xfrm>
            <a:off x="6995671" y="3485827"/>
            <a:ext cx="334515" cy="307777"/>
          </a:xfrm>
          <a:prstGeom prst="rect">
            <a:avLst/>
          </a:prstGeom>
        </p:spPr>
        <p:txBody>
          <a:bodyPr wrap="none">
            <a:spAutoFit/>
          </a:bodyPr>
          <a:lstStyle/>
          <a:p>
            <a:pPr lvl="0" algn="ctr" defTabSz="761940"/>
            <a:r>
              <a:rPr lang="en-US" sz="1400" b="1" dirty="0" err="1">
                <a:solidFill>
                  <a:prstClr val="white"/>
                </a:solidFill>
              </a:rPr>
              <a:t>ry</a:t>
            </a:r>
            <a:endParaRPr lang="en-US" sz="1400" b="1" dirty="0">
              <a:solidFill>
                <a:prstClr val="white"/>
              </a:solidFill>
            </a:endParaRPr>
          </a:p>
        </p:txBody>
      </p:sp>
      <p:sp>
        <p:nvSpPr>
          <p:cNvPr id="130" name="Rectangle 129">
            <a:extLst>
              <a:ext uri="{FF2B5EF4-FFF2-40B4-BE49-F238E27FC236}">
                <a16:creationId xmlns:a16="http://schemas.microsoft.com/office/drawing/2014/main" id="{A18CF177-E816-584E-B695-2F930806CEAE}"/>
              </a:ext>
            </a:extLst>
          </p:cNvPr>
          <p:cNvSpPr/>
          <p:nvPr/>
        </p:nvSpPr>
        <p:spPr>
          <a:xfrm>
            <a:off x="4067944" y="3937620"/>
            <a:ext cx="375296" cy="307777"/>
          </a:xfrm>
          <a:prstGeom prst="rect">
            <a:avLst/>
          </a:prstGeom>
        </p:spPr>
        <p:txBody>
          <a:bodyPr wrap="none">
            <a:spAutoFit/>
          </a:bodyPr>
          <a:lstStyle/>
          <a:p>
            <a:pPr lvl="0" algn="ctr" defTabSz="761940"/>
            <a:r>
              <a:rPr lang="en-US" sz="1400" b="1" dirty="0">
                <a:solidFill>
                  <a:prstClr val="white"/>
                </a:solidFill>
              </a:rPr>
              <a:t>RY</a:t>
            </a:r>
          </a:p>
        </p:txBody>
      </p:sp>
      <p:sp>
        <p:nvSpPr>
          <p:cNvPr id="131" name="Rectangle 130">
            <a:extLst>
              <a:ext uri="{FF2B5EF4-FFF2-40B4-BE49-F238E27FC236}">
                <a16:creationId xmlns:a16="http://schemas.microsoft.com/office/drawing/2014/main" id="{2616553E-2D29-5E4F-95C2-C49DA9223753}"/>
              </a:ext>
            </a:extLst>
          </p:cNvPr>
          <p:cNvSpPr/>
          <p:nvPr/>
        </p:nvSpPr>
        <p:spPr>
          <a:xfrm>
            <a:off x="4067944" y="4348649"/>
            <a:ext cx="341760" cy="307777"/>
          </a:xfrm>
          <a:prstGeom prst="rect">
            <a:avLst/>
          </a:prstGeom>
        </p:spPr>
        <p:txBody>
          <a:bodyPr wrap="none">
            <a:spAutoFit/>
          </a:bodyPr>
          <a:lstStyle/>
          <a:p>
            <a:pPr lvl="0" algn="ctr" defTabSz="761940"/>
            <a:r>
              <a:rPr lang="en-US" sz="1400" b="1" dirty="0" err="1">
                <a:solidFill>
                  <a:prstClr val="white"/>
                </a:solidFill>
              </a:rPr>
              <a:t>rY</a:t>
            </a:r>
            <a:endParaRPr lang="en-US" sz="1400" b="1" dirty="0">
              <a:solidFill>
                <a:prstClr val="white"/>
              </a:solidFill>
            </a:endParaRPr>
          </a:p>
        </p:txBody>
      </p:sp>
      <p:sp>
        <p:nvSpPr>
          <p:cNvPr id="132" name="Rectangle 131">
            <a:extLst>
              <a:ext uri="{FF2B5EF4-FFF2-40B4-BE49-F238E27FC236}">
                <a16:creationId xmlns:a16="http://schemas.microsoft.com/office/drawing/2014/main" id="{1D9A99CD-BDED-EB47-A76D-0C6027825864}"/>
              </a:ext>
            </a:extLst>
          </p:cNvPr>
          <p:cNvSpPr/>
          <p:nvPr/>
        </p:nvSpPr>
        <p:spPr>
          <a:xfrm>
            <a:off x="4067944" y="4805011"/>
            <a:ext cx="368691" cy="307777"/>
          </a:xfrm>
          <a:prstGeom prst="rect">
            <a:avLst/>
          </a:prstGeom>
        </p:spPr>
        <p:txBody>
          <a:bodyPr wrap="none">
            <a:spAutoFit/>
          </a:bodyPr>
          <a:lstStyle/>
          <a:p>
            <a:pPr lvl="0" algn="ctr" defTabSz="761940"/>
            <a:r>
              <a:rPr lang="en-US" sz="1400" b="1" dirty="0">
                <a:solidFill>
                  <a:prstClr val="white"/>
                </a:solidFill>
              </a:rPr>
              <a:t>Ry</a:t>
            </a:r>
          </a:p>
        </p:txBody>
      </p:sp>
      <p:sp>
        <p:nvSpPr>
          <p:cNvPr id="133" name="Rectangle 132">
            <a:extLst>
              <a:ext uri="{FF2B5EF4-FFF2-40B4-BE49-F238E27FC236}">
                <a16:creationId xmlns:a16="http://schemas.microsoft.com/office/drawing/2014/main" id="{B9C6609C-B3F9-084D-89C6-A4213C31CBAE}"/>
              </a:ext>
            </a:extLst>
          </p:cNvPr>
          <p:cNvSpPr/>
          <p:nvPr/>
        </p:nvSpPr>
        <p:spPr>
          <a:xfrm>
            <a:off x="4067944" y="5240541"/>
            <a:ext cx="334515" cy="307777"/>
          </a:xfrm>
          <a:prstGeom prst="rect">
            <a:avLst/>
          </a:prstGeom>
        </p:spPr>
        <p:txBody>
          <a:bodyPr wrap="none">
            <a:spAutoFit/>
          </a:bodyPr>
          <a:lstStyle/>
          <a:p>
            <a:pPr lvl="0" algn="ctr" defTabSz="761940"/>
            <a:r>
              <a:rPr lang="en-US" sz="1400" b="1" dirty="0" err="1">
                <a:solidFill>
                  <a:prstClr val="white"/>
                </a:solidFill>
              </a:rPr>
              <a:t>ry</a:t>
            </a:r>
            <a:endParaRPr lang="en-US" sz="1400" b="1" dirty="0">
              <a:solidFill>
                <a:prstClr val="white"/>
              </a:solidFill>
            </a:endParaRPr>
          </a:p>
        </p:txBody>
      </p:sp>
      <p:sp>
        <p:nvSpPr>
          <p:cNvPr id="134" name="Rectangle 133">
            <a:extLst>
              <a:ext uri="{FF2B5EF4-FFF2-40B4-BE49-F238E27FC236}">
                <a16:creationId xmlns:a16="http://schemas.microsoft.com/office/drawing/2014/main" id="{6943FDDD-108A-DB46-9BD3-4DEEC367A6BD}"/>
              </a:ext>
            </a:extLst>
          </p:cNvPr>
          <p:cNvSpPr/>
          <p:nvPr/>
        </p:nvSpPr>
        <p:spPr>
          <a:xfrm>
            <a:off x="4602429" y="3836249"/>
            <a:ext cx="515206" cy="276999"/>
          </a:xfrm>
          <a:prstGeom prst="rect">
            <a:avLst/>
          </a:prstGeom>
        </p:spPr>
        <p:txBody>
          <a:bodyPr wrap="none">
            <a:spAutoFit/>
          </a:bodyPr>
          <a:lstStyle/>
          <a:p>
            <a:pPr lvl="0" defTabSz="761940"/>
            <a:r>
              <a:rPr lang="en-US" sz="1200" b="1" dirty="0">
                <a:solidFill>
                  <a:prstClr val="white"/>
                </a:solidFill>
              </a:rPr>
              <a:t>RRYY</a:t>
            </a:r>
          </a:p>
        </p:txBody>
      </p:sp>
      <p:sp>
        <p:nvSpPr>
          <p:cNvPr id="135" name="Rectangle 134">
            <a:extLst>
              <a:ext uri="{FF2B5EF4-FFF2-40B4-BE49-F238E27FC236}">
                <a16:creationId xmlns:a16="http://schemas.microsoft.com/office/drawing/2014/main" id="{C78F6943-C5F3-024E-A36A-9F0F7D3391D3}"/>
              </a:ext>
            </a:extLst>
          </p:cNvPr>
          <p:cNvSpPr/>
          <p:nvPr/>
        </p:nvSpPr>
        <p:spPr>
          <a:xfrm>
            <a:off x="5362538" y="3814509"/>
            <a:ext cx="486030"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36" name="Rectangle 135">
            <a:extLst>
              <a:ext uri="{FF2B5EF4-FFF2-40B4-BE49-F238E27FC236}">
                <a16:creationId xmlns:a16="http://schemas.microsoft.com/office/drawing/2014/main" id="{688E2492-97C7-6144-8B10-C03BAFAFA121}"/>
              </a:ext>
            </a:extLst>
          </p:cNvPr>
          <p:cNvSpPr/>
          <p:nvPr/>
        </p:nvSpPr>
        <p:spPr>
          <a:xfrm>
            <a:off x="6093471" y="3836248"/>
            <a:ext cx="501548"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37" name="Rectangle 136">
            <a:extLst>
              <a:ext uri="{FF2B5EF4-FFF2-40B4-BE49-F238E27FC236}">
                <a16:creationId xmlns:a16="http://schemas.microsoft.com/office/drawing/2014/main" id="{64BF35A7-CF7C-1649-B22F-1D4C6ED3C272}"/>
              </a:ext>
            </a:extLst>
          </p:cNvPr>
          <p:cNvSpPr/>
          <p:nvPr/>
        </p:nvSpPr>
        <p:spPr>
          <a:xfrm>
            <a:off x="6811290" y="3823298"/>
            <a:ext cx="472373"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38" name="Rectangle 137">
            <a:extLst>
              <a:ext uri="{FF2B5EF4-FFF2-40B4-BE49-F238E27FC236}">
                <a16:creationId xmlns:a16="http://schemas.microsoft.com/office/drawing/2014/main" id="{FFEA455F-646F-4D4C-B106-630F819DACA9}"/>
              </a:ext>
            </a:extLst>
          </p:cNvPr>
          <p:cNvSpPr/>
          <p:nvPr/>
        </p:nvSpPr>
        <p:spPr>
          <a:xfrm>
            <a:off x="4574948" y="4245397"/>
            <a:ext cx="486030"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39" name="Rectangle 138">
            <a:extLst>
              <a:ext uri="{FF2B5EF4-FFF2-40B4-BE49-F238E27FC236}">
                <a16:creationId xmlns:a16="http://schemas.microsoft.com/office/drawing/2014/main" id="{96F16C57-A465-994C-BD09-1455FB18CF56}"/>
              </a:ext>
            </a:extLst>
          </p:cNvPr>
          <p:cNvSpPr/>
          <p:nvPr/>
        </p:nvSpPr>
        <p:spPr>
          <a:xfrm>
            <a:off x="5323298" y="4245397"/>
            <a:ext cx="453970"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40" name="Rectangle 139">
            <a:extLst>
              <a:ext uri="{FF2B5EF4-FFF2-40B4-BE49-F238E27FC236}">
                <a16:creationId xmlns:a16="http://schemas.microsoft.com/office/drawing/2014/main" id="{31341BB6-742D-0C42-8F84-1115DA55DF22}"/>
              </a:ext>
            </a:extLst>
          </p:cNvPr>
          <p:cNvSpPr/>
          <p:nvPr/>
        </p:nvSpPr>
        <p:spPr>
          <a:xfrm>
            <a:off x="6084168" y="4245397"/>
            <a:ext cx="472373"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41" name="Rectangle 140">
            <a:extLst>
              <a:ext uri="{FF2B5EF4-FFF2-40B4-BE49-F238E27FC236}">
                <a16:creationId xmlns:a16="http://schemas.microsoft.com/office/drawing/2014/main" id="{2933BD82-E7ED-A54A-A4CD-7E788A295E11}"/>
              </a:ext>
            </a:extLst>
          </p:cNvPr>
          <p:cNvSpPr/>
          <p:nvPr/>
        </p:nvSpPr>
        <p:spPr>
          <a:xfrm>
            <a:off x="6811290" y="4252018"/>
            <a:ext cx="440313"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42" name="Rectangle 141">
            <a:extLst>
              <a:ext uri="{FF2B5EF4-FFF2-40B4-BE49-F238E27FC236}">
                <a16:creationId xmlns:a16="http://schemas.microsoft.com/office/drawing/2014/main" id="{43919E00-539F-5942-95C7-74C378C6F2CF}"/>
              </a:ext>
            </a:extLst>
          </p:cNvPr>
          <p:cNvSpPr/>
          <p:nvPr/>
        </p:nvSpPr>
        <p:spPr>
          <a:xfrm>
            <a:off x="6795708" y="4701759"/>
            <a:ext cx="471476"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68" name="Rectangle 167">
            <a:extLst>
              <a:ext uri="{FF2B5EF4-FFF2-40B4-BE49-F238E27FC236}">
                <a16:creationId xmlns:a16="http://schemas.microsoft.com/office/drawing/2014/main" id="{E6717BBE-8C48-584A-94D0-66BD4C9CF6D6}"/>
              </a:ext>
            </a:extLst>
          </p:cNvPr>
          <p:cNvSpPr/>
          <p:nvPr/>
        </p:nvSpPr>
        <p:spPr>
          <a:xfrm>
            <a:off x="6057354" y="4701759"/>
            <a:ext cx="501163"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69" name="Rectangle 168">
            <a:extLst>
              <a:ext uri="{FF2B5EF4-FFF2-40B4-BE49-F238E27FC236}">
                <a16:creationId xmlns:a16="http://schemas.microsoft.com/office/drawing/2014/main" id="{795719C7-7FAA-E342-B938-82AEA589524C}"/>
              </a:ext>
            </a:extLst>
          </p:cNvPr>
          <p:cNvSpPr/>
          <p:nvPr/>
        </p:nvSpPr>
        <p:spPr>
          <a:xfrm>
            <a:off x="5314213" y="4701759"/>
            <a:ext cx="472373"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70" name="Rectangle 169">
            <a:extLst>
              <a:ext uri="{FF2B5EF4-FFF2-40B4-BE49-F238E27FC236}">
                <a16:creationId xmlns:a16="http://schemas.microsoft.com/office/drawing/2014/main" id="{A047B790-0E06-9A4E-BFF8-B491B59F70B5}"/>
              </a:ext>
            </a:extLst>
          </p:cNvPr>
          <p:cNvSpPr/>
          <p:nvPr/>
        </p:nvSpPr>
        <p:spPr>
          <a:xfrm>
            <a:off x="4572000" y="4696186"/>
            <a:ext cx="501548"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71" name="Rectangle 170">
            <a:extLst>
              <a:ext uri="{FF2B5EF4-FFF2-40B4-BE49-F238E27FC236}">
                <a16:creationId xmlns:a16="http://schemas.microsoft.com/office/drawing/2014/main" id="{50ECCC6A-C599-6944-A0AC-2A594AFB38A7}"/>
              </a:ext>
            </a:extLst>
          </p:cNvPr>
          <p:cNvSpPr/>
          <p:nvPr/>
        </p:nvSpPr>
        <p:spPr>
          <a:xfrm>
            <a:off x="4581776" y="5146975"/>
            <a:ext cx="472373"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72" name="Rectangle 171">
            <a:extLst>
              <a:ext uri="{FF2B5EF4-FFF2-40B4-BE49-F238E27FC236}">
                <a16:creationId xmlns:a16="http://schemas.microsoft.com/office/drawing/2014/main" id="{5B36C34C-1D0D-624E-BAF2-FE5F58B19A84}"/>
              </a:ext>
            </a:extLst>
          </p:cNvPr>
          <p:cNvSpPr/>
          <p:nvPr/>
        </p:nvSpPr>
        <p:spPr>
          <a:xfrm>
            <a:off x="5332101" y="5145346"/>
            <a:ext cx="440313"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73" name="Rectangle 172">
            <a:extLst>
              <a:ext uri="{FF2B5EF4-FFF2-40B4-BE49-F238E27FC236}">
                <a16:creationId xmlns:a16="http://schemas.microsoft.com/office/drawing/2014/main" id="{0F9039BB-EDB2-F44F-9ABB-682CD65993A7}"/>
              </a:ext>
            </a:extLst>
          </p:cNvPr>
          <p:cNvSpPr/>
          <p:nvPr/>
        </p:nvSpPr>
        <p:spPr>
          <a:xfrm>
            <a:off x="6084168" y="5145346"/>
            <a:ext cx="471476"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sp>
        <p:nvSpPr>
          <p:cNvPr id="174" name="Rectangle 173">
            <a:extLst>
              <a:ext uri="{FF2B5EF4-FFF2-40B4-BE49-F238E27FC236}">
                <a16:creationId xmlns:a16="http://schemas.microsoft.com/office/drawing/2014/main" id="{918E531C-C964-B342-9088-5222A0015C6A}"/>
              </a:ext>
            </a:extLst>
          </p:cNvPr>
          <p:cNvSpPr/>
          <p:nvPr/>
        </p:nvSpPr>
        <p:spPr>
          <a:xfrm>
            <a:off x="6823363" y="5145346"/>
            <a:ext cx="439416" cy="276999"/>
          </a:xfrm>
          <a:prstGeom prst="rect">
            <a:avLst/>
          </a:prstGeom>
        </p:spPr>
        <p:txBody>
          <a:bodyPr wrap="none">
            <a:spAutoFit/>
          </a:bodyPr>
          <a:lstStyle/>
          <a:p>
            <a:pPr lvl="0" defTabSz="761940"/>
            <a:r>
              <a:rPr lang="en-US" sz="1200" b="1" dirty="0" err="1">
                <a:solidFill>
                  <a:prstClr val="white"/>
                </a:solidFill>
              </a:rPr>
              <a:t>rryy</a:t>
            </a:r>
            <a:endParaRPr lang="en-US" sz="1200" b="1" dirty="0">
              <a:solidFill>
                <a:prstClr val="white"/>
              </a:solidFill>
            </a:endParaRPr>
          </a:p>
        </p:txBody>
      </p:sp>
      <p:pic>
        <p:nvPicPr>
          <p:cNvPr id="1032" name="Picture 8" descr="Minter: Try growing peas in your garden | Tri-City News">
            <a:extLst>
              <a:ext uri="{FF2B5EF4-FFF2-40B4-BE49-F238E27FC236}">
                <a16:creationId xmlns:a16="http://schemas.microsoft.com/office/drawing/2014/main" id="{E9FC4809-454F-E34E-99A6-998B0D437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506" y="663476"/>
            <a:ext cx="1527494" cy="152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47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p:cTn id="7" dur="500" fill="hold"/>
                                        <p:tgtEl>
                                          <p:spTgt spid="143"/>
                                        </p:tgtEl>
                                        <p:attrNameLst>
                                          <p:attrName>ppt_w</p:attrName>
                                        </p:attrNameLst>
                                      </p:cBhvr>
                                      <p:tavLst>
                                        <p:tav tm="0">
                                          <p:val>
                                            <p:fltVal val="0"/>
                                          </p:val>
                                        </p:tav>
                                        <p:tav tm="100000">
                                          <p:val>
                                            <p:strVal val="#ppt_w"/>
                                          </p:val>
                                        </p:tav>
                                      </p:tavLst>
                                    </p:anim>
                                    <p:anim calcmode="lin" valueType="num">
                                      <p:cBhvr>
                                        <p:cTn id="8" dur="500" fill="hold"/>
                                        <p:tgtEl>
                                          <p:spTgt spid="143"/>
                                        </p:tgtEl>
                                        <p:attrNameLst>
                                          <p:attrName>ppt_h</p:attrName>
                                        </p:attrNameLst>
                                      </p:cBhvr>
                                      <p:tavLst>
                                        <p:tav tm="0">
                                          <p:val>
                                            <p:fltVal val="0"/>
                                          </p:val>
                                        </p:tav>
                                        <p:tav tm="100000">
                                          <p:val>
                                            <p:strVal val="#ppt_h"/>
                                          </p:val>
                                        </p:tav>
                                      </p:tavLst>
                                    </p:anim>
                                    <p:animEffect transition="in" filter="fade">
                                      <p:cBhvr>
                                        <p:cTn id="9" dur="500"/>
                                        <p:tgtEl>
                                          <p:spTgt spid="14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8"/>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100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100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1000"/>
                                  </p:stCondLst>
                                  <p:childTnLst>
                                    <p:set>
                                      <p:cBhvr>
                                        <p:cTn id="61" dur="1" fill="hold">
                                          <p:stCondLst>
                                            <p:cond delay="0"/>
                                          </p:stCondLst>
                                        </p:cTn>
                                        <p:tgtEl>
                                          <p:spTgt spid="3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19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0" end="0"/>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2" end="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6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4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5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03"/>
                                        </p:tgtEl>
                                        <p:attrNameLst>
                                          <p:attrName>style.visibility</p:attrName>
                                        </p:attrNameLst>
                                      </p:cBhvr>
                                      <p:to>
                                        <p:strVal val="visible"/>
                                      </p:to>
                                    </p:set>
                                  </p:childTnLst>
                                </p:cTn>
                              </p:par>
                            </p:childTnLst>
                          </p:cTn>
                        </p:par>
                        <p:par>
                          <p:cTn id="117" fill="hold">
                            <p:stCondLst>
                              <p:cond delay="0"/>
                            </p:stCondLst>
                            <p:childTnLst>
                              <p:par>
                                <p:cTn id="118" presetID="1" presetClass="entr" presetSubtype="0" fill="hold" nodeType="afterEffect">
                                  <p:stCondLst>
                                    <p:cond delay="0"/>
                                  </p:stCondLst>
                                  <p:childTnLst>
                                    <p:set>
                                      <p:cBhvr>
                                        <p:cTn id="11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125"/>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126"/>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127"/>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128"/>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129"/>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130"/>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31"/>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132"/>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33"/>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134"/>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135"/>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136"/>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137"/>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138"/>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170"/>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171"/>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169"/>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140"/>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142"/>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168"/>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173"/>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139"/>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141"/>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172"/>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174"/>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28" grpId="0" animBg="1"/>
      <p:bldP spid="30" grpId="0" animBg="1"/>
      <p:bldP spid="41" grpId="0" animBg="1"/>
      <p:bldP spid="143" grpId="0"/>
      <p:bldP spid="187" grpId="0"/>
      <p:bldP spid="189" grpId="0"/>
      <p:bldP spid="190" grpId="0"/>
      <p:bldP spid="191" grpId="0"/>
      <p:bldP spid="192"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68" grpId="0"/>
      <p:bldP spid="169" grpId="0"/>
      <p:bldP spid="170" grpId="0"/>
      <p:bldP spid="171" grpId="0"/>
      <p:bldP spid="172" grpId="0"/>
      <p:bldP spid="173" grpId="0"/>
      <p:bldP spid="17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92" y="49188"/>
            <a:ext cx="4044461" cy="952500"/>
          </a:xfrm>
        </p:spPr>
        <p:txBody>
          <a:bodyPr>
            <a:noAutofit/>
          </a:bodyPr>
          <a:lstStyle/>
          <a:p>
            <a:pPr algn="just"/>
            <a:r>
              <a:rPr lang="en-IN" sz="2400" dirty="0"/>
              <a:t>INHERITANCE OF TWO GENES</a:t>
            </a:r>
          </a:p>
        </p:txBody>
      </p:sp>
      <p:sp>
        <p:nvSpPr>
          <p:cNvPr id="6" name="Rectangle 5"/>
          <p:cNvSpPr/>
          <p:nvPr/>
        </p:nvSpPr>
        <p:spPr>
          <a:xfrm>
            <a:off x="200706" y="2677823"/>
            <a:ext cx="4044464" cy="1374672"/>
          </a:xfrm>
          <a:prstGeom prst="rect">
            <a:avLst/>
          </a:prstGeom>
        </p:spPr>
        <p:txBody>
          <a:bodyPr wrap="square">
            <a:spAutoFit/>
          </a:bodyPr>
          <a:lstStyle/>
          <a:p>
            <a:r>
              <a:rPr lang="en-IN" sz="2333" b="1" u="sng" dirty="0"/>
              <a:t>Genotypic Symbols </a:t>
            </a:r>
          </a:p>
          <a:p>
            <a:r>
              <a:rPr lang="en-IN" sz="1500" b="1" dirty="0"/>
              <a:t>Y : dominant yellow seed colour </a:t>
            </a:r>
            <a:endParaRPr lang="en-IN" sz="1500" dirty="0"/>
          </a:p>
          <a:p>
            <a:r>
              <a:rPr lang="en-IN" sz="1500" b="1" dirty="0"/>
              <a:t>y : recessive green seed colour</a:t>
            </a:r>
          </a:p>
          <a:p>
            <a:r>
              <a:rPr lang="en-IN" sz="1500" b="1" dirty="0"/>
              <a:t>R : Dominant round shaped seeds </a:t>
            </a:r>
          </a:p>
          <a:p>
            <a:r>
              <a:rPr lang="en-IN" sz="1500" b="1" dirty="0"/>
              <a:t>r : Recessive wrinkled seed shape. </a:t>
            </a:r>
          </a:p>
        </p:txBody>
      </p:sp>
      <p:sp>
        <p:nvSpPr>
          <p:cNvPr id="7" name="Rectangle 6"/>
          <p:cNvSpPr/>
          <p:nvPr/>
        </p:nvSpPr>
        <p:spPr>
          <a:xfrm>
            <a:off x="47484" y="842102"/>
            <a:ext cx="4164476" cy="1631216"/>
          </a:xfrm>
          <a:prstGeom prst="rect">
            <a:avLst/>
          </a:prstGeom>
        </p:spPr>
        <p:txBody>
          <a:bodyPr wrap="square">
            <a:spAutoFit/>
          </a:bodyPr>
          <a:lstStyle/>
          <a:p>
            <a:pPr algn="just"/>
            <a:r>
              <a:rPr lang="en-IN" sz="2000" b="1" dirty="0"/>
              <a:t>Dihybrid cross where two parents differed in two pairs of contrasting traits: </a:t>
            </a:r>
          </a:p>
          <a:p>
            <a:pPr marL="1142908" lvl="2" indent="-380970" algn="just">
              <a:buAutoNum type="arabicPeriod"/>
            </a:pPr>
            <a:r>
              <a:rPr lang="en-IN" sz="2000" b="1" dirty="0"/>
              <a:t>seed colour and </a:t>
            </a:r>
          </a:p>
          <a:p>
            <a:pPr marL="1142908" lvl="2" indent="-380970" algn="just">
              <a:buAutoNum type="arabicPeriod"/>
            </a:pPr>
            <a:r>
              <a:rPr lang="en-IN" sz="2000" b="1" dirty="0"/>
              <a:t>seed shape</a:t>
            </a:r>
          </a:p>
        </p:txBody>
      </p:sp>
      <p:grpSp>
        <p:nvGrpSpPr>
          <p:cNvPr id="4" name="Group 3">
            <a:extLst>
              <a:ext uri="{FF2B5EF4-FFF2-40B4-BE49-F238E27FC236}">
                <a16:creationId xmlns:a16="http://schemas.microsoft.com/office/drawing/2014/main" id="{D2BBE995-600B-BA41-9FC7-6944C2689DAC}"/>
              </a:ext>
            </a:extLst>
          </p:cNvPr>
          <p:cNvGrpSpPr/>
          <p:nvPr/>
        </p:nvGrpSpPr>
        <p:grpSpPr>
          <a:xfrm>
            <a:off x="4788024" y="1"/>
            <a:ext cx="4045281" cy="5715000"/>
            <a:chOff x="4336720" y="1"/>
            <a:chExt cx="4045281" cy="5715000"/>
          </a:xfrm>
        </p:grpSpPr>
        <p:pic>
          <p:nvPicPr>
            <p:cNvPr id="67586" name="Picture 2"/>
            <p:cNvPicPr>
              <a:picLocks noChangeAspect="1" noChangeArrowheads="1"/>
            </p:cNvPicPr>
            <p:nvPr/>
          </p:nvPicPr>
          <p:blipFill>
            <a:blip r:embed="rId3" cstate="print"/>
            <a:srcRect l="26756" t="2751" r="35057" b="1274"/>
            <a:stretch>
              <a:fillRect/>
            </a:stretch>
          </p:blipFill>
          <p:spPr bwMode="auto">
            <a:xfrm>
              <a:off x="4337537" y="1"/>
              <a:ext cx="4044464" cy="5715000"/>
            </a:xfrm>
            <a:prstGeom prst="rect">
              <a:avLst/>
            </a:prstGeom>
            <a:noFill/>
            <a:ln w="9525">
              <a:noFill/>
              <a:miter lim="800000"/>
              <a:headEnd/>
              <a:tailEnd/>
            </a:ln>
          </p:spPr>
        </p:pic>
        <p:sp>
          <p:nvSpPr>
            <p:cNvPr id="12" name="Rectangle 11">
              <a:extLst>
                <a:ext uri="{FF2B5EF4-FFF2-40B4-BE49-F238E27FC236}">
                  <a16:creationId xmlns:a16="http://schemas.microsoft.com/office/drawing/2014/main" id="{BB88C10F-F84A-3241-87CA-2912C0266FCC}"/>
                </a:ext>
              </a:extLst>
            </p:cNvPr>
            <p:cNvSpPr/>
            <p:nvPr/>
          </p:nvSpPr>
          <p:spPr>
            <a:xfrm>
              <a:off x="4336720" y="5188178"/>
              <a:ext cx="2107488" cy="2616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IN" sz="1050" dirty="0">
                  <a:solidFill>
                    <a:schemeClr val="bg1"/>
                  </a:solidFill>
                  <a:latin typeface="Bookman Old Style" panose="02050604050505020204" pitchFamily="18" charset="0"/>
                </a:rPr>
                <a:t>Results of a </a:t>
              </a:r>
              <a:r>
                <a:rPr lang="en-IN" sz="1050" dirty="0" err="1">
                  <a:solidFill>
                    <a:schemeClr val="bg1"/>
                  </a:solidFill>
                  <a:latin typeface="Bookman Old Style" panose="02050604050505020204" pitchFamily="18" charset="0"/>
                </a:rPr>
                <a:t>dihybrid</a:t>
              </a:r>
              <a:r>
                <a:rPr lang="en-IN" sz="1050" dirty="0">
                  <a:solidFill>
                    <a:schemeClr val="bg1"/>
                  </a:solidFill>
                  <a:latin typeface="Bookman Old Style" panose="02050604050505020204" pitchFamily="18" charset="0"/>
                </a:rPr>
                <a:t> cross: </a:t>
              </a:r>
            </a:p>
          </p:txBody>
        </p:sp>
      </p:grpSp>
    </p:spTree>
    <p:extLst>
      <p:ext uri="{BB962C8B-B14F-4D97-AF65-F5344CB8AC3E}">
        <p14:creationId xmlns:p14="http://schemas.microsoft.com/office/powerpoint/2010/main" val="92880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Law of Independent Assortment</a:t>
            </a:r>
          </a:p>
        </p:txBody>
      </p:sp>
      <p:sp>
        <p:nvSpPr>
          <p:cNvPr id="3" name="Content Placeholder 2"/>
          <p:cNvSpPr>
            <a:spLocks noGrp="1"/>
          </p:cNvSpPr>
          <p:nvPr>
            <p:ph idx="1"/>
          </p:nvPr>
        </p:nvSpPr>
        <p:spPr>
          <a:xfrm>
            <a:off x="457200" y="1093969"/>
            <a:ext cx="8229600" cy="3923771"/>
          </a:xfrm>
        </p:spPr>
        <p:txBody>
          <a:bodyPr>
            <a:normAutofit/>
          </a:bodyPr>
          <a:lstStyle/>
          <a:p>
            <a:pPr algn="just"/>
            <a:r>
              <a:rPr lang="en-IN" dirty="0"/>
              <a:t>Based upon Mendel’s observations on </a:t>
            </a:r>
            <a:r>
              <a:rPr lang="en-IN" b="1" dirty="0" err="1"/>
              <a:t>dihybrid</a:t>
            </a:r>
            <a:r>
              <a:rPr lang="en-IN" b="1" dirty="0"/>
              <a:t> crosses</a:t>
            </a:r>
            <a:r>
              <a:rPr lang="en-IN" i="1" dirty="0"/>
              <a:t>, </a:t>
            </a:r>
            <a:r>
              <a:rPr lang="en-IN" dirty="0"/>
              <a:t>he proposed </a:t>
            </a:r>
            <a:r>
              <a:rPr lang="en-IN" b="1" dirty="0">
                <a:solidFill>
                  <a:srgbClr val="FFFF00"/>
                </a:solidFill>
              </a:rPr>
              <a:t>Law of Independent Assortment</a:t>
            </a:r>
            <a:r>
              <a:rPr lang="en-IN" dirty="0"/>
              <a:t>. </a:t>
            </a:r>
          </a:p>
          <a:p>
            <a:pPr algn="just"/>
            <a:r>
              <a:rPr lang="en-IN" b="1" dirty="0"/>
              <a:t>Mendel’s Law of Independent Assortment </a:t>
            </a:r>
            <a:r>
              <a:rPr lang="en-IN" dirty="0"/>
              <a:t>states that </a:t>
            </a:r>
          </a:p>
          <a:p>
            <a:pPr lvl="1" algn="just">
              <a:buNone/>
            </a:pPr>
            <a:r>
              <a:rPr lang="en-IN" b="1" i="1" dirty="0">
                <a:solidFill>
                  <a:srgbClr val="FFFF00"/>
                </a:solidFill>
              </a:rPr>
              <a:t>   ‘when two pairs of traits are combined in a hybrid, segregation of one pair of characters is independent of the other pair of characters’.</a:t>
            </a:r>
          </a:p>
        </p:txBody>
      </p:sp>
    </p:spTree>
    <p:extLst>
      <p:ext uri="{BB962C8B-B14F-4D97-AF65-F5344CB8AC3E}">
        <p14:creationId xmlns:p14="http://schemas.microsoft.com/office/powerpoint/2010/main" val="395390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7D4013-1A39-6443-9AD7-6B605BF13A01}"/>
              </a:ext>
            </a:extLst>
          </p:cNvPr>
          <p:cNvSpPr/>
          <p:nvPr/>
        </p:nvSpPr>
        <p:spPr>
          <a:xfrm>
            <a:off x="89756" y="1345332"/>
            <a:ext cx="8964488" cy="1815882"/>
          </a:xfrm>
          <a:prstGeom prst="rect">
            <a:avLst/>
          </a:prstGeom>
        </p:spPr>
        <p:txBody>
          <a:bodyPr wrap="square">
            <a:spAutoFit/>
          </a:bodyPr>
          <a:lstStyle/>
          <a:p>
            <a:r>
              <a:rPr lang="en-IN" sz="1600" b="1" dirty="0">
                <a:solidFill>
                  <a:srgbClr val="FFFF00"/>
                </a:solidFill>
              </a:rPr>
              <a:t>Answer:</a:t>
            </a:r>
          </a:p>
          <a:p>
            <a:r>
              <a:rPr lang="en-IN" sz="1600" dirty="0"/>
              <a:t>As shown in the following tabular representation of 160 possible pea seeds in the F</a:t>
            </a:r>
            <a:r>
              <a:rPr lang="en-IN" sz="1600" baseline="-25000" dirty="0"/>
              <a:t>2</a:t>
            </a:r>
            <a:r>
              <a:rPr lang="en-IN" sz="1600" dirty="0"/>
              <a:t> generation, </a:t>
            </a:r>
            <a:r>
              <a:rPr lang="en-IN" sz="1600" dirty="0">
                <a:solidFill>
                  <a:srgbClr val="FFFF00"/>
                </a:solidFill>
              </a:rPr>
              <a:t>total number of new combinations of characters are as follows;</a:t>
            </a:r>
          </a:p>
          <a:p>
            <a:pPr marL="1066800" indent="-258763">
              <a:buFont typeface="+mj-lt"/>
              <a:buAutoNum type="arabicPeriod"/>
            </a:pPr>
            <a:r>
              <a:rPr lang="en-IN" sz="1600" dirty="0">
                <a:solidFill>
                  <a:srgbClr val="FFFF00"/>
                </a:solidFill>
              </a:rPr>
              <a:t>Round green : 30 </a:t>
            </a:r>
          </a:p>
          <a:p>
            <a:pPr marL="1066800" indent="-258763">
              <a:buFont typeface="+mj-lt"/>
              <a:buAutoNum type="arabicPeriod"/>
            </a:pPr>
            <a:r>
              <a:rPr lang="en-IN" sz="1600" dirty="0">
                <a:solidFill>
                  <a:srgbClr val="FFFF00"/>
                </a:solidFill>
              </a:rPr>
              <a:t>Wrinkled yellow : 30 </a:t>
            </a:r>
          </a:p>
          <a:p>
            <a:r>
              <a:rPr lang="en-IN" sz="1600" dirty="0"/>
              <a:t>New combinations are produced due to the </a:t>
            </a:r>
            <a:r>
              <a:rPr lang="en-IN" sz="1600" dirty="0">
                <a:solidFill>
                  <a:srgbClr val="FFFF00"/>
                </a:solidFill>
              </a:rPr>
              <a:t>independent assortment of traits i.e. independent inheritance of traits </a:t>
            </a:r>
            <a:r>
              <a:rPr lang="en-IN" sz="1600" dirty="0"/>
              <a:t>by</a:t>
            </a:r>
            <a:r>
              <a:rPr lang="en-IN" sz="1600" dirty="0">
                <a:solidFill>
                  <a:srgbClr val="FFFF00"/>
                </a:solidFill>
              </a:rPr>
              <a:t> </a:t>
            </a:r>
            <a:r>
              <a:rPr lang="en-IN" sz="1600" dirty="0"/>
              <a:t>segregation of characters without depending on other characters</a:t>
            </a:r>
            <a:r>
              <a:rPr lang="en-IN" sz="1600" dirty="0">
                <a:solidFill>
                  <a:srgbClr val="FFFF00"/>
                </a:solidFill>
              </a:rPr>
              <a:t>.</a:t>
            </a:r>
          </a:p>
        </p:txBody>
      </p:sp>
      <p:sp>
        <p:nvSpPr>
          <p:cNvPr id="5" name="Rectangle 4">
            <a:extLst>
              <a:ext uri="{FF2B5EF4-FFF2-40B4-BE49-F238E27FC236}">
                <a16:creationId xmlns:a16="http://schemas.microsoft.com/office/drawing/2014/main" id="{76CAA7BE-D90E-624D-84B3-CD68569503FD}"/>
              </a:ext>
            </a:extLst>
          </p:cNvPr>
          <p:cNvSpPr/>
          <p:nvPr/>
        </p:nvSpPr>
        <p:spPr>
          <a:xfrm>
            <a:off x="89756" y="17518"/>
            <a:ext cx="8874732" cy="1323439"/>
          </a:xfrm>
          <a:prstGeom prst="rect">
            <a:avLst/>
          </a:prstGeom>
        </p:spPr>
        <p:txBody>
          <a:bodyPr wrap="square">
            <a:spAutoFit/>
          </a:bodyPr>
          <a:lstStyle/>
          <a:p>
            <a:r>
              <a:rPr lang="en-IN" sz="1600" b="1" dirty="0"/>
              <a:t>Question: </a:t>
            </a:r>
            <a:r>
              <a:rPr lang="en-IN" sz="1600" b="1" i="1" dirty="0"/>
              <a:t>Two pea plants one with round yellow seeds (RRYY) and another with 3 wrinkled green (</a:t>
            </a:r>
            <a:r>
              <a:rPr lang="en-IN" sz="1600" b="1" i="1" dirty="0" err="1"/>
              <a:t>rryy</a:t>
            </a:r>
            <a:r>
              <a:rPr lang="en-IN" sz="1600" b="1" i="1" dirty="0"/>
              <a:t>) seeds produce F</a:t>
            </a:r>
            <a:r>
              <a:rPr lang="en-IN" sz="1600" b="1" i="1" baseline="-25000" dirty="0"/>
              <a:t>1</a:t>
            </a:r>
            <a:r>
              <a:rPr lang="en-IN" sz="1600" b="1" i="1" dirty="0"/>
              <a:t> progeny that have round, yellow (</a:t>
            </a:r>
            <a:r>
              <a:rPr lang="en-IN" sz="1600" b="1" i="1" dirty="0" err="1"/>
              <a:t>RrYy</a:t>
            </a:r>
            <a:r>
              <a:rPr lang="en-IN" sz="1600" b="1" i="1" dirty="0"/>
              <a:t>) seeds. </a:t>
            </a:r>
            <a:br>
              <a:rPr lang="en-IN" sz="1600" b="1" i="1" dirty="0"/>
            </a:br>
            <a:r>
              <a:rPr lang="en-IN" sz="1600" b="1" i="1" dirty="0"/>
              <a:t>When F</a:t>
            </a:r>
            <a:r>
              <a:rPr lang="en-IN" sz="1600" b="1" i="1" baseline="-25000" dirty="0"/>
              <a:t>1</a:t>
            </a:r>
            <a:r>
              <a:rPr lang="en-IN" sz="1600" b="1" i="1" dirty="0"/>
              <a:t> plants are self-pollinated, which new combination of characters is expected in F</a:t>
            </a:r>
            <a:r>
              <a:rPr lang="en-IN" sz="1600" b="1" i="1" baseline="-25000" dirty="0"/>
              <a:t>2 </a:t>
            </a:r>
            <a:r>
              <a:rPr lang="en-IN" sz="1600" b="1" i="1" dirty="0"/>
              <a:t>progeny? How many seeds with these new combinations of characters will be produced when a total 160 seeds are produced in F</a:t>
            </a:r>
            <a:r>
              <a:rPr lang="en-IN" sz="1600" b="1" i="1" baseline="-25000" dirty="0"/>
              <a:t>2</a:t>
            </a:r>
            <a:r>
              <a:rPr lang="en-IN" sz="1600" b="1" i="1" dirty="0"/>
              <a:t> generation? Explain with reason. </a:t>
            </a:r>
            <a:endParaRPr lang="en-US" sz="1600" i="1" dirty="0"/>
          </a:p>
        </p:txBody>
      </p:sp>
      <p:graphicFrame>
        <p:nvGraphicFramePr>
          <p:cNvPr id="9" name="Table 8">
            <a:extLst>
              <a:ext uri="{FF2B5EF4-FFF2-40B4-BE49-F238E27FC236}">
                <a16:creationId xmlns:a16="http://schemas.microsoft.com/office/drawing/2014/main" id="{08C11C92-1661-384B-A3EB-C26B82EFCF29}"/>
              </a:ext>
            </a:extLst>
          </p:cNvPr>
          <p:cNvGraphicFramePr>
            <a:graphicFrameLocks noGrp="1"/>
          </p:cNvGraphicFramePr>
          <p:nvPr>
            <p:extLst>
              <p:ext uri="{D42A27DB-BD31-4B8C-83A1-F6EECF244321}">
                <p14:modId xmlns:p14="http://schemas.microsoft.com/office/powerpoint/2010/main" val="530191386"/>
              </p:ext>
            </p:extLst>
          </p:nvPr>
        </p:nvGraphicFramePr>
        <p:xfrm>
          <a:off x="161764" y="3227142"/>
          <a:ext cx="8802724" cy="2294654"/>
        </p:xfrm>
        <a:graphic>
          <a:graphicData uri="http://schemas.openxmlformats.org/drawingml/2006/table">
            <a:tbl>
              <a:tblPr>
                <a:tableStyleId>{616DA210-FB5B-4158-B5E0-FEB733F419BA}</a:tableStyleId>
              </a:tblPr>
              <a:tblGrid>
                <a:gridCol w="1578039">
                  <a:extLst>
                    <a:ext uri="{9D8B030D-6E8A-4147-A177-3AD203B41FA5}">
                      <a16:colId xmlns:a16="http://schemas.microsoft.com/office/drawing/2014/main" val="157757849"/>
                    </a:ext>
                  </a:extLst>
                </a:gridCol>
                <a:gridCol w="1764727">
                  <a:extLst>
                    <a:ext uri="{9D8B030D-6E8A-4147-A177-3AD203B41FA5}">
                      <a16:colId xmlns:a16="http://schemas.microsoft.com/office/drawing/2014/main" val="1106889838"/>
                    </a:ext>
                  </a:extLst>
                </a:gridCol>
                <a:gridCol w="865226">
                  <a:extLst>
                    <a:ext uri="{9D8B030D-6E8A-4147-A177-3AD203B41FA5}">
                      <a16:colId xmlns:a16="http://schemas.microsoft.com/office/drawing/2014/main" val="1268060512"/>
                    </a:ext>
                  </a:extLst>
                </a:gridCol>
                <a:gridCol w="1076779">
                  <a:extLst>
                    <a:ext uri="{9D8B030D-6E8A-4147-A177-3AD203B41FA5}">
                      <a16:colId xmlns:a16="http://schemas.microsoft.com/office/drawing/2014/main" val="740064632"/>
                    </a:ext>
                  </a:extLst>
                </a:gridCol>
                <a:gridCol w="2004265">
                  <a:extLst>
                    <a:ext uri="{9D8B030D-6E8A-4147-A177-3AD203B41FA5}">
                      <a16:colId xmlns:a16="http://schemas.microsoft.com/office/drawing/2014/main" val="2023593840"/>
                    </a:ext>
                  </a:extLst>
                </a:gridCol>
                <a:gridCol w="1513688">
                  <a:extLst>
                    <a:ext uri="{9D8B030D-6E8A-4147-A177-3AD203B41FA5}">
                      <a16:colId xmlns:a16="http://schemas.microsoft.com/office/drawing/2014/main" val="1465190648"/>
                    </a:ext>
                  </a:extLst>
                </a:gridCol>
              </a:tblGrid>
              <a:tr h="1056499">
                <a:tc>
                  <a:txBody>
                    <a:bodyPr/>
                    <a:lstStyle/>
                    <a:p>
                      <a:pPr algn="ctr" fontAlgn="ctr"/>
                      <a:endParaRPr lang="en-IN" sz="1400" b="1" i="0" u="none" strike="noStrike" dirty="0">
                        <a:solidFill>
                          <a:srgbClr val="000000"/>
                        </a:solidFill>
                        <a:effectLst/>
                        <a:latin typeface="Calibri" panose="020F0502020204030204" pitchFamily="34" charset="0"/>
                      </a:endParaRPr>
                    </a:p>
                  </a:txBody>
                  <a:tcPr marL="6835" marR="6835" marT="6835" marB="0" anchor="ctr"/>
                </a:tc>
                <a:tc>
                  <a:txBody>
                    <a:bodyPr/>
                    <a:lstStyle/>
                    <a:p>
                      <a:pPr algn="ctr" rtl="0" fontAlgn="ctr"/>
                      <a:r>
                        <a:rPr lang="en-IN" sz="1400" u="none" strike="noStrike" dirty="0">
                          <a:effectLst/>
                        </a:rPr>
                        <a:t>Parental combination/trait/observable feature/</a:t>
                      </a:r>
                      <a:r>
                        <a:rPr lang="en-IN" sz="1400" dirty="0"/>
                        <a:t>characters</a:t>
                      </a:r>
                      <a:endParaRPr lang="en-IN" sz="1400" b="1" i="0" u="none" strike="noStrike" dirty="0">
                        <a:solidFill>
                          <a:srgbClr val="000000"/>
                        </a:solidFill>
                        <a:effectLst/>
                        <a:latin typeface="Calibri" panose="020F0502020204030204" pitchFamily="34" charset="0"/>
                      </a:endParaRPr>
                    </a:p>
                  </a:txBody>
                  <a:tcPr marL="6835" marR="6835" marT="6835" marB="0" anchor="ctr"/>
                </a:tc>
                <a:tc gridSpan="2">
                  <a:txBody>
                    <a:bodyPr/>
                    <a:lstStyle/>
                    <a:p>
                      <a:pPr algn="ctr" fontAlgn="b"/>
                      <a:r>
                        <a:rPr lang="en-IN" sz="1400" u="none" strike="noStrike" dirty="0">
                          <a:effectLst/>
                        </a:rPr>
                        <a:t>New combination/observable feature/trait/</a:t>
                      </a:r>
                      <a:r>
                        <a:rPr lang="en-IN" sz="1400" dirty="0"/>
                        <a:t>characters</a:t>
                      </a:r>
                      <a:r>
                        <a:rPr lang="en-IN" sz="1400" u="none" strike="noStrike" dirty="0">
                          <a:effectLst/>
                        </a:rPr>
                        <a:t> </a:t>
                      </a:r>
                      <a:endParaRPr lang="en-IN" sz="1400" b="1" i="0" u="none" strike="noStrike" dirty="0">
                        <a:solidFill>
                          <a:srgbClr val="000000"/>
                        </a:solidFill>
                        <a:effectLst/>
                        <a:latin typeface="Calibri" panose="020F0502020204030204" pitchFamily="34" charset="0"/>
                      </a:endParaRPr>
                    </a:p>
                  </a:txBody>
                  <a:tcPr marL="6835" marR="6835" marT="6835" marB="0" anchor="ctr"/>
                </a:tc>
                <a:tc hMerge="1">
                  <a:txBody>
                    <a:bodyPr/>
                    <a:lstStyle/>
                    <a:p>
                      <a:pPr marL="0" marR="0" lvl="0" indent="0" algn="ctr" defTabSz="761940" rtl="0" eaLnBrk="1" fontAlgn="b" latinLnBrk="0" hangingPunct="1">
                        <a:lnSpc>
                          <a:spcPct val="100000"/>
                        </a:lnSpc>
                        <a:spcBef>
                          <a:spcPts val="0"/>
                        </a:spcBef>
                        <a:spcAft>
                          <a:spcPts val="0"/>
                        </a:spcAft>
                        <a:buClrTx/>
                        <a:buSzTx/>
                        <a:buFontTx/>
                        <a:buNone/>
                        <a:tabLst/>
                        <a:defRPr/>
                      </a:pPr>
                      <a:endParaRPr lang="en-IN" sz="1400" b="1" i="0" u="none" strike="noStrike" dirty="0">
                        <a:solidFill>
                          <a:srgbClr val="000000"/>
                        </a:solidFill>
                        <a:effectLst/>
                        <a:latin typeface="Calibri" panose="020F0502020204030204" pitchFamily="34" charset="0"/>
                      </a:endParaRPr>
                    </a:p>
                  </a:txBody>
                  <a:tcPr marL="6835" marR="6835" marT="6835" marB="0" anchor="ctr"/>
                </a:tc>
                <a:tc>
                  <a:txBody>
                    <a:bodyPr/>
                    <a:lstStyle/>
                    <a:p>
                      <a:pPr algn="ctr" fontAlgn="b"/>
                      <a:r>
                        <a:rPr lang="en-IN" sz="1400" u="none" strike="noStrike" dirty="0">
                          <a:effectLst/>
                        </a:rPr>
                        <a:t>Parental combination/observable feature/trait/</a:t>
                      </a:r>
                      <a:r>
                        <a:rPr lang="en-IN" sz="1400" dirty="0"/>
                        <a:t>characters</a:t>
                      </a:r>
                      <a:endParaRPr lang="en-IN" sz="1400" b="1" i="0" u="none" strike="noStrike" dirty="0">
                        <a:solidFill>
                          <a:srgbClr val="000000"/>
                        </a:solidFill>
                        <a:effectLst/>
                        <a:latin typeface="Calibri" panose="020F0502020204030204" pitchFamily="34" charset="0"/>
                      </a:endParaRPr>
                    </a:p>
                  </a:txBody>
                  <a:tcPr marL="6835" marR="6835" marT="6835" marB="0" anchor="ctr"/>
                </a:tc>
                <a:tc rowSpan="2">
                  <a:txBody>
                    <a:bodyPr/>
                    <a:lstStyle/>
                    <a:p>
                      <a:pPr algn="ctr" fontAlgn="b"/>
                      <a:r>
                        <a:rPr lang="en-IN" sz="1400" b="1" u="none" strike="noStrike" dirty="0">
                          <a:effectLst/>
                        </a:rPr>
                        <a:t>Total number of pea seeds in F</a:t>
                      </a:r>
                      <a:r>
                        <a:rPr lang="en-IN" sz="1400" b="1" u="none" strike="noStrike" baseline="-25000" dirty="0">
                          <a:effectLst/>
                        </a:rPr>
                        <a:t>2</a:t>
                      </a:r>
                      <a:r>
                        <a:rPr lang="en-IN" sz="1400" b="1" u="none" strike="noStrike" dirty="0">
                          <a:effectLst/>
                        </a:rPr>
                        <a:t> generation</a:t>
                      </a:r>
                      <a:endParaRPr lang="en-IN" sz="1400" b="1" i="0" u="none" strike="noStrike" dirty="0">
                        <a:solidFill>
                          <a:srgbClr val="000000"/>
                        </a:solidFill>
                        <a:effectLst/>
                        <a:latin typeface="Calibri" panose="020F0502020204030204" pitchFamily="34" charset="0"/>
                      </a:endParaRPr>
                    </a:p>
                  </a:txBody>
                  <a:tcPr marL="6835" marR="6835" marT="6835" marB="0" anchor="ctr"/>
                </a:tc>
                <a:extLst>
                  <a:ext uri="{0D108BD9-81ED-4DB2-BD59-A6C34878D82A}">
                    <a16:rowId xmlns:a16="http://schemas.microsoft.com/office/drawing/2014/main" val="471680644"/>
                  </a:ext>
                </a:extLst>
              </a:tr>
              <a:tr h="271460">
                <a:tc rowSpan="2">
                  <a:txBody>
                    <a:bodyPr/>
                    <a:lstStyle/>
                    <a:p>
                      <a:pPr algn="ctr" fontAlgn="ctr"/>
                      <a:r>
                        <a:rPr lang="en-IN" sz="1400" b="1" u="none" strike="noStrike" dirty="0">
                          <a:effectLst/>
                        </a:rPr>
                        <a:t>Phenotypic Ratio</a:t>
                      </a:r>
                      <a:endParaRPr lang="en-IN" sz="1400" b="1" i="0" u="none" strike="noStrike" dirty="0">
                        <a:solidFill>
                          <a:srgbClr val="000000"/>
                        </a:solidFill>
                        <a:effectLst/>
                        <a:latin typeface="Calibri" panose="020F0502020204030204" pitchFamily="34" charset="0"/>
                      </a:endParaRPr>
                    </a:p>
                  </a:txBody>
                  <a:tcPr marL="6835" marR="6835" marT="6835" marB="0" anchor="ctr"/>
                </a:tc>
                <a:tc>
                  <a:txBody>
                    <a:bodyPr/>
                    <a:lstStyle/>
                    <a:p>
                      <a:pPr algn="ctr" rtl="0" fontAlgn="ctr"/>
                      <a:r>
                        <a:rPr lang="en-IN" sz="1400" b="1" u="none" strike="noStrike" dirty="0">
                          <a:solidFill>
                            <a:srgbClr val="FFFF00"/>
                          </a:solidFill>
                          <a:effectLst/>
                        </a:rPr>
                        <a:t>Round yellow </a:t>
                      </a:r>
                      <a:endParaRPr lang="en-IN" sz="1400" b="1" i="0" u="none" strike="noStrike" dirty="0">
                        <a:solidFill>
                          <a:srgbClr val="FFFF00"/>
                        </a:solidFill>
                        <a:effectLst/>
                        <a:latin typeface="Calibri" panose="020F0502020204030204" pitchFamily="34" charset="0"/>
                      </a:endParaRPr>
                    </a:p>
                  </a:txBody>
                  <a:tcPr marL="6835" marR="6835" marT="6835" marB="0" anchor="ctr"/>
                </a:tc>
                <a:tc>
                  <a:txBody>
                    <a:bodyPr/>
                    <a:lstStyle/>
                    <a:p>
                      <a:pPr algn="ctr" fontAlgn="b"/>
                      <a:r>
                        <a:rPr lang="en-IN" sz="1400" b="1" u="none" strike="noStrike" dirty="0">
                          <a:solidFill>
                            <a:srgbClr val="FFFF00"/>
                          </a:solidFill>
                          <a:effectLst/>
                        </a:rPr>
                        <a:t>Round green </a:t>
                      </a:r>
                      <a:endParaRPr lang="en-IN" sz="1400" b="1" i="0" u="none" strike="noStrike" dirty="0">
                        <a:solidFill>
                          <a:srgbClr val="FFFF00"/>
                        </a:solidFill>
                        <a:effectLst/>
                        <a:latin typeface="Calibri" panose="020F0502020204030204" pitchFamily="34" charset="0"/>
                      </a:endParaRPr>
                    </a:p>
                  </a:txBody>
                  <a:tcPr marL="6835" marR="6835" marT="6835" marB="0" anchor="ctr"/>
                </a:tc>
                <a:tc>
                  <a:txBody>
                    <a:bodyPr/>
                    <a:lstStyle/>
                    <a:p>
                      <a:pPr algn="ctr" fontAlgn="b"/>
                      <a:r>
                        <a:rPr lang="en-IN" sz="1400" b="1" u="none" strike="noStrike" dirty="0">
                          <a:solidFill>
                            <a:srgbClr val="FFFF00"/>
                          </a:solidFill>
                          <a:effectLst/>
                        </a:rPr>
                        <a:t>Wrinkled yellow </a:t>
                      </a:r>
                      <a:endParaRPr lang="en-IN" sz="1400" b="1" i="0" u="none" strike="noStrike" dirty="0">
                        <a:solidFill>
                          <a:srgbClr val="FFFF00"/>
                        </a:solidFill>
                        <a:effectLst/>
                        <a:latin typeface="Calibri" panose="020F0502020204030204" pitchFamily="34" charset="0"/>
                      </a:endParaRPr>
                    </a:p>
                  </a:txBody>
                  <a:tcPr marL="6835" marR="6835" marT="6835" marB="0" anchor="ctr"/>
                </a:tc>
                <a:tc>
                  <a:txBody>
                    <a:bodyPr/>
                    <a:lstStyle/>
                    <a:p>
                      <a:pPr algn="ctr" fontAlgn="b"/>
                      <a:r>
                        <a:rPr lang="en-IN" sz="1400" b="1" u="none" strike="noStrike" dirty="0">
                          <a:solidFill>
                            <a:srgbClr val="FFFF00"/>
                          </a:solidFill>
                          <a:effectLst/>
                        </a:rPr>
                        <a:t>Wrinkled green</a:t>
                      </a:r>
                      <a:endParaRPr lang="en-IN" sz="1400" b="1" i="0" u="none" strike="noStrike" dirty="0">
                        <a:solidFill>
                          <a:srgbClr val="FFFF00"/>
                        </a:solidFill>
                        <a:effectLst/>
                        <a:latin typeface="Calibri" panose="020F0502020204030204" pitchFamily="34" charset="0"/>
                      </a:endParaRPr>
                    </a:p>
                  </a:txBody>
                  <a:tcPr marL="6835" marR="6835" marT="6835" marB="0" anchor="ctr"/>
                </a:tc>
                <a:tc vMerge="1">
                  <a:txBody>
                    <a:bodyPr/>
                    <a:lstStyle/>
                    <a:p>
                      <a:pPr algn="ctr" fontAlgn="b"/>
                      <a:r>
                        <a:rPr lang="en-IN" sz="1200" u="none" strike="noStrike" dirty="0">
                          <a:effectLst/>
                        </a:rPr>
                        <a:t>Total number of pea plants in F</a:t>
                      </a:r>
                      <a:r>
                        <a:rPr lang="en-IN" sz="1200" u="none" strike="noStrike" baseline="-25000" dirty="0">
                          <a:effectLst/>
                        </a:rPr>
                        <a:t>2</a:t>
                      </a:r>
                      <a:r>
                        <a:rPr lang="en-IN" sz="1200" u="none" strike="noStrike" dirty="0">
                          <a:effectLst/>
                        </a:rPr>
                        <a:t> </a:t>
                      </a:r>
                      <a:r>
                        <a:rPr lang="en-IN" sz="1200" u="none" strike="noStrike" dirty="0" err="1">
                          <a:effectLst/>
                        </a:rPr>
                        <a:t>genertion</a:t>
                      </a:r>
                      <a:endParaRPr lang="en-IN" sz="1200" b="1" i="0" u="none" strike="noStrike" dirty="0">
                        <a:solidFill>
                          <a:srgbClr val="000000"/>
                        </a:solidFill>
                        <a:effectLst/>
                        <a:latin typeface="Calibri" panose="020F0502020204030204" pitchFamily="34" charset="0"/>
                      </a:endParaRPr>
                    </a:p>
                  </a:txBody>
                  <a:tcPr marL="6835" marR="6835" marT="6835" marB="0" anchor="ctr"/>
                </a:tc>
                <a:extLst>
                  <a:ext uri="{0D108BD9-81ED-4DB2-BD59-A6C34878D82A}">
                    <a16:rowId xmlns:a16="http://schemas.microsoft.com/office/drawing/2014/main" val="2725397219"/>
                  </a:ext>
                </a:extLst>
              </a:tr>
              <a:tr h="271460">
                <a:tc vMerge="1">
                  <a:txBody>
                    <a:bodyPr/>
                    <a:lstStyle/>
                    <a:p>
                      <a:endParaRPr lang="en-US"/>
                    </a:p>
                  </a:txBody>
                  <a:tcPr/>
                </a:tc>
                <a:tc>
                  <a:txBody>
                    <a:bodyPr/>
                    <a:lstStyle/>
                    <a:p>
                      <a:pPr algn="ctr" fontAlgn="b"/>
                      <a:r>
                        <a:rPr lang="en-IN" sz="1400" b="1" u="none" strike="noStrike">
                          <a:solidFill>
                            <a:srgbClr val="FFFF00"/>
                          </a:solidFill>
                          <a:effectLst/>
                        </a:rPr>
                        <a:t>9</a:t>
                      </a:r>
                      <a:endParaRPr lang="en-IN" sz="1400" b="1" i="0" u="none" strike="noStrike">
                        <a:solidFill>
                          <a:srgbClr val="FFFF00"/>
                        </a:solidFill>
                        <a:effectLst/>
                        <a:latin typeface="Calibri" panose="020F0502020204030204" pitchFamily="34" charset="0"/>
                      </a:endParaRPr>
                    </a:p>
                  </a:txBody>
                  <a:tcPr marL="6835" marR="6835" marT="6835" marB="0" anchor="ctr"/>
                </a:tc>
                <a:tc>
                  <a:txBody>
                    <a:bodyPr/>
                    <a:lstStyle/>
                    <a:p>
                      <a:pPr algn="ctr" fontAlgn="b"/>
                      <a:r>
                        <a:rPr lang="en-IN" sz="1400" b="1" u="none" strike="noStrike" dirty="0">
                          <a:solidFill>
                            <a:srgbClr val="FFFF00"/>
                          </a:solidFill>
                          <a:effectLst/>
                        </a:rPr>
                        <a:t>3</a:t>
                      </a:r>
                      <a:endParaRPr lang="en-IN" sz="1400" b="1" i="0" u="none" strike="noStrike" dirty="0">
                        <a:solidFill>
                          <a:srgbClr val="FFFF00"/>
                        </a:solidFill>
                        <a:effectLst/>
                        <a:latin typeface="Calibri" panose="020F0502020204030204" pitchFamily="34" charset="0"/>
                      </a:endParaRPr>
                    </a:p>
                  </a:txBody>
                  <a:tcPr marL="6835" marR="6835" marT="6835" marB="0" anchor="ctr"/>
                </a:tc>
                <a:tc>
                  <a:txBody>
                    <a:bodyPr/>
                    <a:lstStyle/>
                    <a:p>
                      <a:pPr algn="ctr" fontAlgn="b"/>
                      <a:r>
                        <a:rPr lang="en-IN" sz="1400" b="1" u="none" strike="noStrike">
                          <a:solidFill>
                            <a:srgbClr val="FFFF00"/>
                          </a:solidFill>
                          <a:effectLst/>
                        </a:rPr>
                        <a:t>3</a:t>
                      </a:r>
                      <a:endParaRPr lang="en-IN" sz="1400" b="1" i="0" u="none" strike="noStrike">
                        <a:solidFill>
                          <a:srgbClr val="FFFF00"/>
                        </a:solidFill>
                        <a:effectLst/>
                        <a:latin typeface="Calibri" panose="020F0502020204030204" pitchFamily="34" charset="0"/>
                      </a:endParaRPr>
                    </a:p>
                  </a:txBody>
                  <a:tcPr marL="6835" marR="6835" marT="6835" marB="0" anchor="ctr"/>
                </a:tc>
                <a:tc>
                  <a:txBody>
                    <a:bodyPr/>
                    <a:lstStyle/>
                    <a:p>
                      <a:pPr algn="ctr" fontAlgn="b"/>
                      <a:r>
                        <a:rPr lang="en-IN" sz="1400" b="1" u="none" strike="noStrike" dirty="0">
                          <a:solidFill>
                            <a:srgbClr val="FFFF00"/>
                          </a:solidFill>
                          <a:effectLst/>
                        </a:rPr>
                        <a:t>1</a:t>
                      </a:r>
                      <a:endParaRPr lang="en-IN" sz="1400" b="1" i="0" u="none" strike="noStrike" dirty="0">
                        <a:solidFill>
                          <a:srgbClr val="FFFF00"/>
                        </a:solidFill>
                        <a:effectLst/>
                        <a:latin typeface="Calibri" panose="020F0502020204030204" pitchFamily="34" charset="0"/>
                      </a:endParaRPr>
                    </a:p>
                  </a:txBody>
                  <a:tcPr marL="6835" marR="6835" marT="6835" marB="0" anchor="ctr"/>
                </a:tc>
                <a:tc>
                  <a:txBody>
                    <a:bodyPr/>
                    <a:lstStyle/>
                    <a:p>
                      <a:pPr marL="0" marR="0" lvl="0" indent="0" algn="ctr" defTabSz="761940" rtl="0" eaLnBrk="1" fontAlgn="b" latinLnBrk="0" hangingPunct="1">
                        <a:lnSpc>
                          <a:spcPct val="100000"/>
                        </a:lnSpc>
                        <a:spcBef>
                          <a:spcPts val="0"/>
                        </a:spcBef>
                        <a:spcAft>
                          <a:spcPts val="0"/>
                        </a:spcAft>
                        <a:buClrTx/>
                        <a:buSzTx/>
                        <a:buFontTx/>
                        <a:buNone/>
                        <a:tabLst/>
                        <a:defRPr/>
                      </a:pPr>
                      <a:r>
                        <a:rPr lang="en-IN" sz="1400" b="0" i="0" u="none" strike="noStrike" dirty="0">
                          <a:solidFill>
                            <a:srgbClr val="FFFF00"/>
                          </a:solidFill>
                          <a:effectLst/>
                          <a:latin typeface="Calibri" panose="020F0502020204030204" pitchFamily="34" charset="0"/>
                        </a:rPr>
                        <a:t>9 + 3 + 3 + 1 = </a:t>
                      </a:r>
                      <a:r>
                        <a:rPr lang="en-IN" sz="1400" b="1" i="0" u="none" strike="noStrike" dirty="0">
                          <a:solidFill>
                            <a:srgbClr val="FFFF00"/>
                          </a:solidFill>
                          <a:effectLst/>
                          <a:latin typeface="Calibri" panose="020F0502020204030204" pitchFamily="34" charset="0"/>
                        </a:rPr>
                        <a:t>16</a:t>
                      </a:r>
                    </a:p>
                  </a:txBody>
                  <a:tcPr marL="6835" marR="6835" marT="6835" marB="0" anchor="ctr"/>
                </a:tc>
                <a:extLst>
                  <a:ext uri="{0D108BD9-81ED-4DB2-BD59-A6C34878D82A}">
                    <a16:rowId xmlns:a16="http://schemas.microsoft.com/office/drawing/2014/main" val="4148572643"/>
                  </a:ext>
                </a:extLst>
              </a:tr>
              <a:tr h="533140">
                <a:tc>
                  <a:txBody>
                    <a:bodyPr/>
                    <a:lstStyle/>
                    <a:p>
                      <a:pPr algn="ctr" fontAlgn="b"/>
                      <a:r>
                        <a:rPr lang="en-IN" sz="1400" b="1" u="none" strike="noStrike" dirty="0">
                          <a:effectLst/>
                        </a:rPr>
                        <a:t>Number of pea seeds in F</a:t>
                      </a:r>
                      <a:r>
                        <a:rPr lang="en-IN" sz="1400" b="1" u="none" strike="noStrike" baseline="-25000" dirty="0">
                          <a:effectLst/>
                        </a:rPr>
                        <a:t>2</a:t>
                      </a:r>
                      <a:r>
                        <a:rPr lang="en-IN" sz="1400" b="1" u="none" strike="noStrike" dirty="0">
                          <a:effectLst/>
                        </a:rPr>
                        <a:t> generation</a:t>
                      </a:r>
                      <a:endParaRPr lang="en-IN" sz="1400" b="1" i="0" u="none" strike="noStrike" dirty="0">
                        <a:solidFill>
                          <a:srgbClr val="000000"/>
                        </a:solidFill>
                        <a:effectLst/>
                        <a:latin typeface="Calibri" panose="020F0502020204030204" pitchFamily="34" charset="0"/>
                      </a:endParaRPr>
                    </a:p>
                  </a:txBody>
                  <a:tcPr marL="6835" marR="6835" marT="6835" marB="0" anchor="ctr"/>
                </a:tc>
                <a:tc>
                  <a:txBody>
                    <a:bodyPr/>
                    <a:lstStyle/>
                    <a:p>
                      <a:pPr algn="ctr" fontAlgn="b"/>
                      <a:r>
                        <a:rPr lang="en-IN" sz="1400" b="1" u="none" strike="noStrike" dirty="0">
                          <a:effectLst/>
                        </a:rPr>
                        <a:t>90</a:t>
                      </a:r>
                      <a:endParaRPr lang="en-IN" sz="1400" b="1" i="0" u="none" strike="noStrike" dirty="0">
                        <a:solidFill>
                          <a:srgbClr val="000000"/>
                        </a:solidFill>
                        <a:effectLst/>
                        <a:latin typeface="Calibri" panose="020F0502020204030204" pitchFamily="34" charset="0"/>
                      </a:endParaRPr>
                    </a:p>
                  </a:txBody>
                  <a:tcPr marL="6835" marR="6835" marT="6835" marB="0" anchor="ctr"/>
                </a:tc>
                <a:tc>
                  <a:txBody>
                    <a:bodyPr/>
                    <a:lstStyle/>
                    <a:p>
                      <a:pPr algn="ctr" fontAlgn="b"/>
                      <a:r>
                        <a:rPr lang="en-IN" sz="1400" b="1" u="none" strike="noStrike">
                          <a:effectLst/>
                        </a:rPr>
                        <a:t>30</a:t>
                      </a:r>
                      <a:endParaRPr lang="en-IN" sz="1400" b="1" i="0" u="none" strike="noStrike">
                        <a:solidFill>
                          <a:srgbClr val="000000"/>
                        </a:solidFill>
                        <a:effectLst/>
                        <a:latin typeface="Calibri" panose="020F0502020204030204" pitchFamily="34" charset="0"/>
                      </a:endParaRPr>
                    </a:p>
                  </a:txBody>
                  <a:tcPr marL="6835" marR="6835" marT="6835" marB="0" anchor="ctr"/>
                </a:tc>
                <a:tc>
                  <a:txBody>
                    <a:bodyPr/>
                    <a:lstStyle/>
                    <a:p>
                      <a:pPr algn="ctr" fontAlgn="b"/>
                      <a:r>
                        <a:rPr lang="en-IN" sz="1400" b="1" u="none" strike="noStrike" dirty="0">
                          <a:effectLst/>
                        </a:rPr>
                        <a:t>30</a:t>
                      </a:r>
                      <a:endParaRPr lang="en-IN" sz="1400" b="1" i="0" u="none" strike="noStrike" dirty="0">
                        <a:solidFill>
                          <a:srgbClr val="000000"/>
                        </a:solidFill>
                        <a:effectLst/>
                        <a:latin typeface="Calibri" panose="020F0502020204030204" pitchFamily="34" charset="0"/>
                      </a:endParaRPr>
                    </a:p>
                  </a:txBody>
                  <a:tcPr marL="6835" marR="6835" marT="6835" marB="0" anchor="ctr"/>
                </a:tc>
                <a:tc>
                  <a:txBody>
                    <a:bodyPr/>
                    <a:lstStyle/>
                    <a:p>
                      <a:pPr algn="ctr" fontAlgn="b"/>
                      <a:r>
                        <a:rPr lang="en-IN" sz="1400" b="1" u="none" strike="noStrike" dirty="0">
                          <a:effectLst/>
                        </a:rPr>
                        <a:t>10</a:t>
                      </a:r>
                      <a:endParaRPr lang="en-IN" sz="1400" b="1" i="0" u="none" strike="noStrike" dirty="0">
                        <a:solidFill>
                          <a:srgbClr val="000000"/>
                        </a:solidFill>
                        <a:effectLst/>
                        <a:latin typeface="Calibri" panose="020F0502020204030204" pitchFamily="34" charset="0"/>
                      </a:endParaRPr>
                    </a:p>
                  </a:txBody>
                  <a:tcPr marL="6835" marR="6835" marT="6835" marB="0" anchor="ctr"/>
                </a:tc>
                <a:tc>
                  <a:txBody>
                    <a:bodyPr/>
                    <a:lstStyle/>
                    <a:p>
                      <a:pPr algn="ctr" fontAlgn="b"/>
                      <a:r>
                        <a:rPr lang="en-IN" sz="1400" u="none" strike="noStrike" dirty="0">
                          <a:effectLst/>
                        </a:rPr>
                        <a:t>90 + 30 + 30 + 10 = </a:t>
                      </a:r>
                      <a:r>
                        <a:rPr lang="en-IN" sz="1400" b="1" u="none" strike="noStrike" dirty="0">
                          <a:effectLst/>
                        </a:rPr>
                        <a:t>160</a:t>
                      </a:r>
                      <a:endParaRPr lang="en-IN" sz="1400" b="1" i="0" u="none" strike="noStrike" dirty="0">
                        <a:solidFill>
                          <a:srgbClr val="000000"/>
                        </a:solidFill>
                        <a:effectLst/>
                        <a:latin typeface="Calibri" panose="020F0502020204030204" pitchFamily="34" charset="0"/>
                      </a:endParaRPr>
                    </a:p>
                  </a:txBody>
                  <a:tcPr marL="6835" marR="6835" marT="6835" marB="0" anchor="ctr"/>
                </a:tc>
                <a:extLst>
                  <a:ext uri="{0D108BD9-81ED-4DB2-BD59-A6C34878D82A}">
                    <a16:rowId xmlns:a16="http://schemas.microsoft.com/office/drawing/2014/main" val="2552530564"/>
                  </a:ext>
                </a:extLst>
              </a:tr>
            </a:tbl>
          </a:graphicData>
        </a:graphic>
      </p:graphicFrame>
    </p:spTree>
    <p:extLst>
      <p:ext uri="{BB962C8B-B14F-4D97-AF65-F5344CB8AC3E}">
        <p14:creationId xmlns:p14="http://schemas.microsoft.com/office/powerpoint/2010/main" val="23412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87"/>
            <a:ext cx="9065241" cy="952500"/>
          </a:xfrm>
        </p:spPr>
        <p:txBody>
          <a:bodyPr>
            <a:noAutofit/>
          </a:bodyPr>
          <a:lstStyle/>
          <a:p>
            <a:pPr algn="l"/>
            <a:r>
              <a:rPr lang="en-IN" sz="2000" b="1" dirty="0">
                <a:solidFill>
                  <a:srgbClr val="FFFF00"/>
                </a:solidFill>
              </a:rPr>
              <a:t>Incomplete Dominance</a:t>
            </a:r>
            <a:r>
              <a:rPr lang="en-IN" sz="1800" dirty="0"/>
              <a:t>: </a:t>
            </a:r>
            <a:r>
              <a:rPr lang="en-IN" sz="1800" b="1" i="1" dirty="0"/>
              <a:t>Dominant allele is not completely dominant over recessive allele</a:t>
            </a:r>
          </a:p>
        </p:txBody>
      </p:sp>
      <p:pic>
        <p:nvPicPr>
          <p:cNvPr id="1026" name="Picture 2"/>
          <p:cNvPicPr>
            <a:picLocks noChangeAspect="1" noChangeArrowheads="1"/>
          </p:cNvPicPr>
          <p:nvPr/>
        </p:nvPicPr>
        <p:blipFill>
          <a:blip r:embed="rId3" cstate="print"/>
          <a:srcRect l="16794" t="5704" r="50000" b="4227"/>
          <a:stretch>
            <a:fillRect/>
          </a:stretch>
        </p:blipFill>
        <p:spPr bwMode="auto">
          <a:xfrm>
            <a:off x="119506" y="899255"/>
            <a:ext cx="2940327" cy="4483998"/>
          </a:xfrm>
          <a:prstGeom prst="rect">
            <a:avLst/>
          </a:prstGeom>
          <a:noFill/>
          <a:ln w="9525">
            <a:noFill/>
            <a:miter lim="800000"/>
            <a:headEnd/>
            <a:tailEnd/>
          </a:ln>
        </p:spPr>
      </p:pic>
      <p:sp>
        <p:nvSpPr>
          <p:cNvPr id="6" name="Rectangle 5"/>
          <p:cNvSpPr/>
          <p:nvPr/>
        </p:nvSpPr>
        <p:spPr>
          <a:xfrm>
            <a:off x="3085662" y="677227"/>
            <a:ext cx="5979579" cy="1118511"/>
          </a:xfrm>
          <a:prstGeom prst="rect">
            <a:avLst/>
          </a:prstGeom>
        </p:spPr>
        <p:txBody>
          <a:bodyPr wrap="square">
            <a:spAutoFit/>
          </a:bodyPr>
          <a:lstStyle/>
          <a:p>
            <a:pPr algn="just"/>
            <a:r>
              <a:rPr lang="en-IN" sz="1667" b="1" dirty="0"/>
              <a:t>Monohybrid cross in the Snapdragon (</a:t>
            </a:r>
            <a:r>
              <a:rPr lang="en-IN" sz="1667" b="1" i="1" dirty="0"/>
              <a:t>Antirrhinum sp</a:t>
            </a:r>
            <a:r>
              <a:rPr lang="en-IN" sz="1667" i="1" dirty="0"/>
              <a:t>.</a:t>
            </a:r>
            <a:r>
              <a:rPr lang="en-IN" sz="1667" b="1" dirty="0"/>
              <a:t>) plant result in one allele incompletely dominant over the other allele i.e. R is not completely dominant over r </a:t>
            </a:r>
          </a:p>
          <a:p>
            <a:pPr algn="just"/>
            <a:endParaRPr lang="en-IN" sz="1667" b="1" dirty="0"/>
          </a:p>
        </p:txBody>
      </p:sp>
      <p:sp>
        <p:nvSpPr>
          <p:cNvPr id="7" name="Rectangle 6"/>
          <p:cNvSpPr/>
          <p:nvPr/>
        </p:nvSpPr>
        <p:spPr>
          <a:xfrm>
            <a:off x="3508479" y="2713484"/>
            <a:ext cx="4608248" cy="605422"/>
          </a:xfrm>
          <a:prstGeom prst="rect">
            <a:avLst/>
          </a:prstGeom>
          <a:ln>
            <a:noFill/>
          </a:ln>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wrap="square">
            <a:spAutoFit/>
          </a:bodyPr>
          <a:lstStyle/>
          <a:p>
            <a:r>
              <a:rPr lang="en-IN" sz="1667" b="1" i="1" dirty="0"/>
              <a:t>Phenotype of F</a:t>
            </a:r>
            <a:r>
              <a:rPr lang="en-IN" sz="1667" b="1" i="1" baseline="-25000" dirty="0"/>
              <a:t>1</a:t>
            </a:r>
            <a:r>
              <a:rPr lang="en-IN" sz="1667" b="1" i="1" dirty="0"/>
              <a:t>  did not resemble either of the two parents and was in between the two parents.</a:t>
            </a:r>
            <a:endParaRPr lang="en-IN" sz="1667" b="1" dirty="0"/>
          </a:p>
        </p:txBody>
      </p:sp>
      <p:cxnSp>
        <p:nvCxnSpPr>
          <p:cNvPr id="9" name="Straight Arrow Connector 8"/>
          <p:cNvCxnSpPr/>
          <p:nvPr/>
        </p:nvCxnSpPr>
        <p:spPr>
          <a:xfrm>
            <a:off x="2159733" y="2876475"/>
            <a:ext cx="1320000" cy="0"/>
          </a:xfrm>
          <a:prstGeom prst="straightConnector1">
            <a:avLst/>
          </a:prstGeom>
          <a:ln>
            <a:solidFill>
              <a:srgbClr val="00B050"/>
            </a:solidFill>
            <a:tailEnd type="arrow"/>
          </a:ln>
        </p:spPr>
        <p:style>
          <a:lnRef idx="3">
            <a:schemeClr val="accent3"/>
          </a:lnRef>
          <a:fillRef idx="0">
            <a:schemeClr val="accent3"/>
          </a:fillRef>
          <a:effectRef idx="2">
            <a:schemeClr val="accent3"/>
          </a:effectRef>
          <a:fontRef idx="minor">
            <a:schemeClr val="tx1"/>
          </a:fontRef>
        </p:style>
      </p:cxnSp>
      <p:sp>
        <p:nvSpPr>
          <p:cNvPr id="11" name="Rectangle 10"/>
          <p:cNvSpPr/>
          <p:nvPr/>
        </p:nvSpPr>
        <p:spPr>
          <a:xfrm>
            <a:off x="3082876" y="4615796"/>
            <a:ext cx="3780715" cy="605422"/>
          </a:xfrm>
          <a:prstGeom prst="rect">
            <a:avLst/>
          </a:prstGeom>
        </p:spPr>
        <p:txBody>
          <a:bodyPr wrap="square">
            <a:spAutoFit/>
          </a:bodyPr>
          <a:lstStyle/>
          <a:p>
            <a:r>
              <a:rPr lang="en-IN" sz="1667" b="1" dirty="0"/>
              <a:t>Phenotypic ratio had changed from the 3:1 obtained by Mendel in F</a:t>
            </a:r>
            <a:r>
              <a:rPr lang="en-IN" sz="1667" b="1" baseline="-25000" dirty="0"/>
              <a:t>2</a:t>
            </a:r>
            <a:r>
              <a:rPr lang="en-IN" sz="1667" b="1" dirty="0"/>
              <a:t> generation </a:t>
            </a:r>
          </a:p>
        </p:txBody>
      </p:sp>
      <p:sp>
        <p:nvSpPr>
          <p:cNvPr id="3" name="Freeform 2">
            <a:extLst>
              <a:ext uri="{FF2B5EF4-FFF2-40B4-BE49-F238E27FC236}">
                <a16:creationId xmlns:a16="http://schemas.microsoft.com/office/drawing/2014/main" id="{6ABB2FD1-6821-494C-9DD7-933763F532F1}"/>
              </a:ext>
            </a:extLst>
          </p:cNvPr>
          <p:cNvSpPr/>
          <p:nvPr/>
        </p:nvSpPr>
        <p:spPr>
          <a:xfrm>
            <a:off x="223109" y="1582523"/>
            <a:ext cx="2044859" cy="523415"/>
          </a:xfrm>
          <a:custGeom>
            <a:avLst/>
            <a:gdLst>
              <a:gd name="connsiteX0" fmla="*/ 88390 w 2044859"/>
              <a:gd name="connsiteY0" fmla="*/ 182880 h 523415"/>
              <a:gd name="connsiteX1" fmla="*/ 56859 w 2044859"/>
              <a:gd name="connsiteY1" fmla="*/ 208105 h 523415"/>
              <a:gd name="connsiteX2" fmla="*/ 37941 w 2044859"/>
              <a:gd name="connsiteY2" fmla="*/ 214411 h 523415"/>
              <a:gd name="connsiteX3" fmla="*/ 12716 w 2044859"/>
              <a:gd name="connsiteY3" fmla="*/ 252248 h 523415"/>
              <a:gd name="connsiteX4" fmla="*/ 103 w 2044859"/>
              <a:gd name="connsiteY4" fmla="*/ 290086 h 523415"/>
              <a:gd name="connsiteX5" fmla="*/ 12716 w 2044859"/>
              <a:gd name="connsiteY5" fmla="*/ 378373 h 523415"/>
              <a:gd name="connsiteX6" fmla="*/ 37941 w 2044859"/>
              <a:gd name="connsiteY6" fmla="*/ 409904 h 523415"/>
              <a:gd name="connsiteX7" fmla="*/ 75778 w 2044859"/>
              <a:gd name="connsiteY7" fmla="*/ 435128 h 523415"/>
              <a:gd name="connsiteX8" fmla="*/ 94696 w 2044859"/>
              <a:gd name="connsiteY8" fmla="*/ 441435 h 523415"/>
              <a:gd name="connsiteX9" fmla="*/ 113615 w 2044859"/>
              <a:gd name="connsiteY9" fmla="*/ 454047 h 523415"/>
              <a:gd name="connsiteX10" fmla="*/ 176677 w 2044859"/>
              <a:gd name="connsiteY10" fmla="*/ 466659 h 523415"/>
              <a:gd name="connsiteX11" fmla="*/ 542437 w 2044859"/>
              <a:gd name="connsiteY11" fmla="*/ 460353 h 523415"/>
              <a:gd name="connsiteX12" fmla="*/ 580274 w 2044859"/>
              <a:gd name="connsiteY12" fmla="*/ 441435 h 523415"/>
              <a:gd name="connsiteX13" fmla="*/ 643336 w 2044859"/>
              <a:gd name="connsiteY13" fmla="*/ 416210 h 523415"/>
              <a:gd name="connsiteX14" fmla="*/ 674867 w 2044859"/>
              <a:gd name="connsiteY14" fmla="*/ 397291 h 523415"/>
              <a:gd name="connsiteX15" fmla="*/ 706398 w 2044859"/>
              <a:gd name="connsiteY15" fmla="*/ 378373 h 523415"/>
              <a:gd name="connsiteX16" fmla="*/ 725317 w 2044859"/>
              <a:gd name="connsiteY16" fmla="*/ 365760 h 523415"/>
              <a:gd name="connsiteX17" fmla="*/ 788379 w 2044859"/>
              <a:gd name="connsiteY17" fmla="*/ 353148 h 523415"/>
              <a:gd name="connsiteX18" fmla="*/ 819910 w 2044859"/>
              <a:gd name="connsiteY18" fmla="*/ 359454 h 523415"/>
              <a:gd name="connsiteX19" fmla="*/ 832523 w 2044859"/>
              <a:gd name="connsiteY19" fmla="*/ 372066 h 523415"/>
              <a:gd name="connsiteX20" fmla="*/ 870360 w 2044859"/>
              <a:gd name="connsiteY20" fmla="*/ 390985 h 523415"/>
              <a:gd name="connsiteX21" fmla="*/ 895585 w 2044859"/>
              <a:gd name="connsiteY21" fmla="*/ 422516 h 523415"/>
              <a:gd name="connsiteX22" fmla="*/ 927116 w 2044859"/>
              <a:gd name="connsiteY22" fmla="*/ 454047 h 523415"/>
              <a:gd name="connsiteX23" fmla="*/ 964953 w 2044859"/>
              <a:gd name="connsiteY23" fmla="*/ 466659 h 523415"/>
              <a:gd name="connsiteX24" fmla="*/ 983872 w 2044859"/>
              <a:gd name="connsiteY24" fmla="*/ 479272 h 523415"/>
              <a:gd name="connsiteX25" fmla="*/ 1015403 w 2044859"/>
              <a:gd name="connsiteY25" fmla="*/ 491884 h 523415"/>
              <a:gd name="connsiteX26" fmla="*/ 1053240 w 2044859"/>
              <a:gd name="connsiteY26" fmla="*/ 510803 h 523415"/>
              <a:gd name="connsiteX27" fmla="*/ 1072158 w 2044859"/>
              <a:gd name="connsiteY27" fmla="*/ 523415 h 523415"/>
              <a:gd name="connsiteX28" fmla="*/ 1084771 w 2044859"/>
              <a:gd name="connsiteY28" fmla="*/ 510803 h 523415"/>
              <a:gd name="connsiteX29" fmla="*/ 1091077 w 2044859"/>
              <a:gd name="connsiteY29" fmla="*/ 460353 h 523415"/>
              <a:gd name="connsiteX30" fmla="*/ 1097383 w 2044859"/>
              <a:gd name="connsiteY30" fmla="*/ 441435 h 523415"/>
              <a:gd name="connsiteX31" fmla="*/ 1116302 w 2044859"/>
              <a:gd name="connsiteY31" fmla="*/ 435128 h 523415"/>
              <a:gd name="connsiteX32" fmla="*/ 1141527 w 2044859"/>
              <a:gd name="connsiteY32" fmla="*/ 403597 h 523415"/>
              <a:gd name="connsiteX33" fmla="*/ 1166752 w 2044859"/>
              <a:gd name="connsiteY33" fmla="*/ 372066 h 523415"/>
              <a:gd name="connsiteX34" fmla="*/ 1242426 w 2044859"/>
              <a:gd name="connsiteY34" fmla="*/ 359454 h 523415"/>
              <a:gd name="connsiteX35" fmla="*/ 1671248 w 2044859"/>
              <a:gd name="connsiteY35" fmla="*/ 353148 h 523415"/>
              <a:gd name="connsiteX36" fmla="*/ 1702779 w 2044859"/>
              <a:gd name="connsiteY36" fmla="*/ 346842 h 523415"/>
              <a:gd name="connsiteX37" fmla="*/ 1746923 w 2044859"/>
              <a:gd name="connsiteY37" fmla="*/ 359454 h 523415"/>
              <a:gd name="connsiteX38" fmla="*/ 1765841 w 2044859"/>
              <a:gd name="connsiteY38" fmla="*/ 372066 h 523415"/>
              <a:gd name="connsiteX39" fmla="*/ 1791066 w 2044859"/>
              <a:gd name="connsiteY39" fmla="*/ 403597 h 523415"/>
              <a:gd name="connsiteX40" fmla="*/ 1816291 w 2044859"/>
              <a:gd name="connsiteY40" fmla="*/ 428822 h 523415"/>
              <a:gd name="connsiteX41" fmla="*/ 1828903 w 2044859"/>
              <a:gd name="connsiteY41" fmla="*/ 441435 h 523415"/>
              <a:gd name="connsiteX42" fmla="*/ 1885659 w 2044859"/>
              <a:gd name="connsiteY42" fmla="*/ 460353 h 523415"/>
              <a:gd name="connsiteX43" fmla="*/ 1904578 w 2044859"/>
              <a:gd name="connsiteY43" fmla="*/ 466659 h 523415"/>
              <a:gd name="connsiteX44" fmla="*/ 1973946 w 2044859"/>
              <a:gd name="connsiteY44" fmla="*/ 460353 h 523415"/>
              <a:gd name="connsiteX45" fmla="*/ 1992865 w 2044859"/>
              <a:gd name="connsiteY45" fmla="*/ 447741 h 523415"/>
              <a:gd name="connsiteX46" fmla="*/ 2018090 w 2044859"/>
              <a:gd name="connsiteY46" fmla="*/ 416210 h 523415"/>
              <a:gd name="connsiteX47" fmla="*/ 2024396 w 2044859"/>
              <a:gd name="connsiteY47" fmla="*/ 397291 h 523415"/>
              <a:gd name="connsiteX48" fmla="*/ 2043314 w 2044859"/>
              <a:gd name="connsiteY48" fmla="*/ 378373 h 523415"/>
              <a:gd name="connsiteX49" fmla="*/ 2037008 w 2044859"/>
              <a:gd name="connsiteY49" fmla="*/ 283779 h 523415"/>
              <a:gd name="connsiteX50" fmla="*/ 2018090 w 2044859"/>
              <a:gd name="connsiteY50" fmla="*/ 271167 h 523415"/>
              <a:gd name="connsiteX51" fmla="*/ 1986558 w 2044859"/>
              <a:gd name="connsiteY51" fmla="*/ 252248 h 523415"/>
              <a:gd name="connsiteX52" fmla="*/ 1967640 w 2044859"/>
              <a:gd name="connsiteY52" fmla="*/ 195493 h 523415"/>
              <a:gd name="connsiteX53" fmla="*/ 1961334 w 2044859"/>
              <a:gd name="connsiteY53" fmla="*/ 176574 h 523415"/>
              <a:gd name="connsiteX54" fmla="*/ 1955027 w 2044859"/>
              <a:gd name="connsiteY54" fmla="*/ 119818 h 523415"/>
              <a:gd name="connsiteX55" fmla="*/ 1948721 w 2044859"/>
              <a:gd name="connsiteY55" fmla="*/ 25225 h 523415"/>
              <a:gd name="connsiteX56" fmla="*/ 1942415 w 2044859"/>
              <a:gd name="connsiteY56" fmla="*/ 6306 h 523415"/>
              <a:gd name="connsiteX57" fmla="*/ 1910884 w 2044859"/>
              <a:gd name="connsiteY57" fmla="*/ 0 h 523415"/>
              <a:gd name="connsiteX58" fmla="*/ 1828903 w 2044859"/>
              <a:gd name="connsiteY58" fmla="*/ 6306 h 523415"/>
              <a:gd name="connsiteX59" fmla="*/ 1791066 w 2044859"/>
              <a:gd name="connsiteY59" fmla="*/ 18919 h 523415"/>
              <a:gd name="connsiteX60" fmla="*/ 1772147 w 2044859"/>
              <a:gd name="connsiteY60" fmla="*/ 25225 h 523415"/>
              <a:gd name="connsiteX61" fmla="*/ 1753229 w 2044859"/>
              <a:gd name="connsiteY61" fmla="*/ 37837 h 523415"/>
              <a:gd name="connsiteX62" fmla="*/ 1721698 w 2044859"/>
              <a:gd name="connsiteY62" fmla="*/ 50450 h 523415"/>
              <a:gd name="connsiteX63" fmla="*/ 1690167 w 2044859"/>
              <a:gd name="connsiteY63" fmla="*/ 69368 h 523415"/>
              <a:gd name="connsiteX64" fmla="*/ 1652330 w 2044859"/>
              <a:gd name="connsiteY64" fmla="*/ 88287 h 523415"/>
              <a:gd name="connsiteX65" fmla="*/ 1633411 w 2044859"/>
              <a:gd name="connsiteY65" fmla="*/ 100899 h 523415"/>
              <a:gd name="connsiteX66" fmla="*/ 1614492 w 2044859"/>
              <a:gd name="connsiteY66" fmla="*/ 107206 h 523415"/>
              <a:gd name="connsiteX67" fmla="*/ 1576655 w 2044859"/>
              <a:gd name="connsiteY67" fmla="*/ 132431 h 523415"/>
              <a:gd name="connsiteX68" fmla="*/ 1500981 w 2044859"/>
              <a:gd name="connsiteY68" fmla="*/ 157655 h 523415"/>
              <a:gd name="connsiteX69" fmla="*/ 1463143 w 2044859"/>
              <a:gd name="connsiteY69" fmla="*/ 170268 h 523415"/>
              <a:gd name="connsiteX70" fmla="*/ 1311794 w 2044859"/>
              <a:gd name="connsiteY70" fmla="*/ 182880 h 523415"/>
              <a:gd name="connsiteX71" fmla="*/ 1191976 w 2044859"/>
              <a:gd name="connsiteY71" fmla="*/ 176574 h 523415"/>
              <a:gd name="connsiteX72" fmla="*/ 1173058 w 2044859"/>
              <a:gd name="connsiteY72" fmla="*/ 170268 h 523415"/>
              <a:gd name="connsiteX73" fmla="*/ 1147833 w 2044859"/>
              <a:gd name="connsiteY73" fmla="*/ 138737 h 523415"/>
              <a:gd name="connsiteX74" fmla="*/ 1122608 w 2044859"/>
              <a:gd name="connsiteY74" fmla="*/ 113512 h 523415"/>
              <a:gd name="connsiteX75" fmla="*/ 1103690 w 2044859"/>
              <a:gd name="connsiteY75" fmla="*/ 56756 h 523415"/>
              <a:gd name="connsiteX76" fmla="*/ 1084771 w 2044859"/>
              <a:gd name="connsiteY76" fmla="*/ 18919 h 523415"/>
              <a:gd name="connsiteX77" fmla="*/ 1065852 w 2044859"/>
              <a:gd name="connsiteY77" fmla="*/ 12613 h 523415"/>
              <a:gd name="connsiteX78" fmla="*/ 1021709 w 2044859"/>
              <a:gd name="connsiteY78" fmla="*/ 6306 h 523415"/>
              <a:gd name="connsiteX79" fmla="*/ 977565 w 2044859"/>
              <a:gd name="connsiteY79" fmla="*/ 25225 h 523415"/>
              <a:gd name="connsiteX80" fmla="*/ 964953 w 2044859"/>
              <a:gd name="connsiteY80" fmla="*/ 63062 h 523415"/>
              <a:gd name="connsiteX81" fmla="*/ 958647 w 2044859"/>
              <a:gd name="connsiteY81" fmla="*/ 81981 h 523415"/>
              <a:gd name="connsiteX82" fmla="*/ 946034 w 2044859"/>
              <a:gd name="connsiteY82" fmla="*/ 94593 h 523415"/>
              <a:gd name="connsiteX83" fmla="*/ 895585 w 2044859"/>
              <a:gd name="connsiteY83" fmla="*/ 100899 h 523415"/>
              <a:gd name="connsiteX84" fmla="*/ 826216 w 2044859"/>
              <a:gd name="connsiteY84" fmla="*/ 113512 h 523415"/>
              <a:gd name="connsiteX85" fmla="*/ 630724 w 2044859"/>
              <a:gd name="connsiteY85" fmla="*/ 126124 h 523415"/>
              <a:gd name="connsiteX86" fmla="*/ 567662 w 2044859"/>
              <a:gd name="connsiteY86" fmla="*/ 132431 h 523415"/>
              <a:gd name="connsiteX87" fmla="*/ 548743 w 2044859"/>
              <a:gd name="connsiteY87" fmla="*/ 138737 h 523415"/>
              <a:gd name="connsiteX88" fmla="*/ 441538 w 2044859"/>
              <a:gd name="connsiteY88" fmla="*/ 145043 h 523415"/>
              <a:gd name="connsiteX89" fmla="*/ 416313 w 2044859"/>
              <a:gd name="connsiteY89" fmla="*/ 151349 h 523415"/>
              <a:gd name="connsiteX90" fmla="*/ 378476 w 2044859"/>
              <a:gd name="connsiteY90" fmla="*/ 163962 h 523415"/>
              <a:gd name="connsiteX91" fmla="*/ 365863 w 2044859"/>
              <a:gd name="connsiteY91" fmla="*/ 176574 h 523415"/>
              <a:gd name="connsiteX92" fmla="*/ 346945 w 2044859"/>
              <a:gd name="connsiteY92" fmla="*/ 189186 h 523415"/>
              <a:gd name="connsiteX93" fmla="*/ 334332 w 2044859"/>
              <a:gd name="connsiteY93" fmla="*/ 208105 h 523415"/>
              <a:gd name="connsiteX94" fmla="*/ 296495 w 2044859"/>
              <a:gd name="connsiteY94" fmla="*/ 220717 h 523415"/>
              <a:gd name="connsiteX95" fmla="*/ 189290 w 2044859"/>
              <a:gd name="connsiteY95" fmla="*/ 214411 h 523415"/>
              <a:gd name="connsiteX96" fmla="*/ 176677 w 2044859"/>
              <a:gd name="connsiteY96" fmla="*/ 201799 h 523415"/>
              <a:gd name="connsiteX97" fmla="*/ 138840 w 2044859"/>
              <a:gd name="connsiteY97" fmla="*/ 189186 h 523415"/>
              <a:gd name="connsiteX98" fmla="*/ 88390 w 2044859"/>
              <a:gd name="connsiteY98" fmla="*/ 182880 h 52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044859" h="523415">
                <a:moveTo>
                  <a:pt x="88390" y="182880"/>
                </a:moveTo>
                <a:cubicBezTo>
                  <a:pt x="77880" y="191288"/>
                  <a:pt x="68273" y="200971"/>
                  <a:pt x="56859" y="208105"/>
                </a:cubicBezTo>
                <a:cubicBezTo>
                  <a:pt x="51222" y="211628"/>
                  <a:pt x="42641" y="209711"/>
                  <a:pt x="37941" y="214411"/>
                </a:cubicBezTo>
                <a:cubicBezTo>
                  <a:pt x="27223" y="225129"/>
                  <a:pt x="12716" y="252248"/>
                  <a:pt x="12716" y="252248"/>
                </a:cubicBezTo>
                <a:cubicBezTo>
                  <a:pt x="8512" y="264861"/>
                  <a:pt x="-1101" y="276846"/>
                  <a:pt x="103" y="290086"/>
                </a:cubicBezTo>
                <a:cubicBezTo>
                  <a:pt x="1714" y="307804"/>
                  <a:pt x="585" y="354110"/>
                  <a:pt x="12716" y="378373"/>
                </a:cubicBezTo>
                <a:cubicBezTo>
                  <a:pt x="17680" y="388302"/>
                  <a:pt x="28556" y="402866"/>
                  <a:pt x="37941" y="409904"/>
                </a:cubicBezTo>
                <a:cubicBezTo>
                  <a:pt x="50067" y="418999"/>
                  <a:pt x="61398" y="430334"/>
                  <a:pt x="75778" y="435128"/>
                </a:cubicBezTo>
                <a:cubicBezTo>
                  <a:pt x="82084" y="437230"/>
                  <a:pt x="88751" y="438462"/>
                  <a:pt x="94696" y="441435"/>
                </a:cubicBezTo>
                <a:cubicBezTo>
                  <a:pt x="101475" y="444825"/>
                  <a:pt x="106649" y="451062"/>
                  <a:pt x="113615" y="454047"/>
                </a:cubicBezTo>
                <a:cubicBezTo>
                  <a:pt x="125588" y="459178"/>
                  <a:pt x="168141" y="465236"/>
                  <a:pt x="176677" y="466659"/>
                </a:cubicBezTo>
                <a:lnTo>
                  <a:pt x="542437" y="460353"/>
                </a:lnTo>
                <a:cubicBezTo>
                  <a:pt x="561061" y="459742"/>
                  <a:pt x="564359" y="448509"/>
                  <a:pt x="580274" y="441435"/>
                </a:cubicBezTo>
                <a:cubicBezTo>
                  <a:pt x="611036" y="427763"/>
                  <a:pt x="617529" y="433415"/>
                  <a:pt x="643336" y="416210"/>
                </a:cubicBezTo>
                <a:cubicBezTo>
                  <a:pt x="677962" y="393126"/>
                  <a:pt x="630954" y="411929"/>
                  <a:pt x="674867" y="397291"/>
                </a:cubicBezTo>
                <a:cubicBezTo>
                  <a:pt x="699505" y="372655"/>
                  <a:pt x="673651" y="394747"/>
                  <a:pt x="706398" y="378373"/>
                </a:cubicBezTo>
                <a:cubicBezTo>
                  <a:pt x="713177" y="374983"/>
                  <a:pt x="718538" y="369150"/>
                  <a:pt x="725317" y="365760"/>
                </a:cubicBezTo>
                <a:cubicBezTo>
                  <a:pt x="742926" y="356955"/>
                  <a:pt x="772114" y="355471"/>
                  <a:pt x="788379" y="353148"/>
                </a:cubicBezTo>
                <a:cubicBezTo>
                  <a:pt x="798889" y="355250"/>
                  <a:pt x="810058" y="355232"/>
                  <a:pt x="819910" y="359454"/>
                </a:cubicBezTo>
                <a:cubicBezTo>
                  <a:pt x="825375" y="361796"/>
                  <a:pt x="827880" y="368352"/>
                  <a:pt x="832523" y="372066"/>
                </a:cubicBezTo>
                <a:cubicBezTo>
                  <a:pt x="849989" y="386039"/>
                  <a:pt x="850375" y="384324"/>
                  <a:pt x="870360" y="390985"/>
                </a:cubicBezTo>
                <a:cubicBezTo>
                  <a:pt x="909179" y="449216"/>
                  <a:pt x="859641" y="377587"/>
                  <a:pt x="895585" y="422516"/>
                </a:cubicBezTo>
                <a:cubicBezTo>
                  <a:pt x="910664" y="441364"/>
                  <a:pt x="903628" y="443608"/>
                  <a:pt x="927116" y="454047"/>
                </a:cubicBezTo>
                <a:cubicBezTo>
                  <a:pt x="939265" y="459446"/>
                  <a:pt x="964953" y="466659"/>
                  <a:pt x="964953" y="466659"/>
                </a:cubicBezTo>
                <a:cubicBezTo>
                  <a:pt x="971259" y="470863"/>
                  <a:pt x="977093" y="475882"/>
                  <a:pt x="983872" y="479272"/>
                </a:cubicBezTo>
                <a:cubicBezTo>
                  <a:pt x="993997" y="484334"/>
                  <a:pt x="1005575" y="486268"/>
                  <a:pt x="1015403" y="491884"/>
                </a:cubicBezTo>
                <a:cubicBezTo>
                  <a:pt x="1059133" y="516873"/>
                  <a:pt x="985819" y="493948"/>
                  <a:pt x="1053240" y="510803"/>
                </a:cubicBezTo>
                <a:cubicBezTo>
                  <a:pt x="1059546" y="515007"/>
                  <a:pt x="1064579" y="523415"/>
                  <a:pt x="1072158" y="523415"/>
                </a:cubicBezTo>
                <a:cubicBezTo>
                  <a:pt x="1078104" y="523415"/>
                  <a:pt x="1083063" y="516498"/>
                  <a:pt x="1084771" y="510803"/>
                </a:cubicBezTo>
                <a:cubicBezTo>
                  <a:pt x="1089641" y="494570"/>
                  <a:pt x="1088045" y="477027"/>
                  <a:pt x="1091077" y="460353"/>
                </a:cubicBezTo>
                <a:cubicBezTo>
                  <a:pt x="1092266" y="453813"/>
                  <a:pt x="1092683" y="446135"/>
                  <a:pt x="1097383" y="441435"/>
                </a:cubicBezTo>
                <a:cubicBezTo>
                  <a:pt x="1102084" y="436734"/>
                  <a:pt x="1109996" y="437230"/>
                  <a:pt x="1116302" y="435128"/>
                </a:cubicBezTo>
                <a:cubicBezTo>
                  <a:pt x="1155119" y="376903"/>
                  <a:pt x="1105584" y="448525"/>
                  <a:pt x="1141527" y="403597"/>
                </a:cubicBezTo>
                <a:cubicBezTo>
                  <a:pt x="1147469" y="396170"/>
                  <a:pt x="1156600" y="377142"/>
                  <a:pt x="1166752" y="372066"/>
                </a:cubicBezTo>
                <a:cubicBezTo>
                  <a:pt x="1180136" y="365374"/>
                  <a:pt x="1238679" y="359553"/>
                  <a:pt x="1242426" y="359454"/>
                </a:cubicBezTo>
                <a:cubicBezTo>
                  <a:pt x="1385333" y="355693"/>
                  <a:pt x="1528307" y="355250"/>
                  <a:pt x="1671248" y="353148"/>
                </a:cubicBezTo>
                <a:cubicBezTo>
                  <a:pt x="1681758" y="351046"/>
                  <a:pt x="1692061" y="346842"/>
                  <a:pt x="1702779" y="346842"/>
                </a:cubicBezTo>
                <a:cubicBezTo>
                  <a:pt x="1710697" y="346842"/>
                  <a:pt x="1738002" y="356480"/>
                  <a:pt x="1746923" y="359454"/>
                </a:cubicBezTo>
                <a:cubicBezTo>
                  <a:pt x="1753229" y="363658"/>
                  <a:pt x="1759923" y="367331"/>
                  <a:pt x="1765841" y="372066"/>
                </a:cubicBezTo>
                <a:cubicBezTo>
                  <a:pt x="1785358" y="387680"/>
                  <a:pt x="1773187" y="382738"/>
                  <a:pt x="1791066" y="403597"/>
                </a:cubicBezTo>
                <a:cubicBezTo>
                  <a:pt x="1798805" y="412625"/>
                  <a:pt x="1807883" y="420414"/>
                  <a:pt x="1816291" y="428822"/>
                </a:cubicBezTo>
                <a:cubicBezTo>
                  <a:pt x="1820495" y="433026"/>
                  <a:pt x="1823262" y="439555"/>
                  <a:pt x="1828903" y="441435"/>
                </a:cubicBezTo>
                <a:lnTo>
                  <a:pt x="1885659" y="460353"/>
                </a:lnTo>
                <a:lnTo>
                  <a:pt x="1904578" y="466659"/>
                </a:lnTo>
                <a:cubicBezTo>
                  <a:pt x="1927701" y="464557"/>
                  <a:pt x="1951243" y="465218"/>
                  <a:pt x="1973946" y="460353"/>
                </a:cubicBezTo>
                <a:cubicBezTo>
                  <a:pt x="1981357" y="458765"/>
                  <a:pt x="1986947" y="452476"/>
                  <a:pt x="1992865" y="447741"/>
                </a:cubicBezTo>
                <a:cubicBezTo>
                  <a:pt x="2005699" y="437474"/>
                  <a:pt x="2008728" y="430253"/>
                  <a:pt x="2018090" y="416210"/>
                </a:cubicBezTo>
                <a:cubicBezTo>
                  <a:pt x="2020192" y="409904"/>
                  <a:pt x="2020709" y="402822"/>
                  <a:pt x="2024396" y="397291"/>
                </a:cubicBezTo>
                <a:cubicBezTo>
                  <a:pt x="2029343" y="389871"/>
                  <a:pt x="2042329" y="387236"/>
                  <a:pt x="2043314" y="378373"/>
                </a:cubicBezTo>
                <a:cubicBezTo>
                  <a:pt x="2046804" y="346965"/>
                  <a:pt x="2044246" y="314540"/>
                  <a:pt x="2037008" y="283779"/>
                </a:cubicBezTo>
                <a:cubicBezTo>
                  <a:pt x="2035272" y="276402"/>
                  <a:pt x="2024008" y="275901"/>
                  <a:pt x="2018090" y="271167"/>
                </a:cubicBezTo>
                <a:cubicBezTo>
                  <a:pt x="1993357" y="251381"/>
                  <a:pt x="2019412" y="263201"/>
                  <a:pt x="1986558" y="252248"/>
                </a:cubicBezTo>
                <a:lnTo>
                  <a:pt x="1967640" y="195493"/>
                </a:lnTo>
                <a:lnTo>
                  <a:pt x="1961334" y="176574"/>
                </a:lnTo>
                <a:cubicBezTo>
                  <a:pt x="1959232" y="157655"/>
                  <a:pt x="1956608" y="138787"/>
                  <a:pt x="1955027" y="119818"/>
                </a:cubicBezTo>
                <a:cubicBezTo>
                  <a:pt x="1952403" y="88326"/>
                  <a:pt x="1952211" y="56633"/>
                  <a:pt x="1948721" y="25225"/>
                </a:cubicBezTo>
                <a:cubicBezTo>
                  <a:pt x="1947987" y="18618"/>
                  <a:pt x="1947946" y="9993"/>
                  <a:pt x="1942415" y="6306"/>
                </a:cubicBezTo>
                <a:cubicBezTo>
                  <a:pt x="1933497" y="360"/>
                  <a:pt x="1921394" y="2102"/>
                  <a:pt x="1910884" y="0"/>
                </a:cubicBezTo>
                <a:cubicBezTo>
                  <a:pt x="1883557" y="2102"/>
                  <a:pt x="1855975" y="2031"/>
                  <a:pt x="1828903" y="6306"/>
                </a:cubicBezTo>
                <a:cubicBezTo>
                  <a:pt x="1815771" y="8380"/>
                  <a:pt x="1803678" y="14715"/>
                  <a:pt x="1791066" y="18919"/>
                </a:cubicBezTo>
                <a:lnTo>
                  <a:pt x="1772147" y="25225"/>
                </a:lnTo>
                <a:cubicBezTo>
                  <a:pt x="1765841" y="29429"/>
                  <a:pt x="1760008" y="34448"/>
                  <a:pt x="1753229" y="37837"/>
                </a:cubicBezTo>
                <a:cubicBezTo>
                  <a:pt x="1743104" y="42900"/>
                  <a:pt x="1731527" y="44834"/>
                  <a:pt x="1721698" y="50450"/>
                </a:cubicBezTo>
                <a:cubicBezTo>
                  <a:pt x="1673226" y="78148"/>
                  <a:pt x="1749561" y="49570"/>
                  <a:pt x="1690167" y="69368"/>
                </a:cubicBezTo>
                <a:cubicBezTo>
                  <a:pt x="1635955" y="105510"/>
                  <a:pt x="1704540" y="62183"/>
                  <a:pt x="1652330" y="88287"/>
                </a:cubicBezTo>
                <a:cubicBezTo>
                  <a:pt x="1645551" y="91676"/>
                  <a:pt x="1640190" y="97510"/>
                  <a:pt x="1633411" y="100899"/>
                </a:cubicBezTo>
                <a:cubicBezTo>
                  <a:pt x="1627465" y="103872"/>
                  <a:pt x="1620303" y="103978"/>
                  <a:pt x="1614492" y="107206"/>
                </a:cubicBezTo>
                <a:cubicBezTo>
                  <a:pt x="1601241" y="114568"/>
                  <a:pt x="1591035" y="127638"/>
                  <a:pt x="1576655" y="132431"/>
                </a:cubicBezTo>
                <a:lnTo>
                  <a:pt x="1500981" y="157655"/>
                </a:lnTo>
                <a:cubicBezTo>
                  <a:pt x="1500976" y="157657"/>
                  <a:pt x="1463149" y="170267"/>
                  <a:pt x="1463143" y="170268"/>
                </a:cubicBezTo>
                <a:cubicBezTo>
                  <a:pt x="1370723" y="179510"/>
                  <a:pt x="1421153" y="175069"/>
                  <a:pt x="1311794" y="182880"/>
                </a:cubicBezTo>
                <a:cubicBezTo>
                  <a:pt x="1271855" y="180778"/>
                  <a:pt x="1231806" y="180195"/>
                  <a:pt x="1191976" y="176574"/>
                </a:cubicBezTo>
                <a:cubicBezTo>
                  <a:pt x="1185356" y="175972"/>
                  <a:pt x="1178758" y="173688"/>
                  <a:pt x="1173058" y="170268"/>
                </a:cubicBezTo>
                <a:cubicBezTo>
                  <a:pt x="1160429" y="162691"/>
                  <a:pt x="1156932" y="149352"/>
                  <a:pt x="1147833" y="138737"/>
                </a:cubicBezTo>
                <a:cubicBezTo>
                  <a:pt x="1140094" y="129709"/>
                  <a:pt x="1122608" y="113512"/>
                  <a:pt x="1122608" y="113512"/>
                </a:cubicBezTo>
                <a:lnTo>
                  <a:pt x="1103690" y="56756"/>
                </a:lnTo>
                <a:cubicBezTo>
                  <a:pt x="1099536" y="44295"/>
                  <a:pt x="1095883" y="27808"/>
                  <a:pt x="1084771" y="18919"/>
                </a:cubicBezTo>
                <a:cubicBezTo>
                  <a:pt x="1079580" y="14766"/>
                  <a:pt x="1072370" y="13917"/>
                  <a:pt x="1065852" y="12613"/>
                </a:cubicBezTo>
                <a:cubicBezTo>
                  <a:pt x="1051277" y="9698"/>
                  <a:pt x="1036423" y="8408"/>
                  <a:pt x="1021709" y="6306"/>
                </a:cubicBezTo>
                <a:cubicBezTo>
                  <a:pt x="1009791" y="9286"/>
                  <a:pt x="985629" y="12323"/>
                  <a:pt x="977565" y="25225"/>
                </a:cubicBezTo>
                <a:cubicBezTo>
                  <a:pt x="970519" y="36499"/>
                  <a:pt x="969157" y="50450"/>
                  <a:pt x="964953" y="63062"/>
                </a:cubicBezTo>
                <a:cubicBezTo>
                  <a:pt x="962851" y="69368"/>
                  <a:pt x="963348" y="77281"/>
                  <a:pt x="958647" y="81981"/>
                </a:cubicBezTo>
                <a:cubicBezTo>
                  <a:pt x="954443" y="86185"/>
                  <a:pt x="951729" y="92885"/>
                  <a:pt x="946034" y="94593"/>
                </a:cubicBezTo>
                <a:cubicBezTo>
                  <a:pt x="929801" y="99463"/>
                  <a:pt x="912401" y="98797"/>
                  <a:pt x="895585" y="100899"/>
                </a:cubicBezTo>
                <a:cubicBezTo>
                  <a:pt x="861351" y="112312"/>
                  <a:pt x="881318" y="107030"/>
                  <a:pt x="826216" y="113512"/>
                </a:cubicBezTo>
                <a:cubicBezTo>
                  <a:pt x="732753" y="124507"/>
                  <a:pt x="765853" y="119982"/>
                  <a:pt x="630724" y="126124"/>
                </a:cubicBezTo>
                <a:cubicBezTo>
                  <a:pt x="609703" y="128226"/>
                  <a:pt x="588542" y="129219"/>
                  <a:pt x="567662" y="132431"/>
                </a:cubicBezTo>
                <a:cubicBezTo>
                  <a:pt x="561092" y="133442"/>
                  <a:pt x="555357" y="138076"/>
                  <a:pt x="548743" y="138737"/>
                </a:cubicBezTo>
                <a:cubicBezTo>
                  <a:pt x="513124" y="142299"/>
                  <a:pt x="477273" y="142941"/>
                  <a:pt x="441538" y="145043"/>
                </a:cubicBezTo>
                <a:cubicBezTo>
                  <a:pt x="433130" y="147145"/>
                  <a:pt x="424615" y="148858"/>
                  <a:pt x="416313" y="151349"/>
                </a:cubicBezTo>
                <a:cubicBezTo>
                  <a:pt x="403579" y="155169"/>
                  <a:pt x="378476" y="163962"/>
                  <a:pt x="378476" y="163962"/>
                </a:cubicBezTo>
                <a:cubicBezTo>
                  <a:pt x="374272" y="168166"/>
                  <a:pt x="370506" y="172860"/>
                  <a:pt x="365863" y="176574"/>
                </a:cubicBezTo>
                <a:cubicBezTo>
                  <a:pt x="359945" y="181308"/>
                  <a:pt x="352304" y="183827"/>
                  <a:pt x="346945" y="189186"/>
                </a:cubicBezTo>
                <a:cubicBezTo>
                  <a:pt x="341586" y="194545"/>
                  <a:pt x="340759" y="204088"/>
                  <a:pt x="334332" y="208105"/>
                </a:cubicBezTo>
                <a:cubicBezTo>
                  <a:pt x="323058" y="215151"/>
                  <a:pt x="296495" y="220717"/>
                  <a:pt x="296495" y="220717"/>
                </a:cubicBezTo>
                <a:cubicBezTo>
                  <a:pt x="260760" y="218615"/>
                  <a:pt x="224649" y="219994"/>
                  <a:pt x="189290" y="214411"/>
                </a:cubicBezTo>
                <a:cubicBezTo>
                  <a:pt x="183417" y="213484"/>
                  <a:pt x="181995" y="204458"/>
                  <a:pt x="176677" y="201799"/>
                </a:cubicBezTo>
                <a:cubicBezTo>
                  <a:pt x="164786" y="195853"/>
                  <a:pt x="138840" y="189186"/>
                  <a:pt x="138840" y="189186"/>
                </a:cubicBezTo>
                <a:lnTo>
                  <a:pt x="88390" y="18288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C8B2AC6A-44FC-B04D-ABF1-4CE0B7364E87}"/>
              </a:ext>
            </a:extLst>
          </p:cNvPr>
          <p:cNvSpPr/>
          <p:nvPr/>
        </p:nvSpPr>
        <p:spPr>
          <a:xfrm>
            <a:off x="197987" y="1960896"/>
            <a:ext cx="1929751" cy="1141423"/>
          </a:xfrm>
          <a:custGeom>
            <a:avLst/>
            <a:gdLst>
              <a:gd name="connsiteX0" fmla="*/ 1185567 w 1929751"/>
              <a:gd name="connsiteY0" fmla="*/ 132430 h 1141423"/>
              <a:gd name="connsiteX1" fmla="*/ 1154036 w 1929751"/>
              <a:gd name="connsiteY1" fmla="*/ 107205 h 1141423"/>
              <a:gd name="connsiteX2" fmla="*/ 1128812 w 1929751"/>
              <a:gd name="connsiteY2" fmla="*/ 69368 h 1141423"/>
              <a:gd name="connsiteX3" fmla="*/ 1160343 w 1929751"/>
              <a:gd name="connsiteY3" fmla="*/ 44143 h 1141423"/>
              <a:gd name="connsiteX4" fmla="*/ 1166649 w 1929751"/>
              <a:gd name="connsiteY4" fmla="*/ 25224 h 1141423"/>
              <a:gd name="connsiteX5" fmla="*/ 1185567 w 1929751"/>
              <a:gd name="connsiteY5" fmla="*/ 12612 h 1141423"/>
              <a:gd name="connsiteX6" fmla="*/ 1198180 w 1929751"/>
              <a:gd name="connsiteY6" fmla="*/ 0 h 1141423"/>
              <a:gd name="connsiteX7" fmla="*/ 1305385 w 1929751"/>
              <a:gd name="connsiteY7" fmla="*/ 18918 h 1141423"/>
              <a:gd name="connsiteX8" fmla="*/ 1355835 w 1929751"/>
              <a:gd name="connsiteY8" fmla="*/ 44143 h 1141423"/>
              <a:gd name="connsiteX9" fmla="*/ 1381060 w 1929751"/>
              <a:gd name="connsiteY9" fmla="*/ 56755 h 1141423"/>
              <a:gd name="connsiteX10" fmla="*/ 1620696 w 1929751"/>
              <a:gd name="connsiteY10" fmla="*/ 50449 h 1141423"/>
              <a:gd name="connsiteX11" fmla="*/ 1645920 w 1929751"/>
              <a:gd name="connsiteY11" fmla="*/ 44143 h 1141423"/>
              <a:gd name="connsiteX12" fmla="*/ 1727901 w 1929751"/>
              <a:gd name="connsiteY12" fmla="*/ 37837 h 1141423"/>
              <a:gd name="connsiteX13" fmla="*/ 1778351 w 1929751"/>
              <a:gd name="connsiteY13" fmla="*/ 31531 h 1141423"/>
              <a:gd name="connsiteX14" fmla="*/ 1828800 w 1929751"/>
              <a:gd name="connsiteY14" fmla="*/ 37837 h 1141423"/>
              <a:gd name="connsiteX15" fmla="*/ 1841413 w 1929751"/>
              <a:gd name="connsiteY15" fmla="*/ 75674 h 1141423"/>
              <a:gd name="connsiteX16" fmla="*/ 1835107 w 1929751"/>
              <a:gd name="connsiteY16" fmla="*/ 94593 h 1141423"/>
              <a:gd name="connsiteX17" fmla="*/ 1822494 w 1929751"/>
              <a:gd name="connsiteY17" fmla="*/ 107205 h 1141423"/>
              <a:gd name="connsiteX18" fmla="*/ 1778351 w 1929751"/>
              <a:gd name="connsiteY18" fmla="*/ 132430 h 1141423"/>
              <a:gd name="connsiteX19" fmla="*/ 1734207 w 1929751"/>
              <a:gd name="connsiteY19" fmla="*/ 151349 h 1141423"/>
              <a:gd name="connsiteX20" fmla="*/ 1690064 w 1929751"/>
              <a:gd name="connsiteY20" fmla="*/ 170267 h 1141423"/>
              <a:gd name="connsiteX21" fmla="*/ 1677452 w 1929751"/>
              <a:gd name="connsiteY21" fmla="*/ 182880 h 1141423"/>
              <a:gd name="connsiteX22" fmla="*/ 1633308 w 1929751"/>
              <a:gd name="connsiteY22" fmla="*/ 201798 h 1141423"/>
              <a:gd name="connsiteX23" fmla="*/ 1620696 w 1929751"/>
              <a:gd name="connsiteY23" fmla="*/ 220717 h 1141423"/>
              <a:gd name="connsiteX24" fmla="*/ 1614389 w 1929751"/>
              <a:gd name="connsiteY24" fmla="*/ 252248 h 1141423"/>
              <a:gd name="connsiteX25" fmla="*/ 1608083 w 1929751"/>
              <a:gd name="connsiteY25" fmla="*/ 277473 h 1141423"/>
              <a:gd name="connsiteX26" fmla="*/ 1614389 w 1929751"/>
              <a:gd name="connsiteY26" fmla="*/ 353147 h 1141423"/>
              <a:gd name="connsiteX27" fmla="*/ 1645920 w 1929751"/>
              <a:gd name="connsiteY27" fmla="*/ 378372 h 1141423"/>
              <a:gd name="connsiteX28" fmla="*/ 1671145 w 1929751"/>
              <a:gd name="connsiteY28" fmla="*/ 403597 h 1141423"/>
              <a:gd name="connsiteX29" fmla="*/ 1690064 w 1929751"/>
              <a:gd name="connsiteY29" fmla="*/ 422515 h 1141423"/>
              <a:gd name="connsiteX30" fmla="*/ 1715289 w 1929751"/>
              <a:gd name="connsiteY30" fmla="*/ 454046 h 1141423"/>
              <a:gd name="connsiteX31" fmla="*/ 1727901 w 1929751"/>
              <a:gd name="connsiteY31" fmla="*/ 485578 h 1141423"/>
              <a:gd name="connsiteX32" fmla="*/ 1740514 w 1929751"/>
              <a:gd name="connsiteY32" fmla="*/ 498190 h 1141423"/>
              <a:gd name="connsiteX33" fmla="*/ 1759432 w 1929751"/>
              <a:gd name="connsiteY33" fmla="*/ 536027 h 1141423"/>
              <a:gd name="connsiteX34" fmla="*/ 1765738 w 1929751"/>
              <a:gd name="connsiteY34" fmla="*/ 561252 h 1141423"/>
              <a:gd name="connsiteX35" fmla="*/ 1778351 w 1929751"/>
              <a:gd name="connsiteY35" fmla="*/ 599089 h 1141423"/>
              <a:gd name="connsiteX36" fmla="*/ 1772045 w 1929751"/>
              <a:gd name="connsiteY36" fmla="*/ 706295 h 1141423"/>
              <a:gd name="connsiteX37" fmla="*/ 1765738 w 1929751"/>
              <a:gd name="connsiteY37" fmla="*/ 725213 h 1141423"/>
              <a:gd name="connsiteX38" fmla="*/ 1746820 w 1929751"/>
              <a:gd name="connsiteY38" fmla="*/ 775663 h 1141423"/>
              <a:gd name="connsiteX39" fmla="*/ 1753126 w 1929751"/>
              <a:gd name="connsiteY39" fmla="*/ 807194 h 1141423"/>
              <a:gd name="connsiteX40" fmla="*/ 1790963 w 1929751"/>
              <a:gd name="connsiteY40" fmla="*/ 851338 h 1141423"/>
              <a:gd name="connsiteX41" fmla="*/ 1816188 w 1929751"/>
              <a:gd name="connsiteY41" fmla="*/ 863950 h 1141423"/>
              <a:gd name="connsiteX42" fmla="*/ 1841413 w 1929751"/>
              <a:gd name="connsiteY42" fmla="*/ 882869 h 1141423"/>
              <a:gd name="connsiteX43" fmla="*/ 1860332 w 1929751"/>
              <a:gd name="connsiteY43" fmla="*/ 895481 h 1141423"/>
              <a:gd name="connsiteX44" fmla="*/ 1885556 w 1929751"/>
              <a:gd name="connsiteY44" fmla="*/ 933318 h 1141423"/>
              <a:gd name="connsiteX45" fmla="*/ 1898169 w 1929751"/>
              <a:gd name="connsiteY45" fmla="*/ 971155 h 1141423"/>
              <a:gd name="connsiteX46" fmla="*/ 1923394 w 1929751"/>
              <a:gd name="connsiteY46" fmla="*/ 996380 h 1141423"/>
              <a:gd name="connsiteX47" fmla="*/ 1929700 w 1929751"/>
              <a:gd name="connsiteY47" fmla="*/ 1015299 h 1141423"/>
              <a:gd name="connsiteX48" fmla="*/ 1917087 w 1929751"/>
              <a:gd name="connsiteY48" fmla="*/ 1065749 h 1141423"/>
              <a:gd name="connsiteX49" fmla="*/ 1885556 w 1929751"/>
              <a:gd name="connsiteY49" fmla="*/ 1097280 h 1141423"/>
              <a:gd name="connsiteX50" fmla="*/ 1872944 w 1929751"/>
              <a:gd name="connsiteY50" fmla="*/ 1116198 h 1141423"/>
              <a:gd name="connsiteX51" fmla="*/ 1860332 w 1929751"/>
              <a:gd name="connsiteY51" fmla="*/ 1128811 h 1141423"/>
              <a:gd name="connsiteX52" fmla="*/ 1822494 w 1929751"/>
              <a:gd name="connsiteY52" fmla="*/ 1141423 h 1141423"/>
              <a:gd name="connsiteX53" fmla="*/ 1658533 w 1929751"/>
              <a:gd name="connsiteY53" fmla="*/ 1135117 h 1141423"/>
              <a:gd name="connsiteX54" fmla="*/ 1614389 w 1929751"/>
              <a:gd name="connsiteY54" fmla="*/ 1128811 h 1141423"/>
              <a:gd name="connsiteX55" fmla="*/ 1381060 w 1929751"/>
              <a:gd name="connsiteY55" fmla="*/ 1135117 h 1141423"/>
              <a:gd name="connsiteX56" fmla="*/ 1343223 w 1929751"/>
              <a:gd name="connsiteY56" fmla="*/ 1141423 h 1141423"/>
              <a:gd name="connsiteX57" fmla="*/ 1236017 w 1929751"/>
              <a:gd name="connsiteY57" fmla="*/ 1128811 h 1141423"/>
              <a:gd name="connsiteX58" fmla="*/ 1185567 w 1929751"/>
              <a:gd name="connsiteY58" fmla="*/ 1122504 h 1141423"/>
              <a:gd name="connsiteX59" fmla="*/ 1128812 w 1929751"/>
              <a:gd name="connsiteY59" fmla="*/ 1090973 h 1141423"/>
              <a:gd name="connsiteX60" fmla="*/ 1090974 w 1929751"/>
              <a:gd name="connsiteY60" fmla="*/ 1065749 h 1141423"/>
              <a:gd name="connsiteX61" fmla="*/ 1078362 w 1929751"/>
              <a:gd name="connsiteY61" fmla="*/ 1040524 h 1141423"/>
              <a:gd name="connsiteX62" fmla="*/ 1065749 w 1929751"/>
              <a:gd name="connsiteY62" fmla="*/ 996380 h 1141423"/>
              <a:gd name="connsiteX63" fmla="*/ 1078362 w 1929751"/>
              <a:gd name="connsiteY63" fmla="*/ 901787 h 1141423"/>
              <a:gd name="connsiteX64" fmla="*/ 1090974 w 1929751"/>
              <a:gd name="connsiteY64" fmla="*/ 863950 h 1141423"/>
              <a:gd name="connsiteX65" fmla="*/ 1103587 w 1929751"/>
              <a:gd name="connsiteY65" fmla="*/ 845031 h 1141423"/>
              <a:gd name="connsiteX66" fmla="*/ 1122505 w 1929751"/>
              <a:gd name="connsiteY66" fmla="*/ 813500 h 1141423"/>
              <a:gd name="connsiteX67" fmla="*/ 1135118 w 1929751"/>
              <a:gd name="connsiteY67" fmla="*/ 794582 h 1141423"/>
              <a:gd name="connsiteX68" fmla="*/ 1172955 w 1929751"/>
              <a:gd name="connsiteY68" fmla="*/ 769357 h 1141423"/>
              <a:gd name="connsiteX69" fmla="*/ 1204486 w 1929751"/>
              <a:gd name="connsiteY69" fmla="*/ 744132 h 1141423"/>
              <a:gd name="connsiteX70" fmla="*/ 1223405 w 1929751"/>
              <a:gd name="connsiteY70" fmla="*/ 731520 h 1141423"/>
              <a:gd name="connsiteX71" fmla="*/ 1210792 w 1929751"/>
              <a:gd name="connsiteY71" fmla="*/ 744132 h 1141423"/>
              <a:gd name="connsiteX72" fmla="*/ 1191874 w 1929751"/>
              <a:gd name="connsiteY72" fmla="*/ 737826 h 1141423"/>
              <a:gd name="connsiteX73" fmla="*/ 1160343 w 1929751"/>
              <a:gd name="connsiteY73" fmla="*/ 725213 h 1141423"/>
              <a:gd name="connsiteX74" fmla="*/ 1128812 w 1929751"/>
              <a:gd name="connsiteY74" fmla="*/ 718907 h 1141423"/>
              <a:gd name="connsiteX75" fmla="*/ 1040525 w 1929751"/>
              <a:gd name="connsiteY75" fmla="*/ 725213 h 1141423"/>
              <a:gd name="connsiteX76" fmla="*/ 983769 w 1929751"/>
              <a:gd name="connsiteY76" fmla="*/ 744132 h 1141423"/>
              <a:gd name="connsiteX77" fmla="*/ 958544 w 1929751"/>
              <a:gd name="connsiteY77" fmla="*/ 750438 h 1141423"/>
              <a:gd name="connsiteX78" fmla="*/ 870257 w 1929751"/>
              <a:gd name="connsiteY78" fmla="*/ 769357 h 1141423"/>
              <a:gd name="connsiteX79" fmla="*/ 845032 w 1929751"/>
              <a:gd name="connsiteY79" fmla="*/ 775663 h 1141423"/>
              <a:gd name="connsiteX80" fmla="*/ 775664 w 1929751"/>
              <a:gd name="connsiteY80" fmla="*/ 788275 h 1141423"/>
              <a:gd name="connsiteX81" fmla="*/ 750439 w 1929751"/>
              <a:gd name="connsiteY81" fmla="*/ 794582 h 1141423"/>
              <a:gd name="connsiteX82" fmla="*/ 624315 w 1929751"/>
              <a:gd name="connsiteY82" fmla="*/ 819806 h 1141423"/>
              <a:gd name="connsiteX83" fmla="*/ 416210 w 1929751"/>
              <a:gd name="connsiteY83" fmla="*/ 807194 h 1141423"/>
              <a:gd name="connsiteX84" fmla="*/ 390985 w 1929751"/>
              <a:gd name="connsiteY84" fmla="*/ 800888 h 1141423"/>
              <a:gd name="connsiteX85" fmla="*/ 359454 w 1929751"/>
              <a:gd name="connsiteY85" fmla="*/ 794582 h 1141423"/>
              <a:gd name="connsiteX86" fmla="*/ 264861 w 1929751"/>
              <a:gd name="connsiteY86" fmla="*/ 800888 h 1141423"/>
              <a:gd name="connsiteX87" fmla="*/ 220718 w 1929751"/>
              <a:gd name="connsiteY87" fmla="*/ 813500 h 1141423"/>
              <a:gd name="connsiteX88" fmla="*/ 151349 w 1929751"/>
              <a:gd name="connsiteY88" fmla="*/ 826113 h 1141423"/>
              <a:gd name="connsiteX89" fmla="*/ 31532 w 1929751"/>
              <a:gd name="connsiteY89" fmla="*/ 800888 h 1141423"/>
              <a:gd name="connsiteX90" fmla="*/ 18919 w 1929751"/>
              <a:gd name="connsiteY90" fmla="*/ 788275 h 1141423"/>
              <a:gd name="connsiteX91" fmla="*/ 0 w 1929751"/>
              <a:gd name="connsiteY91" fmla="*/ 725213 h 1141423"/>
              <a:gd name="connsiteX92" fmla="*/ 6307 w 1929751"/>
              <a:gd name="connsiteY92" fmla="*/ 611702 h 1141423"/>
              <a:gd name="connsiteX93" fmla="*/ 12613 w 1929751"/>
              <a:gd name="connsiteY93" fmla="*/ 592783 h 1141423"/>
              <a:gd name="connsiteX94" fmla="*/ 31532 w 1929751"/>
              <a:gd name="connsiteY94" fmla="*/ 580171 h 1141423"/>
              <a:gd name="connsiteX95" fmla="*/ 63063 w 1929751"/>
              <a:gd name="connsiteY95" fmla="*/ 554946 h 1141423"/>
              <a:gd name="connsiteX96" fmla="*/ 88287 w 1929751"/>
              <a:gd name="connsiteY96" fmla="*/ 548640 h 1141423"/>
              <a:gd name="connsiteX97" fmla="*/ 170268 w 1929751"/>
              <a:gd name="connsiteY97" fmla="*/ 517109 h 1141423"/>
              <a:gd name="connsiteX98" fmla="*/ 208105 w 1929751"/>
              <a:gd name="connsiteY98" fmla="*/ 510802 h 1141423"/>
              <a:gd name="connsiteX99" fmla="*/ 409904 w 1929751"/>
              <a:gd name="connsiteY99" fmla="*/ 523415 h 1141423"/>
              <a:gd name="connsiteX100" fmla="*/ 510803 w 1929751"/>
              <a:gd name="connsiteY100" fmla="*/ 536027 h 1141423"/>
              <a:gd name="connsiteX101" fmla="*/ 529722 w 1929751"/>
              <a:gd name="connsiteY101" fmla="*/ 542333 h 1141423"/>
              <a:gd name="connsiteX102" fmla="*/ 832420 w 1929751"/>
              <a:gd name="connsiteY102" fmla="*/ 542333 h 1141423"/>
              <a:gd name="connsiteX103" fmla="*/ 882869 w 1929751"/>
              <a:gd name="connsiteY103" fmla="*/ 536027 h 1141423"/>
              <a:gd name="connsiteX104" fmla="*/ 1191874 w 1929751"/>
              <a:gd name="connsiteY104" fmla="*/ 517109 h 1141423"/>
              <a:gd name="connsiteX105" fmla="*/ 1223405 w 1929751"/>
              <a:gd name="connsiteY105" fmla="*/ 485578 h 1141423"/>
              <a:gd name="connsiteX106" fmla="*/ 1242323 w 1929751"/>
              <a:gd name="connsiteY106" fmla="*/ 441434 h 1141423"/>
              <a:gd name="connsiteX107" fmla="*/ 1254936 w 1929751"/>
              <a:gd name="connsiteY107" fmla="*/ 428822 h 1141423"/>
              <a:gd name="connsiteX108" fmla="*/ 1299079 w 1929751"/>
              <a:gd name="connsiteY108" fmla="*/ 409903 h 1141423"/>
              <a:gd name="connsiteX109" fmla="*/ 1336916 w 1929751"/>
              <a:gd name="connsiteY109" fmla="*/ 397291 h 1141423"/>
              <a:gd name="connsiteX110" fmla="*/ 1343223 w 1929751"/>
              <a:gd name="connsiteY110" fmla="*/ 353147 h 1141423"/>
              <a:gd name="connsiteX111" fmla="*/ 1349529 w 1929751"/>
              <a:gd name="connsiteY111" fmla="*/ 334229 h 1141423"/>
              <a:gd name="connsiteX112" fmla="*/ 1343223 w 1929751"/>
              <a:gd name="connsiteY112" fmla="*/ 182880 h 1141423"/>
              <a:gd name="connsiteX113" fmla="*/ 1336916 w 1929751"/>
              <a:gd name="connsiteY113" fmla="*/ 163961 h 1141423"/>
              <a:gd name="connsiteX114" fmla="*/ 1324304 w 1929751"/>
              <a:gd name="connsiteY114" fmla="*/ 138736 h 1141423"/>
              <a:gd name="connsiteX115" fmla="*/ 1286467 w 1929751"/>
              <a:gd name="connsiteY115" fmla="*/ 119818 h 1141423"/>
              <a:gd name="connsiteX116" fmla="*/ 1185567 w 1929751"/>
              <a:gd name="connsiteY116" fmla="*/ 132430 h 114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929751" h="1141423">
                <a:moveTo>
                  <a:pt x="1185567" y="132430"/>
                </a:moveTo>
                <a:cubicBezTo>
                  <a:pt x="1163495" y="130328"/>
                  <a:pt x="1163040" y="117210"/>
                  <a:pt x="1154036" y="107205"/>
                </a:cubicBezTo>
                <a:cubicBezTo>
                  <a:pt x="1143896" y="95938"/>
                  <a:pt x="1128812" y="69368"/>
                  <a:pt x="1128812" y="69368"/>
                </a:cubicBezTo>
                <a:cubicBezTo>
                  <a:pt x="1137401" y="63641"/>
                  <a:pt x="1154354" y="54124"/>
                  <a:pt x="1160343" y="44143"/>
                </a:cubicBezTo>
                <a:cubicBezTo>
                  <a:pt x="1163763" y="38443"/>
                  <a:pt x="1162496" y="30415"/>
                  <a:pt x="1166649" y="25224"/>
                </a:cubicBezTo>
                <a:cubicBezTo>
                  <a:pt x="1171383" y="19306"/>
                  <a:pt x="1179649" y="17346"/>
                  <a:pt x="1185567" y="12612"/>
                </a:cubicBezTo>
                <a:cubicBezTo>
                  <a:pt x="1190210" y="8898"/>
                  <a:pt x="1193976" y="4204"/>
                  <a:pt x="1198180" y="0"/>
                </a:cubicBezTo>
                <a:cubicBezTo>
                  <a:pt x="1238192" y="3637"/>
                  <a:pt x="1269911" y="1181"/>
                  <a:pt x="1305385" y="18918"/>
                </a:cubicBezTo>
                <a:lnTo>
                  <a:pt x="1355835" y="44143"/>
                </a:lnTo>
                <a:lnTo>
                  <a:pt x="1381060" y="56755"/>
                </a:lnTo>
                <a:cubicBezTo>
                  <a:pt x="1460939" y="54653"/>
                  <a:pt x="1540880" y="54250"/>
                  <a:pt x="1620696" y="50449"/>
                </a:cubicBezTo>
                <a:cubicBezTo>
                  <a:pt x="1629353" y="50037"/>
                  <a:pt x="1637313" y="45156"/>
                  <a:pt x="1645920" y="44143"/>
                </a:cubicBezTo>
                <a:cubicBezTo>
                  <a:pt x="1673140" y="40941"/>
                  <a:pt x="1700617" y="40435"/>
                  <a:pt x="1727901" y="37837"/>
                </a:cubicBezTo>
                <a:cubicBezTo>
                  <a:pt x="1744772" y="36230"/>
                  <a:pt x="1761534" y="33633"/>
                  <a:pt x="1778351" y="31531"/>
                </a:cubicBezTo>
                <a:cubicBezTo>
                  <a:pt x="1795167" y="33633"/>
                  <a:pt x="1814916" y="28118"/>
                  <a:pt x="1828800" y="37837"/>
                </a:cubicBezTo>
                <a:cubicBezTo>
                  <a:pt x="1839691" y="45461"/>
                  <a:pt x="1841413" y="75674"/>
                  <a:pt x="1841413" y="75674"/>
                </a:cubicBezTo>
                <a:cubicBezTo>
                  <a:pt x="1839311" y="81980"/>
                  <a:pt x="1838527" y="88893"/>
                  <a:pt x="1835107" y="94593"/>
                </a:cubicBezTo>
                <a:cubicBezTo>
                  <a:pt x="1832048" y="99691"/>
                  <a:pt x="1827137" y="103491"/>
                  <a:pt x="1822494" y="107205"/>
                </a:cubicBezTo>
                <a:cubicBezTo>
                  <a:pt x="1803283" y="122574"/>
                  <a:pt x="1801016" y="119479"/>
                  <a:pt x="1778351" y="132430"/>
                </a:cubicBezTo>
                <a:cubicBezTo>
                  <a:pt x="1744477" y="151785"/>
                  <a:pt x="1775639" y="140990"/>
                  <a:pt x="1734207" y="151349"/>
                </a:cubicBezTo>
                <a:cubicBezTo>
                  <a:pt x="1665339" y="197261"/>
                  <a:pt x="1771516" y="129540"/>
                  <a:pt x="1690064" y="170267"/>
                </a:cubicBezTo>
                <a:cubicBezTo>
                  <a:pt x="1684746" y="172926"/>
                  <a:pt x="1682399" y="179582"/>
                  <a:pt x="1677452" y="182880"/>
                </a:cubicBezTo>
                <a:cubicBezTo>
                  <a:pt x="1661868" y="193269"/>
                  <a:pt x="1650124" y="196193"/>
                  <a:pt x="1633308" y="201798"/>
                </a:cubicBezTo>
                <a:cubicBezTo>
                  <a:pt x="1629104" y="208104"/>
                  <a:pt x="1623357" y="213620"/>
                  <a:pt x="1620696" y="220717"/>
                </a:cubicBezTo>
                <a:cubicBezTo>
                  <a:pt x="1616932" y="230753"/>
                  <a:pt x="1616714" y="241785"/>
                  <a:pt x="1614389" y="252248"/>
                </a:cubicBezTo>
                <a:cubicBezTo>
                  <a:pt x="1612509" y="260709"/>
                  <a:pt x="1610185" y="269065"/>
                  <a:pt x="1608083" y="277473"/>
                </a:cubicBezTo>
                <a:cubicBezTo>
                  <a:pt x="1610185" y="302698"/>
                  <a:pt x="1609085" y="328397"/>
                  <a:pt x="1614389" y="353147"/>
                </a:cubicBezTo>
                <a:cubicBezTo>
                  <a:pt x="1615999" y="360661"/>
                  <a:pt x="1642911" y="375792"/>
                  <a:pt x="1645920" y="378372"/>
                </a:cubicBezTo>
                <a:cubicBezTo>
                  <a:pt x="1654948" y="386111"/>
                  <a:pt x="1662737" y="395189"/>
                  <a:pt x="1671145" y="403597"/>
                </a:cubicBezTo>
                <a:cubicBezTo>
                  <a:pt x="1677451" y="409903"/>
                  <a:pt x="1685117" y="415094"/>
                  <a:pt x="1690064" y="422515"/>
                </a:cubicBezTo>
                <a:cubicBezTo>
                  <a:pt x="1705974" y="446381"/>
                  <a:pt x="1697317" y="436075"/>
                  <a:pt x="1715289" y="454046"/>
                </a:cubicBezTo>
                <a:cubicBezTo>
                  <a:pt x="1719493" y="464557"/>
                  <a:pt x="1722285" y="475749"/>
                  <a:pt x="1727901" y="485578"/>
                </a:cubicBezTo>
                <a:cubicBezTo>
                  <a:pt x="1730851" y="490740"/>
                  <a:pt x="1736800" y="493547"/>
                  <a:pt x="1740514" y="498190"/>
                </a:cubicBezTo>
                <a:cubicBezTo>
                  <a:pt x="1752796" y="513542"/>
                  <a:pt x="1754252" y="517897"/>
                  <a:pt x="1759432" y="536027"/>
                </a:cubicBezTo>
                <a:cubicBezTo>
                  <a:pt x="1761813" y="544361"/>
                  <a:pt x="1763247" y="552950"/>
                  <a:pt x="1765738" y="561252"/>
                </a:cubicBezTo>
                <a:cubicBezTo>
                  <a:pt x="1769558" y="573986"/>
                  <a:pt x="1778351" y="599089"/>
                  <a:pt x="1778351" y="599089"/>
                </a:cubicBezTo>
                <a:cubicBezTo>
                  <a:pt x="1776249" y="634824"/>
                  <a:pt x="1775607" y="670676"/>
                  <a:pt x="1772045" y="706295"/>
                </a:cubicBezTo>
                <a:cubicBezTo>
                  <a:pt x="1771384" y="712909"/>
                  <a:pt x="1768072" y="718989"/>
                  <a:pt x="1765738" y="725213"/>
                </a:cubicBezTo>
                <a:cubicBezTo>
                  <a:pt x="1743130" y="785499"/>
                  <a:pt x="1761126" y="732744"/>
                  <a:pt x="1746820" y="775663"/>
                </a:cubicBezTo>
                <a:cubicBezTo>
                  <a:pt x="1748922" y="786173"/>
                  <a:pt x="1749363" y="797158"/>
                  <a:pt x="1753126" y="807194"/>
                </a:cubicBezTo>
                <a:cubicBezTo>
                  <a:pt x="1757493" y="818840"/>
                  <a:pt x="1783663" y="847688"/>
                  <a:pt x="1790963" y="851338"/>
                </a:cubicBezTo>
                <a:cubicBezTo>
                  <a:pt x="1799371" y="855542"/>
                  <a:pt x="1808216" y="858968"/>
                  <a:pt x="1816188" y="863950"/>
                </a:cubicBezTo>
                <a:cubicBezTo>
                  <a:pt x="1825101" y="869521"/>
                  <a:pt x="1832860" y="876760"/>
                  <a:pt x="1841413" y="882869"/>
                </a:cubicBezTo>
                <a:cubicBezTo>
                  <a:pt x="1847580" y="887274"/>
                  <a:pt x="1854026" y="891277"/>
                  <a:pt x="1860332" y="895481"/>
                </a:cubicBezTo>
                <a:cubicBezTo>
                  <a:pt x="1868740" y="908093"/>
                  <a:pt x="1880762" y="918938"/>
                  <a:pt x="1885556" y="933318"/>
                </a:cubicBezTo>
                <a:cubicBezTo>
                  <a:pt x="1889760" y="945930"/>
                  <a:pt x="1888768" y="961754"/>
                  <a:pt x="1898169" y="971155"/>
                </a:cubicBezTo>
                <a:lnTo>
                  <a:pt x="1923394" y="996380"/>
                </a:lnTo>
                <a:cubicBezTo>
                  <a:pt x="1925496" y="1002686"/>
                  <a:pt x="1930302" y="1008679"/>
                  <a:pt x="1929700" y="1015299"/>
                </a:cubicBezTo>
                <a:cubicBezTo>
                  <a:pt x="1928130" y="1032562"/>
                  <a:pt x="1925305" y="1050487"/>
                  <a:pt x="1917087" y="1065749"/>
                </a:cubicBezTo>
                <a:cubicBezTo>
                  <a:pt x="1910040" y="1078836"/>
                  <a:pt x="1893801" y="1084913"/>
                  <a:pt x="1885556" y="1097280"/>
                </a:cubicBezTo>
                <a:cubicBezTo>
                  <a:pt x="1881352" y="1103586"/>
                  <a:pt x="1877678" y="1110280"/>
                  <a:pt x="1872944" y="1116198"/>
                </a:cubicBezTo>
                <a:cubicBezTo>
                  <a:pt x="1869230" y="1120841"/>
                  <a:pt x="1865650" y="1126152"/>
                  <a:pt x="1860332" y="1128811"/>
                </a:cubicBezTo>
                <a:cubicBezTo>
                  <a:pt x="1848441" y="1134757"/>
                  <a:pt x="1822494" y="1141423"/>
                  <a:pt x="1822494" y="1141423"/>
                </a:cubicBezTo>
                <a:cubicBezTo>
                  <a:pt x="1767840" y="1139321"/>
                  <a:pt x="1713127" y="1138426"/>
                  <a:pt x="1658533" y="1135117"/>
                </a:cubicBezTo>
                <a:cubicBezTo>
                  <a:pt x="1643696" y="1134218"/>
                  <a:pt x="1629253" y="1128811"/>
                  <a:pt x="1614389" y="1128811"/>
                </a:cubicBezTo>
                <a:cubicBezTo>
                  <a:pt x="1536584" y="1128811"/>
                  <a:pt x="1458836" y="1133015"/>
                  <a:pt x="1381060" y="1135117"/>
                </a:cubicBezTo>
                <a:cubicBezTo>
                  <a:pt x="1368448" y="1137219"/>
                  <a:pt x="1356009" y="1141423"/>
                  <a:pt x="1343223" y="1141423"/>
                </a:cubicBezTo>
                <a:cubicBezTo>
                  <a:pt x="1212517" y="1141423"/>
                  <a:pt x="1300507" y="1139560"/>
                  <a:pt x="1236017" y="1128811"/>
                </a:cubicBezTo>
                <a:cubicBezTo>
                  <a:pt x="1219300" y="1126025"/>
                  <a:pt x="1202384" y="1124606"/>
                  <a:pt x="1185567" y="1122504"/>
                </a:cubicBezTo>
                <a:cubicBezTo>
                  <a:pt x="1118156" y="1100034"/>
                  <a:pt x="1171294" y="1124014"/>
                  <a:pt x="1128812" y="1090973"/>
                </a:cubicBezTo>
                <a:cubicBezTo>
                  <a:pt x="1116847" y="1081667"/>
                  <a:pt x="1090974" y="1065749"/>
                  <a:pt x="1090974" y="1065749"/>
                </a:cubicBezTo>
                <a:cubicBezTo>
                  <a:pt x="1086770" y="1057341"/>
                  <a:pt x="1082065" y="1049165"/>
                  <a:pt x="1078362" y="1040524"/>
                </a:cubicBezTo>
                <a:cubicBezTo>
                  <a:pt x="1072936" y="1027862"/>
                  <a:pt x="1068948" y="1009175"/>
                  <a:pt x="1065749" y="996380"/>
                </a:cubicBezTo>
                <a:cubicBezTo>
                  <a:pt x="1070059" y="948972"/>
                  <a:pt x="1067463" y="938117"/>
                  <a:pt x="1078362" y="901787"/>
                </a:cubicBezTo>
                <a:cubicBezTo>
                  <a:pt x="1082182" y="889053"/>
                  <a:pt x="1083599" y="875012"/>
                  <a:pt x="1090974" y="863950"/>
                </a:cubicBezTo>
                <a:lnTo>
                  <a:pt x="1103587" y="845031"/>
                </a:lnTo>
                <a:cubicBezTo>
                  <a:pt x="1114537" y="812181"/>
                  <a:pt x="1102721" y="838230"/>
                  <a:pt x="1122505" y="813500"/>
                </a:cubicBezTo>
                <a:cubicBezTo>
                  <a:pt x="1127240" y="807582"/>
                  <a:pt x="1129414" y="799573"/>
                  <a:pt x="1135118" y="794582"/>
                </a:cubicBezTo>
                <a:cubicBezTo>
                  <a:pt x="1146526" y="784600"/>
                  <a:pt x="1160696" y="778273"/>
                  <a:pt x="1172955" y="769357"/>
                </a:cubicBezTo>
                <a:cubicBezTo>
                  <a:pt x="1183840" y="761440"/>
                  <a:pt x="1193718" y="752208"/>
                  <a:pt x="1204486" y="744132"/>
                </a:cubicBezTo>
                <a:cubicBezTo>
                  <a:pt x="1210549" y="739585"/>
                  <a:pt x="1215826" y="731520"/>
                  <a:pt x="1223405" y="731520"/>
                </a:cubicBezTo>
                <a:cubicBezTo>
                  <a:pt x="1229351" y="731520"/>
                  <a:pt x="1214996" y="739928"/>
                  <a:pt x="1210792" y="744132"/>
                </a:cubicBezTo>
                <a:cubicBezTo>
                  <a:pt x="1204486" y="742030"/>
                  <a:pt x="1198098" y="740160"/>
                  <a:pt x="1191874" y="737826"/>
                </a:cubicBezTo>
                <a:cubicBezTo>
                  <a:pt x="1181275" y="733851"/>
                  <a:pt x="1171186" y="728466"/>
                  <a:pt x="1160343" y="725213"/>
                </a:cubicBezTo>
                <a:cubicBezTo>
                  <a:pt x="1150077" y="722133"/>
                  <a:pt x="1139322" y="721009"/>
                  <a:pt x="1128812" y="718907"/>
                </a:cubicBezTo>
                <a:cubicBezTo>
                  <a:pt x="1099383" y="721009"/>
                  <a:pt x="1069849" y="721955"/>
                  <a:pt x="1040525" y="725213"/>
                </a:cubicBezTo>
                <a:cubicBezTo>
                  <a:pt x="1017862" y="727731"/>
                  <a:pt x="1005659" y="736836"/>
                  <a:pt x="983769" y="744132"/>
                </a:cubicBezTo>
                <a:cubicBezTo>
                  <a:pt x="975547" y="746873"/>
                  <a:pt x="966952" y="748336"/>
                  <a:pt x="958544" y="750438"/>
                </a:cubicBezTo>
                <a:cubicBezTo>
                  <a:pt x="918309" y="777262"/>
                  <a:pt x="953291" y="758286"/>
                  <a:pt x="870257" y="769357"/>
                </a:cubicBezTo>
                <a:cubicBezTo>
                  <a:pt x="861666" y="770502"/>
                  <a:pt x="853531" y="773963"/>
                  <a:pt x="845032" y="775663"/>
                </a:cubicBezTo>
                <a:cubicBezTo>
                  <a:pt x="821987" y="780272"/>
                  <a:pt x="798709" y="783666"/>
                  <a:pt x="775664" y="788275"/>
                </a:cubicBezTo>
                <a:cubicBezTo>
                  <a:pt x="767165" y="789975"/>
                  <a:pt x="758958" y="792985"/>
                  <a:pt x="750439" y="794582"/>
                </a:cubicBezTo>
                <a:cubicBezTo>
                  <a:pt x="626723" y="817779"/>
                  <a:pt x="720549" y="795748"/>
                  <a:pt x="624315" y="819806"/>
                </a:cubicBezTo>
                <a:cubicBezTo>
                  <a:pt x="554947" y="815602"/>
                  <a:pt x="485478" y="812810"/>
                  <a:pt x="416210" y="807194"/>
                </a:cubicBezTo>
                <a:cubicBezTo>
                  <a:pt x="407571" y="806494"/>
                  <a:pt x="399446" y="802768"/>
                  <a:pt x="390985" y="800888"/>
                </a:cubicBezTo>
                <a:cubicBezTo>
                  <a:pt x="380522" y="798563"/>
                  <a:pt x="369964" y="796684"/>
                  <a:pt x="359454" y="794582"/>
                </a:cubicBezTo>
                <a:cubicBezTo>
                  <a:pt x="327923" y="796684"/>
                  <a:pt x="296288" y="797580"/>
                  <a:pt x="264861" y="800888"/>
                </a:cubicBezTo>
                <a:cubicBezTo>
                  <a:pt x="244484" y="803033"/>
                  <a:pt x="239195" y="808881"/>
                  <a:pt x="220718" y="813500"/>
                </a:cubicBezTo>
                <a:cubicBezTo>
                  <a:pt x="203098" y="817905"/>
                  <a:pt x="168206" y="823303"/>
                  <a:pt x="151349" y="826113"/>
                </a:cubicBezTo>
                <a:cubicBezTo>
                  <a:pt x="4391" y="817467"/>
                  <a:pt x="70815" y="849992"/>
                  <a:pt x="31532" y="800888"/>
                </a:cubicBezTo>
                <a:cubicBezTo>
                  <a:pt x="27818" y="796245"/>
                  <a:pt x="23123" y="792479"/>
                  <a:pt x="18919" y="788275"/>
                </a:cubicBezTo>
                <a:cubicBezTo>
                  <a:pt x="3566" y="742216"/>
                  <a:pt x="9532" y="763335"/>
                  <a:pt x="0" y="725213"/>
                </a:cubicBezTo>
                <a:cubicBezTo>
                  <a:pt x="2102" y="687376"/>
                  <a:pt x="2714" y="649427"/>
                  <a:pt x="6307" y="611702"/>
                </a:cubicBezTo>
                <a:cubicBezTo>
                  <a:pt x="6937" y="605085"/>
                  <a:pt x="8460" y="597974"/>
                  <a:pt x="12613" y="592783"/>
                </a:cubicBezTo>
                <a:cubicBezTo>
                  <a:pt x="17348" y="586865"/>
                  <a:pt x="25614" y="584906"/>
                  <a:pt x="31532" y="580171"/>
                </a:cubicBezTo>
                <a:cubicBezTo>
                  <a:pt x="47183" y="567650"/>
                  <a:pt x="42154" y="563907"/>
                  <a:pt x="63063" y="554946"/>
                </a:cubicBezTo>
                <a:cubicBezTo>
                  <a:pt x="71029" y="551532"/>
                  <a:pt x="79879" y="550742"/>
                  <a:pt x="88287" y="548640"/>
                </a:cubicBezTo>
                <a:cubicBezTo>
                  <a:pt x="115872" y="534847"/>
                  <a:pt x="137424" y="522584"/>
                  <a:pt x="170268" y="517109"/>
                </a:cubicBezTo>
                <a:lnTo>
                  <a:pt x="208105" y="510802"/>
                </a:lnTo>
                <a:cubicBezTo>
                  <a:pt x="506380" y="522276"/>
                  <a:pt x="289704" y="507025"/>
                  <a:pt x="409904" y="523415"/>
                </a:cubicBezTo>
                <a:cubicBezTo>
                  <a:pt x="443488" y="527994"/>
                  <a:pt x="510803" y="536027"/>
                  <a:pt x="510803" y="536027"/>
                </a:cubicBezTo>
                <a:cubicBezTo>
                  <a:pt x="517109" y="538129"/>
                  <a:pt x="523133" y="541454"/>
                  <a:pt x="529722" y="542333"/>
                </a:cubicBezTo>
                <a:cubicBezTo>
                  <a:pt x="633947" y="556230"/>
                  <a:pt x="720336" y="545447"/>
                  <a:pt x="832420" y="542333"/>
                </a:cubicBezTo>
                <a:cubicBezTo>
                  <a:pt x="849236" y="540231"/>
                  <a:pt x="865935" y="536691"/>
                  <a:pt x="882869" y="536027"/>
                </a:cubicBezTo>
                <a:cubicBezTo>
                  <a:pt x="1182763" y="524267"/>
                  <a:pt x="1065992" y="559067"/>
                  <a:pt x="1191874" y="517109"/>
                </a:cubicBezTo>
                <a:cubicBezTo>
                  <a:pt x="1202384" y="506599"/>
                  <a:pt x="1218705" y="499679"/>
                  <a:pt x="1223405" y="485578"/>
                </a:cubicBezTo>
                <a:cubicBezTo>
                  <a:pt x="1229010" y="468762"/>
                  <a:pt x="1231934" y="457018"/>
                  <a:pt x="1242323" y="441434"/>
                </a:cubicBezTo>
                <a:cubicBezTo>
                  <a:pt x="1245621" y="436487"/>
                  <a:pt x="1250293" y="432536"/>
                  <a:pt x="1254936" y="428822"/>
                </a:cubicBezTo>
                <a:cubicBezTo>
                  <a:pt x="1276949" y="411212"/>
                  <a:pt x="1271209" y="418264"/>
                  <a:pt x="1299079" y="409903"/>
                </a:cubicBezTo>
                <a:cubicBezTo>
                  <a:pt x="1311813" y="406083"/>
                  <a:pt x="1336916" y="397291"/>
                  <a:pt x="1336916" y="397291"/>
                </a:cubicBezTo>
                <a:cubicBezTo>
                  <a:pt x="1339018" y="382576"/>
                  <a:pt x="1340308" y="367722"/>
                  <a:pt x="1343223" y="353147"/>
                </a:cubicBezTo>
                <a:cubicBezTo>
                  <a:pt x="1344527" y="346629"/>
                  <a:pt x="1349529" y="340876"/>
                  <a:pt x="1349529" y="334229"/>
                </a:cubicBezTo>
                <a:cubicBezTo>
                  <a:pt x="1349529" y="283736"/>
                  <a:pt x="1346953" y="233235"/>
                  <a:pt x="1343223" y="182880"/>
                </a:cubicBezTo>
                <a:cubicBezTo>
                  <a:pt x="1342732" y="176251"/>
                  <a:pt x="1339535" y="170071"/>
                  <a:pt x="1336916" y="163961"/>
                </a:cubicBezTo>
                <a:cubicBezTo>
                  <a:pt x="1333213" y="155320"/>
                  <a:pt x="1330322" y="145958"/>
                  <a:pt x="1324304" y="138736"/>
                </a:cubicBezTo>
                <a:cubicBezTo>
                  <a:pt x="1314901" y="127453"/>
                  <a:pt x="1299379" y="124122"/>
                  <a:pt x="1286467" y="119818"/>
                </a:cubicBezTo>
                <a:cubicBezTo>
                  <a:pt x="1194034" y="127520"/>
                  <a:pt x="1207639" y="134532"/>
                  <a:pt x="1185567" y="13243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EF22F77E-47D6-F34E-8B23-BA9B27CEAFDC}"/>
              </a:ext>
            </a:extLst>
          </p:cNvPr>
          <p:cNvSpPr/>
          <p:nvPr/>
        </p:nvSpPr>
        <p:spPr>
          <a:xfrm>
            <a:off x="166456" y="3045563"/>
            <a:ext cx="2863018" cy="1740513"/>
          </a:xfrm>
          <a:custGeom>
            <a:avLst/>
            <a:gdLst>
              <a:gd name="connsiteX0" fmla="*/ 2377440 w 2863018"/>
              <a:gd name="connsiteY0" fmla="*/ 895482 h 1740513"/>
              <a:gd name="connsiteX1" fmla="*/ 2383747 w 2863018"/>
              <a:gd name="connsiteY1" fmla="*/ 845032 h 1740513"/>
              <a:gd name="connsiteX2" fmla="*/ 2390053 w 2863018"/>
              <a:gd name="connsiteY2" fmla="*/ 819807 h 1740513"/>
              <a:gd name="connsiteX3" fmla="*/ 2402665 w 2863018"/>
              <a:gd name="connsiteY3" fmla="*/ 750439 h 1740513"/>
              <a:gd name="connsiteX4" fmla="*/ 2415278 w 2863018"/>
              <a:gd name="connsiteY4" fmla="*/ 662152 h 1740513"/>
              <a:gd name="connsiteX5" fmla="*/ 2427890 w 2863018"/>
              <a:gd name="connsiteY5" fmla="*/ 618008 h 1740513"/>
              <a:gd name="connsiteX6" fmla="*/ 2478340 w 2863018"/>
              <a:gd name="connsiteY6" fmla="*/ 592784 h 1740513"/>
              <a:gd name="connsiteX7" fmla="*/ 2522483 w 2863018"/>
              <a:gd name="connsiteY7" fmla="*/ 580171 h 1740513"/>
              <a:gd name="connsiteX8" fmla="*/ 2541402 w 2863018"/>
              <a:gd name="connsiteY8" fmla="*/ 573865 h 1740513"/>
              <a:gd name="connsiteX9" fmla="*/ 2648607 w 2863018"/>
              <a:gd name="connsiteY9" fmla="*/ 554946 h 1740513"/>
              <a:gd name="connsiteX10" fmla="*/ 2673832 w 2863018"/>
              <a:gd name="connsiteY10" fmla="*/ 548640 h 1740513"/>
              <a:gd name="connsiteX11" fmla="*/ 2692751 w 2863018"/>
              <a:gd name="connsiteY11" fmla="*/ 542334 h 1740513"/>
              <a:gd name="connsiteX12" fmla="*/ 2749507 w 2863018"/>
              <a:gd name="connsiteY12" fmla="*/ 529722 h 1740513"/>
              <a:gd name="connsiteX13" fmla="*/ 2762119 w 2863018"/>
              <a:gd name="connsiteY13" fmla="*/ 517109 h 1740513"/>
              <a:gd name="connsiteX14" fmla="*/ 2781038 w 2863018"/>
              <a:gd name="connsiteY14" fmla="*/ 504497 h 1740513"/>
              <a:gd name="connsiteX15" fmla="*/ 2806263 w 2863018"/>
              <a:gd name="connsiteY15" fmla="*/ 472966 h 1740513"/>
              <a:gd name="connsiteX16" fmla="*/ 2825181 w 2863018"/>
              <a:gd name="connsiteY16" fmla="*/ 435128 h 1740513"/>
              <a:gd name="connsiteX17" fmla="*/ 2837794 w 2863018"/>
              <a:gd name="connsiteY17" fmla="*/ 422516 h 1740513"/>
              <a:gd name="connsiteX18" fmla="*/ 2863018 w 2863018"/>
              <a:gd name="connsiteY18" fmla="*/ 384679 h 1740513"/>
              <a:gd name="connsiteX19" fmla="*/ 2850406 w 2863018"/>
              <a:gd name="connsiteY19" fmla="*/ 296392 h 1740513"/>
              <a:gd name="connsiteX20" fmla="*/ 2799956 w 2863018"/>
              <a:gd name="connsiteY20" fmla="*/ 271167 h 1740513"/>
              <a:gd name="connsiteX21" fmla="*/ 2781038 w 2863018"/>
              <a:gd name="connsiteY21" fmla="*/ 264861 h 1740513"/>
              <a:gd name="connsiteX22" fmla="*/ 2768425 w 2863018"/>
              <a:gd name="connsiteY22" fmla="*/ 227024 h 1740513"/>
              <a:gd name="connsiteX23" fmla="*/ 2781038 w 2863018"/>
              <a:gd name="connsiteY23" fmla="*/ 157655 h 1740513"/>
              <a:gd name="connsiteX24" fmla="*/ 2793650 w 2863018"/>
              <a:gd name="connsiteY24" fmla="*/ 138737 h 1740513"/>
              <a:gd name="connsiteX25" fmla="*/ 2799956 w 2863018"/>
              <a:gd name="connsiteY25" fmla="*/ 107206 h 1740513"/>
              <a:gd name="connsiteX26" fmla="*/ 2787344 w 2863018"/>
              <a:gd name="connsiteY26" fmla="*/ 37837 h 1740513"/>
              <a:gd name="connsiteX27" fmla="*/ 2755813 w 2863018"/>
              <a:gd name="connsiteY27" fmla="*/ 12613 h 1740513"/>
              <a:gd name="connsiteX28" fmla="*/ 2743200 w 2863018"/>
              <a:gd name="connsiteY28" fmla="*/ 0 h 1740513"/>
              <a:gd name="connsiteX29" fmla="*/ 2673832 w 2863018"/>
              <a:gd name="connsiteY29" fmla="*/ 6306 h 1740513"/>
              <a:gd name="connsiteX30" fmla="*/ 2635995 w 2863018"/>
              <a:gd name="connsiteY30" fmla="*/ 25225 h 1740513"/>
              <a:gd name="connsiteX31" fmla="*/ 2617076 w 2863018"/>
              <a:gd name="connsiteY31" fmla="*/ 31531 h 1740513"/>
              <a:gd name="connsiteX32" fmla="*/ 2604464 w 2863018"/>
              <a:gd name="connsiteY32" fmla="*/ 44144 h 1740513"/>
              <a:gd name="connsiteX33" fmla="*/ 2566627 w 2863018"/>
              <a:gd name="connsiteY33" fmla="*/ 56756 h 1740513"/>
              <a:gd name="connsiteX34" fmla="*/ 2547708 w 2863018"/>
              <a:gd name="connsiteY34" fmla="*/ 63062 h 1740513"/>
              <a:gd name="connsiteX35" fmla="*/ 2503565 w 2863018"/>
              <a:gd name="connsiteY35" fmla="*/ 75675 h 1740513"/>
              <a:gd name="connsiteX36" fmla="*/ 2465727 w 2863018"/>
              <a:gd name="connsiteY36" fmla="*/ 107206 h 1740513"/>
              <a:gd name="connsiteX37" fmla="*/ 2446809 w 2863018"/>
              <a:gd name="connsiteY37" fmla="*/ 119818 h 1740513"/>
              <a:gd name="connsiteX38" fmla="*/ 2415278 w 2863018"/>
              <a:gd name="connsiteY38" fmla="*/ 145043 h 1740513"/>
              <a:gd name="connsiteX39" fmla="*/ 2371134 w 2863018"/>
              <a:gd name="connsiteY39" fmla="*/ 157655 h 1740513"/>
              <a:gd name="connsiteX40" fmla="*/ 2333297 w 2863018"/>
              <a:gd name="connsiteY40" fmla="*/ 170268 h 1740513"/>
              <a:gd name="connsiteX41" fmla="*/ 2314378 w 2863018"/>
              <a:gd name="connsiteY41" fmla="*/ 176574 h 1740513"/>
              <a:gd name="connsiteX42" fmla="*/ 2289154 w 2863018"/>
              <a:gd name="connsiteY42" fmla="*/ 182880 h 1740513"/>
              <a:gd name="connsiteX43" fmla="*/ 2181948 w 2863018"/>
              <a:gd name="connsiteY43" fmla="*/ 176574 h 1740513"/>
              <a:gd name="connsiteX44" fmla="*/ 2150417 w 2863018"/>
              <a:gd name="connsiteY44" fmla="*/ 151349 h 1740513"/>
              <a:gd name="connsiteX45" fmla="*/ 2131498 w 2863018"/>
              <a:gd name="connsiteY45" fmla="*/ 138737 h 1740513"/>
              <a:gd name="connsiteX46" fmla="*/ 2118886 w 2863018"/>
              <a:gd name="connsiteY46" fmla="*/ 126124 h 1740513"/>
              <a:gd name="connsiteX47" fmla="*/ 2099967 w 2863018"/>
              <a:gd name="connsiteY47" fmla="*/ 113512 h 1740513"/>
              <a:gd name="connsiteX48" fmla="*/ 2087355 w 2863018"/>
              <a:gd name="connsiteY48" fmla="*/ 100899 h 1740513"/>
              <a:gd name="connsiteX49" fmla="*/ 2068436 w 2863018"/>
              <a:gd name="connsiteY49" fmla="*/ 94593 h 1740513"/>
              <a:gd name="connsiteX50" fmla="*/ 2049518 w 2863018"/>
              <a:gd name="connsiteY50" fmla="*/ 81981 h 1740513"/>
              <a:gd name="connsiteX51" fmla="*/ 2030599 w 2863018"/>
              <a:gd name="connsiteY51" fmla="*/ 75675 h 1740513"/>
              <a:gd name="connsiteX52" fmla="*/ 2017987 w 2863018"/>
              <a:gd name="connsiteY52" fmla="*/ 63062 h 1740513"/>
              <a:gd name="connsiteX53" fmla="*/ 1973843 w 2863018"/>
              <a:gd name="connsiteY53" fmla="*/ 50450 h 1740513"/>
              <a:gd name="connsiteX54" fmla="*/ 1961231 w 2863018"/>
              <a:gd name="connsiteY54" fmla="*/ 37837 h 1740513"/>
              <a:gd name="connsiteX55" fmla="*/ 1923394 w 2863018"/>
              <a:gd name="connsiteY55" fmla="*/ 44144 h 1740513"/>
              <a:gd name="connsiteX56" fmla="*/ 1898169 w 2863018"/>
              <a:gd name="connsiteY56" fmla="*/ 75675 h 1740513"/>
              <a:gd name="connsiteX57" fmla="*/ 1904475 w 2863018"/>
              <a:gd name="connsiteY57" fmla="*/ 107206 h 1740513"/>
              <a:gd name="connsiteX58" fmla="*/ 1917087 w 2863018"/>
              <a:gd name="connsiteY58" fmla="*/ 145043 h 1740513"/>
              <a:gd name="connsiteX59" fmla="*/ 1854025 w 2863018"/>
              <a:gd name="connsiteY59" fmla="*/ 208105 h 1740513"/>
              <a:gd name="connsiteX60" fmla="*/ 1835107 w 2863018"/>
              <a:gd name="connsiteY60" fmla="*/ 227024 h 1740513"/>
              <a:gd name="connsiteX61" fmla="*/ 1797269 w 2863018"/>
              <a:gd name="connsiteY61" fmla="*/ 239636 h 1740513"/>
              <a:gd name="connsiteX62" fmla="*/ 1759432 w 2863018"/>
              <a:gd name="connsiteY62" fmla="*/ 258555 h 1740513"/>
              <a:gd name="connsiteX63" fmla="*/ 1721595 w 2863018"/>
              <a:gd name="connsiteY63" fmla="*/ 277473 h 1740513"/>
              <a:gd name="connsiteX64" fmla="*/ 1645920 w 2863018"/>
              <a:gd name="connsiteY64" fmla="*/ 296392 h 1740513"/>
              <a:gd name="connsiteX65" fmla="*/ 1620696 w 2863018"/>
              <a:gd name="connsiteY65" fmla="*/ 290086 h 1740513"/>
              <a:gd name="connsiteX66" fmla="*/ 1532409 w 2863018"/>
              <a:gd name="connsiteY66" fmla="*/ 277473 h 1740513"/>
              <a:gd name="connsiteX67" fmla="*/ 1494571 w 2863018"/>
              <a:gd name="connsiteY67" fmla="*/ 264861 h 1740513"/>
              <a:gd name="connsiteX68" fmla="*/ 1481959 w 2863018"/>
              <a:gd name="connsiteY68" fmla="*/ 252248 h 1740513"/>
              <a:gd name="connsiteX69" fmla="*/ 1418897 w 2863018"/>
              <a:gd name="connsiteY69" fmla="*/ 239636 h 1740513"/>
              <a:gd name="connsiteX70" fmla="*/ 1374754 w 2863018"/>
              <a:gd name="connsiteY70" fmla="*/ 227024 h 1740513"/>
              <a:gd name="connsiteX71" fmla="*/ 1349529 w 2863018"/>
              <a:gd name="connsiteY71" fmla="*/ 220717 h 1740513"/>
              <a:gd name="connsiteX72" fmla="*/ 1324304 w 2863018"/>
              <a:gd name="connsiteY72" fmla="*/ 208105 h 1740513"/>
              <a:gd name="connsiteX73" fmla="*/ 1305385 w 2863018"/>
              <a:gd name="connsiteY73" fmla="*/ 201799 h 1740513"/>
              <a:gd name="connsiteX74" fmla="*/ 1273854 w 2863018"/>
              <a:gd name="connsiteY74" fmla="*/ 176574 h 1740513"/>
              <a:gd name="connsiteX75" fmla="*/ 1236017 w 2863018"/>
              <a:gd name="connsiteY75" fmla="*/ 163962 h 1740513"/>
              <a:gd name="connsiteX76" fmla="*/ 1223405 w 2863018"/>
              <a:gd name="connsiteY76" fmla="*/ 151349 h 1740513"/>
              <a:gd name="connsiteX77" fmla="*/ 1204486 w 2863018"/>
              <a:gd name="connsiteY77" fmla="*/ 138737 h 1740513"/>
              <a:gd name="connsiteX78" fmla="*/ 1185567 w 2863018"/>
              <a:gd name="connsiteY78" fmla="*/ 75675 h 1740513"/>
              <a:gd name="connsiteX79" fmla="*/ 1154036 w 2863018"/>
              <a:gd name="connsiteY79" fmla="*/ 44144 h 1740513"/>
              <a:gd name="connsiteX80" fmla="*/ 1147730 w 2863018"/>
              <a:gd name="connsiteY80" fmla="*/ 25225 h 1740513"/>
              <a:gd name="connsiteX81" fmla="*/ 1128811 w 2863018"/>
              <a:gd name="connsiteY81" fmla="*/ 18919 h 1740513"/>
              <a:gd name="connsiteX82" fmla="*/ 1097280 w 2863018"/>
              <a:gd name="connsiteY82" fmla="*/ 12613 h 1740513"/>
              <a:gd name="connsiteX83" fmla="*/ 1008994 w 2863018"/>
              <a:gd name="connsiteY83" fmla="*/ 25225 h 1740513"/>
              <a:gd name="connsiteX84" fmla="*/ 971156 w 2863018"/>
              <a:gd name="connsiteY84" fmla="*/ 50450 h 1740513"/>
              <a:gd name="connsiteX85" fmla="*/ 952238 w 2863018"/>
              <a:gd name="connsiteY85" fmla="*/ 56756 h 1740513"/>
              <a:gd name="connsiteX86" fmla="*/ 933319 w 2863018"/>
              <a:gd name="connsiteY86" fmla="*/ 69368 h 1740513"/>
              <a:gd name="connsiteX87" fmla="*/ 857645 w 2863018"/>
              <a:gd name="connsiteY87" fmla="*/ 107206 h 1740513"/>
              <a:gd name="connsiteX88" fmla="*/ 800889 w 2863018"/>
              <a:gd name="connsiteY88" fmla="*/ 151349 h 1740513"/>
              <a:gd name="connsiteX89" fmla="*/ 781970 w 2863018"/>
              <a:gd name="connsiteY89" fmla="*/ 163962 h 1740513"/>
              <a:gd name="connsiteX90" fmla="*/ 763051 w 2863018"/>
              <a:gd name="connsiteY90" fmla="*/ 176574 h 1740513"/>
              <a:gd name="connsiteX91" fmla="*/ 725214 w 2863018"/>
              <a:gd name="connsiteY91" fmla="*/ 208105 h 1740513"/>
              <a:gd name="connsiteX92" fmla="*/ 706296 w 2863018"/>
              <a:gd name="connsiteY92" fmla="*/ 214411 h 1740513"/>
              <a:gd name="connsiteX93" fmla="*/ 662152 w 2863018"/>
              <a:gd name="connsiteY93" fmla="*/ 208105 h 1740513"/>
              <a:gd name="connsiteX94" fmla="*/ 643234 w 2863018"/>
              <a:gd name="connsiteY94" fmla="*/ 195493 h 1740513"/>
              <a:gd name="connsiteX95" fmla="*/ 624315 w 2863018"/>
              <a:gd name="connsiteY95" fmla="*/ 189186 h 1740513"/>
              <a:gd name="connsiteX96" fmla="*/ 586478 w 2863018"/>
              <a:gd name="connsiteY96" fmla="*/ 170268 h 1740513"/>
              <a:gd name="connsiteX97" fmla="*/ 573865 w 2863018"/>
              <a:gd name="connsiteY97" fmla="*/ 157655 h 1740513"/>
              <a:gd name="connsiteX98" fmla="*/ 542334 w 2863018"/>
              <a:gd name="connsiteY98" fmla="*/ 132431 h 1740513"/>
              <a:gd name="connsiteX99" fmla="*/ 523416 w 2863018"/>
              <a:gd name="connsiteY99" fmla="*/ 100899 h 1740513"/>
              <a:gd name="connsiteX100" fmla="*/ 517109 w 2863018"/>
              <a:gd name="connsiteY100" fmla="*/ 81981 h 1740513"/>
              <a:gd name="connsiteX101" fmla="*/ 498191 w 2863018"/>
              <a:gd name="connsiteY101" fmla="*/ 69368 h 1740513"/>
              <a:gd name="connsiteX102" fmla="*/ 485578 w 2863018"/>
              <a:gd name="connsiteY102" fmla="*/ 56756 h 1740513"/>
              <a:gd name="connsiteX103" fmla="*/ 447741 w 2863018"/>
              <a:gd name="connsiteY103" fmla="*/ 44144 h 1740513"/>
              <a:gd name="connsiteX104" fmla="*/ 422516 w 2863018"/>
              <a:gd name="connsiteY104" fmla="*/ 31531 h 1740513"/>
              <a:gd name="connsiteX105" fmla="*/ 359454 w 2863018"/>
              <a:gd name="connsiteY105" fmla="*/ 18919 h 1740513"/>
              <a:gd name="connsiteX106" fmla="*/ 157656 w 2863018"/>
              <a:gd name="connsiteY106" fmla="*/ 25225 h 1740513"/>
              <a:gd name="connsiteX107" fmla="*/ 113512 w 2863018"/>
              <a:gd name="connsiteY107" fmla="*/ 56756 h 1740513"/>
              <a:gd name="connsiteX108" fmla="*/ 81981 w 2863018"/>
              <a:gd name="connsiteY108" fmla="*/ 81981 h 1740513"/>
              <a:gd name="connsiteX109" fmla="*/ 56756 w 2863018"/>
              <a:gd name="connsiteY109" fmla="*/ 113512 h 1740513"/>
              <a:gd name="connsiteX110" fmla="*/ 31531 w 2863018"/>
              <a:gd name="connsiteY110" fmla="*/ 170268 h 1740513"/>
              <a:gd name="connsiteX111" fmla="*/ 25225 w 2863018"/>
              <a:gd name="connsiteY111" fmla="*/ 195493 h 1740513"/>
              <a:gd name="connsiteX112" fmla="*/ 12613 w 2863018"/>
              <a:gd name="connsiteY112" fmla="*/ 233330 h 1740513"/>
              <a:gd name="connsiteX113" fmla="*/ 0 w 2863018"/>
              <a:gd name="connsiteY113" fmla="*/ 283779 h 1740513"/>
              <a:gd name="connsiteX114" fmla="*/ 6307 w 2863018"/>
              <a:gd name="connsiteY114" fmla="*/ 378373 h 1740513"/>
              <a:gd name="connsiteX115" fmla="*/ 12613 w 2863018"/>
              <a:gd name="connsiteY115" fmla="*/ 397291 h 1740513"/>
              <a:gd name="connsiteX116" fmla="*/ 25225 w 2863018"/>
              <a:gd name="connsiteY116" fmla="*/ 409904 h 1740513"/>
              <a:gd name="connsiteX117" fmla="*/ 50450 w 2863018"/>
              <a:gd name="connsiteY117" fmla="*/ 466659 h 1740513"/>
              <a:gd name="connsiteX118" fmla="*/ 63063 w 2863018"/>
              <a:gd name="connsiteY118" fmla="*/ 479272 h 1740513"/>
              <a:gd name="connsiteX119" fmla="*/ 81981 w 2863018"/>
              <a:gd name="connsiteY119" fmla="*/ 491884 h 1740513"/>
              <a:gd name="connsiteX120" fmla="*/ 94594 w 2863018"/>
              <a:gd name="connsiteY120" fmla="*/ 504497 h 1740513"/>
              <a:gd name="connsiteX121" fmla="*/ 113512 w 2863018"/>
              <a:gd name="connsiteY121" fmla="*/ 510803 h 1740513"/>
              <a:gd name="connsiteX122" fmla="*/ 138737 w 2863018"/>
              <a:gd name="connsiteY122" fmla="*/ 523415 h 1740513"/>
              <a:gd name="connsiteX123" fmla="*/ 163962 w 2863018"/>
              <a:gd name="connsiteY123" fmla="*/ 529722 h 1740513"/>
              <a:gd name="connsiteX124" fmla="*/ 220718 w 2863018"/>
              <a:gd name="connsiteY124" fmla="*/ 554946 h 1740513"/>
              <a:gd name="connsiteX125" fmla="*/ 271167 w 2863018"/>
              <a:gd name="connsiteY125" fmla="*/ 567559 h 1740513"/>
              <a:gd name="connsiteX126" fmla="*/ 315311 w 2863018"/>
              <a:gd name="connsiteY126" fmla="*/ 580171 h 1740513"/>
              <a:gd name="connsiteX127" fmla="*/ 390985 w 2863018"/>
              <a:gd name="connsiteY127" fmla="*/ 592784 h 1740513"/>
              <a:gd name="connsiteX128" fmla="*/ 466660 w 2863018"/>
              <a:gd name="connsiteY128" fmla="*/ 599090 h 1740513"/>
              <a:gd name="connsiteX129" fmla="*/ 554947 w 2863018"/>
              <a:gd name="connsiteY129" fmla="*/ 605396 h 1740513"/>
              <a:gd name="connsiteX130" fmla="*/ 573865 w 2863018"/>
              <a:gd name="connsiteY130" fmla="*/ 643233 h 1740513"/>
              <a:gd name="connsiteX131" fmla="*/ 586478 w 2863018"/>
              <a:gd name="connsiteY131" fmla="*/ 662152 h 1740513"/>
              <a:gd name="connsiteX132" fmla="*/ 599090 w 2863018"/>
              <a:gd name="connsiteY132" fmla="*/ 699989 h 1740513"/>
              <a:gd name="connsiteX133" fmla="*/ 605396 w 2863018"/>
              <a:gd name="connsiteY133" fmla="*/ 718908 h 1740513"/>
              <a:gd name="connsiteX134" fmla="*/ 618009 w 2863018"/>
              <a:gd name="connsiteY134" fmla="*/ 737826 h 1740513"/>
              <a:gd name="connsiteX135" fmla="*/ 624315 w 2863018"/>
              <a:gd name="connsiteY135" fmla="*/ 756745 h 1740513"/>
              <a:gd name="connsiteX136" fmla="*/ 681071 w 2863018"/>
              <a:gd name="connsiteY136" fmla="*/ 788276 h 1740513"/>
              <a:gd name="connsiteX137" fmla="*/ 699989 w 2863018"/>
              <a:gd name="connsiteY137" fmla="*/ 794582 h 1740513"/>
              <a:gd name="connsiteX138" fmla="*/ 718908 w 2863018"/>
              <a:gd name="connsiteY138" fmla="*/ 800888 h 1740513"/>
              <a:gd name="connsiteX139" fmla="*/ 731520 w 2863018"/>
              <a:gd name="connsiteY139" fmla="*/ 813501 h 1740513"/>
              <a:gd name="connsiteX140" fmla="*/ 737827 w 2863018"/>
              <a:gd name="connsiteY140" fmla="*/ 832419 h 1740513"/>
              <a:gd name="connsiteX141" fmla="*/ 750439 w 2863018"/>
              <a:gd name="connsiteY141" fmla="*/ 851338 h 1740513"/>
              <a:gd name="connsiteX142" fmla="*/ 744133 w 2863018"/>
              <a:gd name="connsiteY142" fmla="*/ 876563 h 1740513"/>
              <a:gd name="connsiteX143" fmla="*/ 718908 w 2863018"/>
              <a:gd name="connsiteY143" fmla="*/ 914400 h 1740513"/>
              <a:gd name="connsiteX144" fmla="*/ 706296 w 2863018"/>
              <a:gd name="connsiteY144" fmla="*/ 933319 h 1740513"/>
              <a:gd name="connsiteX145" fmla="*/ 699989 w 2863018"/>
              <a:gd name="connsiteY145" fmla="*/ 952237 h 1740513"/>
              <a:gd name="connsiteX146" fmla="*/ 687377 w 2863018"/>
              <a:gd name="connsiteY146" fmla="*/ 971156 h 1740513"/>
              <a:gd name="connsiteX147" fmla="*/ 674765 w 2863018"/>
              <a:gd name="connsiteY147" fmla="*/ 1008993 h 1740513"/>
              <a:gd name="connsiteX148" fmla="*/ 668458 w 2863018"/>
              <a:gd name="connsiteY148" fmla="*/ 1027912 h 1740513"/>
              <a:gd name="connsiteX149" fmla="*/ 674765 w 2863018"/>
              <a:gd name="connsiteY149" fmla="*/ 1065749 h 1740513"/>
              <a:gd name="connsiteX150" fmla="*/ 687377 w 2863018"/>
              <a:gd name="connsiteY150" fmla="*/ 1103586 h 1740513"/>
              <a:gd name="connsiteX151" fmla="*/ 681071 w 2863018"/>
              <a:gd name="connsiteY151" fmla="*/ 1128811 h 1740513"/>
              <a:gd name="connsiteX152" fmla="*/ 655846 w 2863018"/>
              <a:gd name="connsiteY152" fmla="*/ 1141424 h 1740513"/>
              <a:gd name="connsiteX153" fmla="*/ 592784 w 2863018"/>
              <a:gd name="connsiteY153" fmla="*/ 1154036 h 1740513"/>
              <a:gd name="connsiteX154" fmla="*/ 498191 w 2863018"/>
              <a:gd name="connsiteY154" fmla="*/ 1160342 h 1740513"/>
              <a:gd name="connsiteX155" fmla="*/ 365760 w 2863018"/>
              <a:gd name="connsiteY155" fmla="*/ 1172955 h 1740513"/>
              <a:gd name="connsiteX156" fmla="*/ 290086 w 2863018"/>
              <a:gd name="connsiteY156" fmla="*/ 1179261 h 1740513"/>
              <a:gd name="connsiteX157" fmla="*/ 195493 w 2863018"/>
              <a:gd name="connsiteY157" fmla="*/ 1172955 h 1740513"/>
              <a:gd name="connsiteX158" fmla="*/ 176574 w 2863018"/>
              <a:gd name="connsiteY158" fmla="*/ 1166648 h 1740513"/>
              <a:gd name="connsiteX159" fmla="*/ 56756 w 2863018"/>
              <a:gd name="connsiteY159" fmla="*/ 1185567 h 1740513"/>
              <a:gd name="connsiteX160" fmla="*/ 50450 w 2863018"/>
              <a:gd name="connsiteY160" fmla="*/ 1223404 h 1740513"/>
              <a:gd name="connsiteX161" fmla="*/ 37838 w 2863018"/>
              <a:gd name="connsiteY161" fmla="*/ 1254935 h 1740513"/>
              <a:gd name="connsiteX162" fmla="*/ 31531 w 2863018"/>
              <a:gd name="connsiteY162" fmla="*/ 1280160 h 1740513"/>
              <a:gd name="connsiteX163" fmla="*/ 50450 w 2863018"/>
              <a:gd name="connsiteY163" fmla="*/ 1374753 h 1740513"/>
              <a:gd name="connsiteX164" fmla="*/ 69369 w 2863018"/>
              <a:gd name="connsiteY164" fmla="*/ 1418897 h 1740513"/>
              <a:gd name="connsiteX165" fmla="*/ 107206 w 2863018"/>
              <a:gd name="connsiteY165" fmla="*/ 1425203 h 1740513"/>
              <a:gd name="connsiteX166" fmla="*/ 163962 w 2863018"/>
              <a:gd name="connsiteY166" fmla="*/ 1444122 h 1740513"/>
              <a:gd name="connsiteX167" fmla="*/ 182880 w 2863018"/>
              <a:gd name="connsiteY167" fmla="*/ 1450428 h 1740513"/>
              <a:gd name="connsiteX168" fmla="*/ 239636 w 2863018"/>
              <a:gd name="connsiteY168" fmla="*/ 1456734 h 1740513"/>
              <a:gd name="connsiteX169" fmla="*/ 1078362 w 2863018"/>
              <a:gd name="connsiteY169" fmla="*/ 1456734 h 1740513"/>
              <a:gd name="connsiteX170" fmla="*/ 1103587 w 2863018"/>
              <a:gd name="connsiteY170" fmla="*/ 1469346 h 1740513"/>
              <a:gd name="connsiteX171" fmla="*/ 1147730 w 2863018"/>
              <a:gd name="connsiteY171" fmla="*/ 1488265 h 1740513"/>
              <a:gd name="connsiteX172" fmla="*/ 1198180 w 2863018"/>
              <a:gd name="connsiteY172" fmla="*/ 1526102 h 1740513"/>
              <a:gd name="connsiteX173" fmla="*/ 1217098 w 2863018"/>
              <a:gd name="connsiteY173" fmla="*/ 1538715 h 1740513"/>
              <a:gd name="connsiteX174" fmla="*/ 1229711 w 2863018"/>
              <a:gd name="connsiteY174" fmla="*/ 1551327 h 1740513"/>
              <a:gd name="connsiteX175" fmla="*/ 1267548 w 2863018"/>
              <a:gd name="connsiteY175" fmla="*/ 1576552 h 1740513"/>
              <a:gd name="connsiteX176" fmla="*/ 1305385 w 2863018"/>
              <a:gd name="connsiteY176" fmla="*/ 1589164 h 1740513"/>
              <a:gd name="connsiteX177" fmla="*/ 1317998 w 2863018"/>
              <a:gd name="connsiteY177" fmla="*/ 1601777 h 1740513"/>
              <a:gd name="connsiteX178" fmla="*/ 1349529 w 2863018"/>
              <a:gd name="connsiteY178" fmla="*/ 1627002 h 1740513"/>
              <a:gd name="connsiteX179" fmla="*/ 1374754 w 2863018"/>
              <a:gd name="connsiteY179" fmla="*/ 1658533 h 1740513"/>
              <a:gd name="connsiteX180" fmla="*/ 1393672 w 2863018"/>
              <a:gd name="connsiteY180" fmla="*/ 1664839 h 1740513"/>
              <a:gd name="connsiteX181" fmla="*/ 1425203 w 2863018"/>
              <a:gd name="connsiteY181" fmla="*/ 1690064 h 1740513"/>
              <a:gd name="connsiteX182" fmla="*/ 1444122 w 2863018"/>
              <a:gd name="connsiteY182" fmla="*/ 1696370 h 1740513"/>
              <a:gd name="connsiteX183" fmla="*/ 1463040 w 2863018"/>
              <a:gd name="connsiteY183" fmla="*/ 1708982 h 1740513"/>
              <a:gd name="connsiteX184" fmla="*/ 1494571 w 2863018"/>
              <a:gd name="connsiteY184" fmla="*/ 1734207 h 1740513"/>
              <a:gd name="connsiteX185" fmla="*/ 1513490 w 2863018"/>
              <a:gd name="connsiteY185" fmla="*/ 1740513 h 1740513"/>
              <a:gd name="connsiteX186" fmla="*/ 1563940 w 2863018"/>
              <a:gd name="connsiteY186" fmla="*/ 1727901 h 1740513"/>
              <a:gd name="connsiteX187" fmla="*/ 1620696 w 2863018"/>
              <a:gd name="connsiteY187" fmla="*/ 1696370 h 1740513"/>
              <a:gd name="connsiteX188" fmla="*/ 1658533 w 2863018"/>
              <a:gd name="connsiteY188" fmla="*/ 1677451 h 1740513"/>
              <a:gd name="connsiteX189" fmla="*/ 1696370 w 2863018"/>
              <a:gd name="connsiteY189" fmla="*/ 1658533 h 1740513"/>
              <a:gd name="connsiteX190" fmla="*/ 1727901 w 2863018"/>
              <a:gd name="connsiteY190" fmla="*/ 1639614 h 1740513"/>
              <a:gd name="connsiteX191" fmla="*/ 1759432 w 2863018"/>
              <a:gd name="connsiteY191" fmla="*/ 1614389 h 1740513"/>
              <a:gd name="connsiteX192" fmla="*/ 1778351 w 2863018"/>
              <a:gd name="connsiteY192" fmla="*/ 1601777 h 1740513"/>
              <a:gd name="connsiteX193" fmla="*/ 1790963 w 2863018"/>
              <a:gd name="connsiteY193" fmla="*/ 1589164 h 1740513"/>
              <a:gd name="connsiteX194" fmla="*/ 1809882 w 2863018"/>
              <a:gd name="connsiteY194" fmla="*/ 1576552 h 1740513"/>
              <a:gd name="connsiteX195" fmla="*/ 1822494 w 2863018"/>
              <a:gd name="connsiteY195" fmla="*/ 1563939 h 1740513"/>
              <a:gd name="connsiteX196" fmla="*/ 1860331 w 2863018"/>
              <a:gd name="connsiteY196" fmla="*/ 1538715 h 1740513"/>
              <a:gd name="connsiteX197" fmla="*/ 1879250 w 2863018"/>
              <a:gd name="connsiteY197" fmla="*/ 1526102 h 1740513"/>
              <a:gd name="connsiteX198" fmla="*/ 1898169 w 2863018"/>
              <a:gd name="connsiteY198" fmla="*/ 1513490 h 1740513"/>
              <a:gd name="connsiteX199" fmla="*/ 1917087 w 2863018"/>
              <a:gd name="connsiteY199" fmla="*/ 1500877 h 1740513"/>
              <a:gd name="connsiteX200" fmla="*/ 1942312 w 2863018"/>
              <a:gd name="connsiteY200" fmla="*/ 1488265 h 1740513"/>
              <a:gd name="connsiteX201" fmla="*/ 1954925 w 2863018"/>
              <a:gd name="connsiteY201" fmla="*/ 1475653 h 1740513"/>
              <a:gd name="connsiteX202" fmla="*/ 1992762 w 2863018"/>
              <a:gd name="connsiteY202" fmla="*/ 1463040 h 1740513"/>
              <a:gd name="connsiteX203" fmla="*/ 2017987 w 2863018"/>
              <a:gd name="connsiteY203" fmla="*/ 1450428 h 1740513"/>
              <a:gd name="connsiteX204" fmla="*/ 2074743 w 2863018"/>
              <a:gd name="connsiteY204" fmla="*/ 1418897 h 1740513"/>
              <a:gd name="connsiteX205" fmla="*/ 2087355 w 2863018"/>
              <a:gd name="connsiteY205" fmla="*/ 1406284 h 1740513"/>
              <a:gd name="connsiteX206" fmla="*/ 2125192 w 2863018"/>
              <a:gd name="connsiteY206" fmla="*/ 1381059 h 1740513"/>
              <a:gd name="connsiteX207" fmla="*/ 2169336 w 2863018"/>
              <a:gd name="connsiteY207" fmla="*/ 1336916 h 1740513"/>
              <a:gd name="connsiteX208" fmla="*/ 2194560 w 2863018"/>
              <a:gd name="connsiteY208" fmla="*/ 1317997 h 1740513"/>
              <a:gd name="connsiteX209" fmla="*/ 2232398 w 2863018"/>
              <a:gd name="connsiteY209" fmla="*/ 1280160 h 1740513"/>
              <a:gd name="connsiteX210" fmla="*/ 2282847 w 2863018"/>
              <a:gd name="connsiteY210" fmla="*/ 1229711 h 1740513"/>
              <a:gd name="connsiteX211" fmla="*/ 2295460 w 2863018"/>
              <a:gd name="connsiteY211" fmla="*/ 1217098 h 1740513"/>
              <a:gd name="connsiteX212" fmla="*/ 2320685 w 2863018"/>
              <a:gd name="connsiteY212" fmla="*/ 1198179 h 1740513"/>
              <a:gd name="connsiteX213" fmla="*/ 2345909 w 2863018"/>
              <a:gd name="connsiteY213" fmla="*/ 1160342 h 1740513"/>
              <a:gd name="connsiteX214" fmla="*/ 2371134 w 2863018"/>
              <a:gd name="connsiteY214" fmla="*/ 1135117 h 1740513"/>
              <a:gd name="connsiteX215" fmla="*/ 2383747 w 2863018"/>
              <a:gd name="connsiteY215" fmla="*/ 1122505 h 1740513"/>
              <a:gd name="connsiteX216" fmla="*/ 2408971 w 2863018"/>
              <a:gd name="connsiteY216" fmla="*/ 1072055 h 1740513"/>
              <a:gd name="connsiteX217" fmla="*/ 2402665 w 2863018"/>
              <a:gd name="connsiteY217" fmla="*/ 1034218 h 1740513"/>
              <a:gd name="connsiteX218" fmla="*/ 2402665 w 2863018"/>
              <a:gd name="connsiteY218" fmla="*/ 914400 h 1740513"/>
              <a:gd name="connsiteX219" fmla="*/ 2371134 w 2863018"/>
              <a:gd name="connsiteY219" fmla="*/ 889175 h 1740513"/>
              <a:gd name="connsiteX220" fmla="*/ 2377440 w 2863018"/>
              <a:gd name="connsiteY220" fmla="*/ 895482 h 174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863018" h="1740513">
                <a:moveTo>
                  <a:pt x="2377440" y="895482"/>
                </a:moveTo>
                <a:cubicBezTo>
                  <a:pt x="2379542" y="888125"/>
                  <a:pt x="2380961" y="861749"/>
                  <a:pt x="2383747" y="845032"/>
                </a:cubicBezTo>
                <a:cubicBezTo>
                  <a:pt x="2385172" y="836483"/>
                  <a:pt x="2388173" y="828268"/>
                  <a:pt x="2390053" y="819807"/>
                </a:cubicBezTo>
                <a:cubicBezTo>
                  <a:pt x="2394016" y="801973"/>
                  <a:pt x="2400383" y="767552"/>
                  <a:pt x="2402665" y="750439"/>
                </a:cubicBezTo>
                <a:cubicBezTo>
                  <a:pt x="2410930" y="688448"/>
                  <a:pt x="2404801" y="709298"/>
                  <a:pt x="2415278" y="662152"/>
                </a:cubicBezTo>
                <a:cubicBezTo>
                  <a:pt x="2416248" y="657788"/>
                  <a:pt x="2424172" y="624204"/>
                  <a:pt x="2427890" y="618008"/>
                </a:cubicBezTo>
                <a:cubicBezTo>
                  <a:pt x="2438896" y="599665"/>
                  <a:pt x="2459476" y="599072"/>
                  <a:pt x="2478340" y="592784"/>
                </a:cubicBezTo>
                <a:cubicBezTo>
                  <a:pt x="2523712" y="577660"/>
                  <a:pt x="2467038" y="596012"/>
                  <a:pt x="2522483" y="580171"/>
                </a:cubicBezTo>
                <a:cubicBezTo>
                  <a:pt x="2528875" y="578345"/>
                  <a:pt x="2534884" y="575169"/>
                  <a:pt x="2541402" y="573865"/>
                </a:cubicBezTo>
                <a:cubicBezTo>
                  <a:pt x="2622056" y="557735"/>
                  <a:pt x="2594344" y="567005"/>
                  <a:pt x="2648607" y="554946"/>
                </a:cubicBezTo>
                <a:cubicBezTo>
                  <a:pt x="2657068" y="553066"/>
                  <a:pt x="2665498" y="551021"/>
                  <a:pt x="2673832" y="548640"/>
                </a:cubicBezTo>
                <a:cubicBezTo>
                  <a:pt x="2680224" y="546814"/>
                  <a:pt x="2686262" y="543776"/>
                  <a:pt x="2692751" y="542334"/>
                </a:cubicBezTo>
                <a:cubicBezTo>
                  <a:pt x="2759343" y="527536"/>
                  <a:pt x="2706918" y="543918"/>
                  <a:pt x="2749507" y="529722"/>
                </a:cubicBezTo>
                <a:cubicBezTo>
                  <a:pt x="2753711" y="525518"/>
                  <a:pt x="2757476" y="520823"/>
                  <a:pt x="2762119" y="517109"/>
                </a:cubicBezTo>
                <a:cubicBezTo>
                  <a:pt x="2768037" y="512374"/>
                  <a:pt x="2776303" y="510415"/>
                  <a:pt x="2781038" y="504497"/>
                </a:cubicBezTo>
                <a:cubicBezTo>
                  <a:pt x="2815850" y="460983"/>
                  <a:pt x="2752044" y="509110"/>
                  <a:pt x="2806263" y="472966"/>
                </a:cubicBezTo>
                <a:cubicBezTo>
                  <a:pt x="2812923" y="452985"/>
                  <a:pt x="2811211" y="452591"/>
                  <a:pt x="2825181" y="435128"/>
                </a:cubicBezTo>
                <a:cubicBezTo>
                  <a:pt x="2828895" y="430485"/>
                  <a:pt x="2834227" y="427272"/>
                  <a:pt x="2837794" y="422516"/>
                </a:cubicBezTo>
                <a:cubicBezTo>
                  <a:pt x="2846889" y="410390"/>
                  <a:pt x="2863018" y="384679"/>
                  <a:pt x="2863018" y="384679"/>
                </a:cubicBezTo>
                <a:cubicBezTo>
                  <a:pt x="2862920" y="383603"/>
                  <a:pt x="2862104" y="315890"/>
                  <a:pt x="2850406" y="296392"/>
                </a:cubicBezTo>
                <a:cubicBezTo>
                  <a:pt x="2839399" y="278046"/>
                  <a:pt x="2818825" y="277456"/>
                  <a:pt x="2799956" y="271167"/>
                </a:cubicBezTo>
                <a:lnTo>
                  <a:pt x="2781038" y="264861"/>
                </a:lnTo>
                <a:cubicBezTo>
                  <a:pt x="2776834" y="252249"/>
                  <a:pt x="2766776" y="240216"/>
                  <a:pt x="2768425" y="227024"/>
                </a:cubicBezTo>
                <a:cubicBezTo>
                  <a:pt x="2770600" y="209625"/>
                  <a:pt x="2771315" y="177100"/>
                  <a:pt x="2781038" y="157655"/>
                </a:cubicBezTo>
                <a:cubicBezTo>
                  <a:pt x="2784427" y="150876"/>
                  <a:pt x="2789446" y="145043"/>
                  <a:pt x="2793650" y="138737"/>
                </a:cubicBezTo>
                <a:cubicBezTo>
                  <a:pt x="2795752" y="128227"/>
                  <a:pt x="2799956" y="117924"/>
                  <a:pt x="2799956" y="107206"/>
                </a:cubicBezTo>
                <a:cubicBezTo>
                  <a:pt x="2799956" y="101703"/>
                  <a:pt x="2796212" y="52617"/>
                  <a:pt x="2787344" y="37837"/>
                </a:cubicBezTo>
                <a:cubicBezTo>
                  <a:pt x="2780318" y="26126"/>
                  <a:pt x="2765725" y="20543"/>
                  <a:pt x="2755813" y="12613"/>
                </a:cubicBezTo>
                <a:cubicBezTo>
                  <a:pt x="2751170" y="8899"/>
                  <a:pt x="2747404" y="4204"/>
                  <a:pt x="2743200" y="0"/>
                </a:cubicBezTo>
                <a:cubicBezTo>
                  <a:pt x="2720077" y="2102"/>
                  <a:pt x="2696817" y="3022"/>
                  <a:pt x="2673832" y="6306"/>
                </a:cubicBezTo>
                <a:cubicBezTo>
                  <a:pt x="2651645" y="9476"/>
                  <a:pt x="2655974" y="15236"/>
                  <a:pt x="2635995" y="25225"/>
                </a:cubicBezTo>
                <a:cubicBezTo>
                  <a:pt x="2630049" y="28198"/>
                  <a:pt x="2623382" y="29429"/>
                  <a:pt x="2617076" y="31531"/>
                </a:cubicBezTo>
                <a:cubicBezTo>
                  <a:pt x="2612872" y="35735"/>
                  <a:pt x="2609782" y="41485"/>
                  <a:pt x="2604464" y="44144"/>
                </a:cubicBezTo>
                <a:cubicBezTo>
                  <a:pt x="2592573" y="50090"/>
                  <a:pt x="2579239" y="52552"/>
                  <a:pt x="2566627" y="56756"/>
                </a:cubicBezTo>
                <a:cubicBezTo>
                  <a:pt x="2560321" y="58858"/>
                  <a:pt x="2554157" y="61450"/>
                  <a:pt x="2547708" y="63062"/>
                </a:cubicBezTo>
                <a:cubicBezTo>
                  <a:pt x="2539618" y="65084"/>
                  <a:pt x="2512618" y="71149"/>
                  <a:pt x="2503565" y="75675"/>
                </a:cubicBezTo>
                <a:cubicBezTo>
                  <a:pt x="2480076" y="87420"/>
                  <a:pt x="2486651" y="89769"/>
                  <a:pt x="2465727" y="107206"/>
                </a:cubicBezTo>
                <a:cubicBezTo>
                  <a:pt x="2459905" y="112058"/>
                  <a:pt x="2452727" y="115083"/>
                  <a:pt x="2446809" y="119818"/>
                </a:cubicBezTo>
                <a:cubicBezTo>
                  <a:pt x="2427258" y="135459"/>
                  <a:pt x="2441155" y="132105"/>
                  <a:pt x="2415278" y="145043"/>
                </a:cubicBezTo>
                <a:cubicBezTo>
                  <a:pt x="2404681" y="150341"/>
                  <a:pt x="2381236" y="154624"/>
                  <a:pt x="2371134" y="157655"/>
                </a:cubicBezTo>
                <a:cubicBezTo>
                  <a:pt x="2358400" y="161475"/>
                  <a:pt x="2345909" y="166064"/>
                  <a:pt x="2333297" y="170268"/>
                </a:cubicBezTo>
                <a:cubicBezTo>
                  <a:pt x="2326991" y="172370"/>
                  <a:pt x="2320827" y="174962"/>
                  <a:pt x="2314378" y="176574"/>
                </a:cubicBezTo>
                <a:lnTo>
                  <a:pt x="2289154" y="182880"/>
                </a:lnTo>
                <a:cubicBezTo>
                  <a:pt x="2253419" y="180778"/>
                  <a:pt x="2217349" y="181884"/>
                  <a:pt x="2181948" y="176574"/>
                </a:cubicBezTo>
                <a:cubicBezTo>
                  <a:pt x="2170000" y="174782"/>
                  <a:pt x="2159039" y="158247"/>
                  <a:pt x="2150417" y="151349"/>
                </a:cubicBezTo>
                <a:cubicBezTo>
                  <a:pt x="2144499" y="146614"/>
                  <a:pt x="2137416" y="143472"/>
                  <a:pt x="2131498" y="138737"/>
                </a:cubicBezTo>
                <a:cubicBezTo>
                  <a:pt x="2126855" y="135023"/>
                  <a:pt x="2123529" y="129838"/>
                  <a:pt x="2118886" y="126124"/>
                </a:cubicBezTo>
                <a:cubicBezTo>
                  <a:pt x="2112968" y="121389"/>
                  <a:pt x="2105885" y="118247"/>
                  <a:pt x="2099967" y="113512"/>
                </a:cubicBezTo>
                <a:cubicBezTo>
                  <a:pt x="2095324" y="109798"/>
                  <a:pt x="2092453" y="103958"/>
                  <a:pt x="2087355" y="100899"/>
                </a:cubicBezTo>
                <a:cubicBezTo>
                  <a:pt x="2081655" y="97479"/>
                  <a:pt x="2074742" y="96695"/>
                  <a:pt x="2068436" y="94593"/>
                </a:cubicBezTo>
                <a:cubicBezTo>
                  <a:pt x="2062130" y="90389"/>
                  <a:pt x="2056297" y="85370"/>
                  <a:pt x="2049518" y="81981"/>
                </a:cubicBezTo>
                <a:cubicBezTo>
                  <a:pt x="2043572" y="79008"/>
                  <a:pt x="2036299" y="79095"/>
                  <a:pt x="2030599" y="75675"/>
                </a:cubicBezTo>
                <a:cubicBezTo>
                  <a:pt x="2025501" y="72616"/>
                  <a:pt x="2023085" y="66121"/>
                  <a:pt x="2017987" y="63062"/>
                </a:cubicBezTo>
                <a:cubicBezTo>
                  <a:pt x="2011526" y="59185"/>
                  <a:pt x="1978554" y="51628"/>
                  <a:pt x="1973843" y="50450"/>
                </a:cubicBezTo>
                <a:cubicBezTo>
                  <a:pt x="1969639" y="46246"/>
                  <a:pt x="1967131" y="38574"/>
                  <a:pt x="1961231" y="37837"/>
                </a:cubicBezTo>
                <a:cubicBezTo>
                  <a:pt x="1948543" y="36251"/>
                  <a:pt x="1935366" y="39654"/>
                  <a:pt x="1923394" y="44144"/>
                </a:cubicBezTo>
                <a:cubicBezTo>
                  <a:pt x="1915404" y="47140"/>
                  <a:pt x="1901353" y="70898"/>
                  <a:pt x="1898169" y="75675"/>
                </a:cubicBezTo>
                <a:cubicBezTo>
                  <a:pt x="1900271" y="86185"/>
                  <a:pt x="1901655" y="96865"/>
                  <a:pt x="1904475" y="107206"/>
                </a:cubicBezTo>
                <a:cubicBezTo>
                  <a:pt x="1907973" y="120032"/>
                  <a:pt x="1917087" y="145043"/>
                  <a:pt x="1917087" y="145043"/>
                </a:cubicBezTo>
                <a:lnTo>
                  <a:pt x="1854025" y="208105"/>
                </a:lnTo>
                <a:cubicBezTo>
                  <a:pt x="1847719" y="214411"/>
                  <a:pt x="1843568" y="224204"/>
                  <a:pt x="1835107" y="227024"/>
                </a:cubicBezTo>
                <a:lnTo>
                  <a:pt x="1797269" y="239636"/>
                </a:lnTo>
                <a:cubicBezTo>
                  <a:pt x="1743055" y="275779"/>
                  <a:pt x="1811648" y="232446"/>
                  <a:pt x="1759432" y="258555"/>
                </a:cubicBezTo>
                <a:cubicBezTo>
                  <a:pt x="1710540" y="283001"/>
                  <a:pt x="1769143" y="261625"/>
                  <a:pt x="1721595" y="277473"/>
                </a:cubicBezTo>
                <a:cubicBezTo>
                  <a:pt x="1684386" y="314682"/>
                  <a:pt x="1708169" y="304173"/>
                  <a:pt x="1645920" y="296392"/>
                </a:cubicBezTo>
                <a:cubicBezTo>
                  <a:pt x="1637512" y="294290"/>
                  <a:pt x="1629245" y="291511"/>
                  <a:pt x="1620696" y="290086"/>
                </a:cubicBezTo>
                <a:cubicBezTo>
                  <a:pt x="1598307" y="286354"/>
                  <a:pt x="1556220" y="283425"/>
                  <a:pt x="1532409" y="277473"/>
                </a:cubicBezTo>
                <a:cubicBezTo>
                  <a:pt x="1519511" y="274249"/>
                  <a:pt x="1494571" y="264861"/>
                  <a:pt x="1494571" y="264861"/>
                </a:cubicBezTo>
                <a:cubicBezTo>
                  <a:pt x="1490367" y="260657"/>
                  <a:pt x="1487277" y="254907"/>
                  <a:pt x="1481959" y="252248"/>
                </a:cubicBezTo>
                <a:cubicBezTo>
                  <a:pt x="1472195" y="247366"/>
                  <a:pt x="1424174" y="240691"/>
                  <a:pt x="1418897" y="239636"/>
                </a:cubicBezTo>
                <a:cubicBezTo>
                  <a:pt x="1386045" y="233066"/>
                  <a:pt x="1402798" y="235037"/>
                  <a:pt x="1374754" y="227024"/>
                </a:cubicBezTo>
                <a:cubicBezTo>
                  <a:pt x="1366420" y="224643"/>
                  <a:pt x="1357644" y="223760"/>
                  <a:pt x="1349529" y="220717"/>
                </a:cubicBezTo>
                <a:cubicBezTo>
                  <a:pt x="1340727" y="217416"/>
                  <a:pt x="1332945" y="211808"/>
                  <a:pt x="1324304" y="208105"/>
                </a:cubicBezTo>
                <a:cubicBezTo>
                  <a:pt x="1318194" y="205487"/>
                  <a:pt x="1311691" y="203901"/>
                  <a:pt x="1305385" y="201799"/>
                </a:cubicBezTo>
                <a:cubicBezTo>
                  <a:pt x="1294901" y="191314"/>
                  <a:pt x="1288176" y="182939"/>
                  <a:pt x="1273854" y="176574"/>
                </a:cubicBezTo>
                <a:cubicBezTo>
                  <a:pt x="1261705" y="171175"/>
                  <a:pt x="1236017" y="163962"/>
                  <a:pt x="1236017" y="163962"/>
                </a:cubicBezTo>
                <a:cubicBezTo>
                  <a:pt x="1231813" y="159758"/>
                  <a:pt x="1228048" y="155063"/>
                  <a:pt x="1223405" y="151349"/>
                </a:cubicBezTo>
                <a:cubicBezTo>
                  <a:pt x="1217487" y="146614"/>
                  <a:pt x="1208690" y="145043"/>
                  <a:pt x="1204486" y="138737"/>
                </a:cubicBezTo>
                <a:cubicBezTo>
                  <a:pt x="1187336" y="113012"/>
                  <a:pt x="1212610" y="102718"/>
                  <a:pt x="1185567" y="75675"/>
                </a:cubicBezTo>
                <a:lnTo>
                  <a:pt x="1154036" y="44144"/>
                </a:lnTo>
                <a:cubicBezTo>
                  <a:pt x="1151934" y="37838"/>
                  <a:pt x="1152430" y="29925"/>
                  <a:pt x="1147730" y="25225"/>
                </a:cubicBezTo>
                <a:cubicBezTo>
                  <a:pt x="1143030" y="20525"/>
                  <a:pt x="1135260" y="20531"/>
                  <a:pt x="1128811" y="18919"/>
                </a:cubicBezTo>
                <a:cubicBezTo>
                  <a:pt x="1118413" y="16319"/>
                  <a:pt x="1107790" y="14715"/>
                  <a:pt x="1097280" y="12613"/>
                </a:cubicBezTo>
                <a:cubicBezTo>
                  <a:pt x="1089691" y="13303"/>
                  <a:pt x="1030357" y="13357"/>
                  <a:pt x="1008994" y="25225"/>
                </a:cubicBezTo>
                <a:cubicBezTo>
                  <a:pt x="995743" y="32587"/>
                  <a:pt x="985537" y="45656"/>
                  <a:pt x="971156" y="50450"/>
                </a:cubicBezTo>
                <a:cubicBezTo>
                  <a:pt x="964850" y="52552"/>
                  <a:pt x="958183" y="53783"/>
                  <a:pt x="952238" y="56756"/>
                </a:cubicBezTo>
                <a:cubicBezTo>
                  <a:pt x="945459" y="60145"/>
                  <a:pt x="940245" y="66290"/>
                  <a:pt x="933319" y="69368"/>
                </a:cubicBezTo>
                <a:cubicBezTo>
                  <a:pt x="896389" y="85782"/>
                  <a:pt x="889114" y="75739"/>
                  <a:pt x="857645" y="107206"/>
                </a:cubicBezTo>
                <a:cubicBezTo>
                  <a:pt x="828007" y="136842"/>
                  <a:pt x="846147" y="121177"/>
                  <a:pt x="800889" y="151349"/>
                </a:cubicBezTo>
                <a:lnTo>
                  <a:pt x="781970" y="163962"/>
                </a:lnTo>
                <a:cubicBezTo>
                  <a:pt x="775664" y="168166"/>
                  <a:pt x="768410" y="171215"/>
                  <a:pt x="763051" y="176574"/>
                </a:cubicBezTo>
                <a:cubicBezTo>
                  <a:pt x="749102" y="190523"/>
                  <a:pt x="742776" y="199324"/>
                  <a:pt x="725214" y="208105"/>
                </a:cubicBezTo>
                <a:cubicBezTo>
                  <a:pt x="719269" y="211078"/>
                  <a:pt x="712602" y="212309"/>
                  <a:pt x="706296" y="214411"/>
                </a:cubicBezTo>
                <a:cubicBezTo>
                  <a:pt x="691581" y="212309"/>
                  <a:pt x="676389" y="212376"/>
                  <a:pt x="662152" y="208105"/>
                </a:cubicBezTo>
                <a:cubicBezTo>
                  <a:pt x="654893" y="205927"/>
                  <a:pt x="650013" y="198882"/>
                  <a:pt x="643234" y="195493"/>
                </a:cubicBezTo>
                <a:cubicBezTo>
                  <a:pt x="637288" y="192520"/>
                  <a:pt x="630261" y="192159"/>
                  <a:pt x="624315" y="189186"/>
                </a:cubicBezTo>
                <a:cubicBezTo>
                  <a:pt x="575421" y="164739"/>
                  <a:pt x="634025" y="186117"/>
                  <a:pt x="586478" y="170268"/>
                </a:cubicBezTo>
                <a:cubicBezTo>
                  <a:pt x="582274" y="166064"/>
                  <a:pt x="578508" y="161369"/>
                  <a:pt x="573865" y="157655"/>
                </a:cubicBezTo>
                <a:cubicBezTo>
                  <a:pt x="534082" y="125829"/>
                  <a:pt x="572794" y="162888"/>
                  <a:pt x="542334" y="132431"/>
                </a:cubicBezTo>
                <a:cubicBezTo>
                  <a:pt x="524473" y="78845"/>
                  <a:pt x="549382" y="144174"/>
                  <a:pt x="523416" y="100899"/>
                </a:cubicBezTo>
                <a:cubicBezTo>
                  <a:pt x="519996" y="95199"/>
                  <a:pt x="521262" y="87172"/>
                  <a:pt x="517109" y="81981"/>
                </a:cubicBezTo>
                <a:cubicBezTo>
                  <a:pt x="512374" y="76063"/>
                  <a:pt x="504109" y="74103"/>
                  <a:pt x="498191" y="69368"/>
                </a:cubicBezTo>
                <a:cubicBezTo>
                  <a:pt x="493548" y="65654"/>
                  <a:pt x="490896" y="59415"/>
                  <a:pt x="485578" y="56756"/>
                </a:cubicBezTo>
                <a:cubicBezTo>
                  <a:pt x="473687" y="50811"/>
                  <a:pt x="459632" y="50090"/>
                  <a:pt x="447741" y="44144"/>
                </a:cubicBezTo>
                <a:cubicBezTo>
                  <a:pt x="439333" y="39940"/>
                  <a:pt x="431318" y="34832"/>
                  <a:pt x="422516" y="31531"/>
                </a:cubicBezTo>
                <a:cubicBezTo>
                  <a:pt x="407466" y="25887"/>
                  <a:pt x="372529" y="21098"/>
                  <a:pt x="359454" y="18919"/>
                </a:cubicBezTo>
                <a:cubicBezTo>
                  <a:pt x="292188" y="21021"/>
                  <a:pt x="224845" y="21386"/>
                  <a:pt x="157656" y="25225"/>
                </a:cubicBezTo>
                <a:cubicBezTo>
                  <a:pt x="131991" y="26692"/>
                  <a:pt x="135325" y="42214"/>
                  <a:pt x="113512" y="56756"/>
                </a:cubicBezTo>
                <a:cubicBezTo>
                  <a:pt x="99464" y="66121"/>
                  <a:pt x="92251" y="69144"/>
                  <a:pt x="81981" y="81981"/>
                </a:cubicBezTo>
                <a:cubicBezTo>
                  <a:pt x="50159" y="121758"/>
                  <a:pt x="87211" y="83057"/>
                  <a:pt x="56756" y="113512"/>
                </a:cubicBezTo>
                <a:cubicBezTo>
                  <a:pt x="41747" y="158539"/>
                  <a:pt x="51519" y="140287"/>
                  <a:pt x="31531" y="170268"/>
                </a:cubicBezTo>
                <a:cubicBezTo>
                  <a:pt x="29429" y="178676"/>
                  <a:pt x="27715" y="187191"/>
                  <a:pt x="25225" y="195493"/>
                </a:cubicBezTo>
                <a:cubicBezTo>
                  <a:pt x="21405" y="208227"/>
                  <a:pt x="15220" y="220294"/>
                  <a:pt x="12613" y="233330"/>
                </a:cubicBezTo>
                <a:cubicBezTo>
                  <a:pt x="5003" y="271379"/>
                  <a:pt x="9697" y="254693"/>
                  <a:pt x="0" y="283779"/>
                </a:cubicBezTo>
                <a:cubicBezTo>
                  <a:pt x="2102" y="315310"/>
                  <a:pt x="2817" y="346965"/>
                  <a:pt x="6307" y="378373"/>
                </a:cubicBezTo>
                <a:cubicBezTo>
                  <a:pt x="7041" y="384979"/>
                  <a:pt x="9193" y="391591"/>
                  <a:pt x="12613" y="397291"/>
                </a:cubicBezTo>
                <a:cubicBezTo>
                  <a:pt x="15672" y="402389"/>
                  <a:pt x="21021" y="405700"/>
                  <a:pt x="25225" y="409904"/>
                </a:cubicBezTo>
                <a:cubicBezTo>
                  <a:pt x="35226" y="439904"/>
                  <a:pt x="33319" y="445245"/>
                  <a:pt x="50450" y="466659"/>
                </a:cubicBezTo>
                <a:cubicBezTo>
                  <a:pt x="54164" y="471302"/>
                  <a:pt x="58420" y="475558"/>
                  <a:pt x="63063" y="479272"/>
                </a:cubicBezTo>
                <a:cubicBezTo>
                  <a:pt x="68981" y="484007"/>
                  <a:pt x="76063" y="487149"/>
                  <a:pt x="81981" y="491884"/>
                </a:cubicBezTo>
                <a:cubicBezTo>
                  <a:pt x="86624" y="495598"/>
                  <a:pt x="89496" y="501438"/>
                  <a:pt x="94594" y="504497"/>
                </a:cubicBezTo>
                <a:cubicBezTo>
                  <a:pt x="100294" y="507917"/>
                  <a:pt x="107402" y="508185"/>
                  <a:pt x="113512" y="510803"/>
                </a:cubicBezTo>
                <a:cubicBezTo>
                  <a:pt x="122153" y="514506"/>
                  <a:pt x="129935" y="520114"/>
                  <a:pt x="138737" y="523415"/>
                </a:cubicBezTo>
                <a:cubicBezTo>
                  <a:pt x="146852" y="526458"/>
                  <a:pt x="155847" y="526679"/>
                  <a:pt x="163962" y="529722"/>
                </a:cubicBezTo>
                <a:cubicBezTo>
                  <a:pt x="219105" y="550401"/>
                  <a:pt x="156624" y="535225"/>
                  <a:pt x="220718" y="554946"/>
                </a:cubicBezTo>
                <a:cubicBezTo>
                  <a:pt x="237285" y="560044"/>
                  <a:pt x="254722" y="562078"/>
                  <a:pt x="271167" y="567559"/>
                </a:cubicBezTo>
                <a:cubicBezTo>
                  <a:pt x="292235" y="574581"/>
                  <a:pt x="291556" y="574892"/>
                  <a:pt x="315311" y="580171"/>
                </a:cubicBezTo>
                <a:cubicBezTo>
                  <a:pt x="339959" y="585648"/>
                  <a:pt x="365988" y="590153"/>
                  <a:pt x="390985" y="592784"/>
                </a:cubicBezTo>
                <a:cubicBezTo>
                  <a:pt x="416158" y="595434"/>
                  <a:pt x="441422" y="597149"/>
                  <a:pt x="466660" y="599090"/>
                </a:cubicBezTo>
                <a:lnTo>
                  <a:pt x="554947" y="605396"/>
                </a:lnTo>
                <a:cubicBezTo>
                  <a:pt x="591098" y="659626"/>
                  <a:pt x="547751" y="591007"/>
                  <a:pt x="573865" y="643233"/>
                </a:cubicBezTo>
                <a:cubicBezTo>
                  <a:pt x="577255" y="650012"/>
                  <a:pt x="582274" y="655846"/>
                  <a:pt x="586478" y="662152"/>
                </a:cubicBezTo>
                <a:lnTo>
                  <a:pt x="599090" y="699989"/>
                </a:lnTo>
                <a:cubicBezTo>
                  <a:pt x="601192" y="706295"/>
                  <a:pt x="601708" y="713377"/>
                  <a:pt x="605396" y="718908"/>
                </a:cubicBezTo>
                <a:lnTo>
                  <a:pt x="618009" y="737826"/>
                </a:lnTo>
                <a:cubicBezTo>
                  <a:pt x="620111" y="744132"/>
                  <a:pt x="620628" y="751214"/>
                  <a:pt x="624315" y="756745"/>
                </a:cubicBezTo>
                <a:cubicBezTo>
                  <a:pt x="640498" y="781019"/>
                  <a:pt x="652866" y="778874"/>
                  <a:pt x="681071" y="788276"/>
                </a:cubicBezTo>
                <a:lnTo>
                  <a:pt x="699989" y="794582"/>
                </a:lnTo>
                <a:lnTo>
                  <a:pt x="718908" y="800888"/>
                </a:lnTo>
                <a:cubicBezTo>
                  <a:pt x="723112" y="805092"/>
                  <a:pt x="728461" y="808403"/>
                  <a:pt x="731520" y="813501"/>
                </a:cubicBezTo>
                <a:cubicBezTo>
                  <a:pt x="734940" y="819201"/>
                  <a:pt x="734854" y="826474"/>
                  <a:pt x="737827" y="832419"/>
                </a:cubicBezTo>
                <a:cubicBezTo>
                  <a:pt x="741217" y="839198"/>
                  <a:pt x="746235" y="845032"/>
                  <a:pt x="750439" y="851338"/>
                </a:cubicBezTo>
                <a:cubicBezTo>
                  <a:pt x="748337" y="859746"/>
                  <a:pt x="748009" y="868811"/>
                  <a:pt x="744133" y="876563"/>
                </a:cubicBezTo>
                <a:cubicBezTo>
                  <a:pt x="737354" y="890121"/>
                  <a:pt x="727316" y="901788"/>
                  <a:pt x="718908" y="914400"/>
                </a:cubicBezTo>
                <a:cubicBezTo>
                  <a:pt x="714704" y="920706"/>
                  <a:pt x="708693" y="926129"/>
                  <a:pt x="706296" y="933319"/>
                </a:cubicBezTo>
                <a:cubicBezTo>
                  <a:pt x="704194" y="939625"/>
                  <a:pt x="702962" y="946292"/>
                  <a:pt x="699989" y="952237"/>
                </a:cubicBezTo>
                <a:cubicBezTo>
                  <a:pt x="696599" y="959016"/>
                  <a:pt x="690455" y="964230"/>
                  <a:pt x="687377" y="971156"/>
                </a:cubicBezTo>
                <a:cubicBezTo>
                  <a:pt x="681978" y="983305"/>
                  <a:pt x="678969" y="996381"/>
                  <a:pt x="674765" y="1008993"/>
                </a:cubicBezTo>
                <a:lnTo>
                  <a:pt x="668458" y="1027912"/>
                </a:lnTo>
                <a:cubicBezTo>
                  <a:pt x="670560" y="1040524"/>
                  <a:pt x="671664" y="1053344"/>
                  <a:pt x="674765" y="1065749"/>
                </a:cubicBezTo>
                <a:cubicBezTo>
                  <a:pt x="677989" y="1078647"/>
                  <a:pt x="687377" y="1103586"/>
                  <a:pt x="687377" y="1103586"/>
                </a:cubicBezTo>
                <a:cubicBezTo>
                  <a:pt x="685275" y="1111994"/>
                  <a:pt x="686619" y="1122153"/>
                  <a:pt x="681071" y="1128811"/>
                </a:cubicBezTo>
                <a:cubicBezTo>
                  <a:pt x="675053" y="1136033"/>
                  <a:pt x="664487" y="1137721"/>
                  <a:pt x="655846" y="1141424"/>
                </a:cubicBezTo>
                <a:cubicBezTo>
                  <a:pt x="635631" y="1150088"/>
                  <a:pt x="614875" y="1152028"/>
                  <a:pt x="592784" y="1154036"/>
                </a:cubicBezTo>
                <a:cubicBezTo>
                  <a:pt x="561313" y="1156897"/>
                  <a:pt x="529683" y="1157718"/>
                  <a:pt x="498191" y="1160342"/>
                </a:cubicBezTo>
                <a:cubicBezTo>
                  <a:pt x="454001" y="1164025"/>
                  <a:pt x="409921" y="1168940"/>
                  <a:pt x="365760" y="1172955"/>
                </a:cubicBezTo>
                <a:lnTo>
                  <a:pt x="290086" y="1179261"/>
                </a:lnTo>
                <a:cubicBezTo>
                  <a:pt x="258555" y="1177159"/>
                  <a:pt x="226901" y="1176445"/>
                  <a:pt x="195493" y="1172955"/>
                </a:cubicBezTo>
                <a:cubicBezTo>
                  <a:pt x="188886" y="1172221"/>
                  <a:pt x="183222" y="1166648"/>
                  <a:pt x="176574" y="1166648"/>
                </a:cubicBezTo>
                <a:cubicBezTo>
                  <a:pt x="135720" y="1166648"/>
                  <a:pt x="96017" y="1175752"/>
                  <a:pt x="56756" y="1185567"/>
                </a:cubicBezTo>
                <a:cubicBezTo>
                  <a:pt x="23664" y="1235207"/>
                  <a:pt x="56475" y="1175203"/>
                  <a:pt x="50450" y="1223404"/>
                </a:cubicBezTo>
                <a:cubicBezTo>
                  <a:pt x="49046" y="1234637"/>
                  <a:pt x="41418" y="1244196"/>
                  <a:pt x="37838" y="1254935"/>
                </a:cubicBezTo>
                <a:cubicBezTo>
                  <a:pt x="35097" y="1263157"/>
                  <a:pt x="33633" y="1271752"/>
                  <a:pt x="31531" y="1280160"/>
                </a:cubicBezTo>
                <a:cubicBezTo>
                  <a:pt x="44643" y="1398157"/>
                  <a:pt x="28091" y="1285314"/>
                  <a:pt x="50450" y="1374753"/>
                </a:cubicBezTo>
                <a:cubicBezTo>
                  <a:pt x="52903" y="1384565"/>
                  <a:pt x="56925" y="1412675"/>
                  <a:pt x="69369" y="1418897"/>
                </a:cubicBezTo>
                <a:cubicBezTo>
                  <a:pt x="80805" y="1424615"/>
                  <a:pt x="94801" y="1422102"/>
                  <a:pt x="107206" y="1425203"/>
                </a:cubicBezTo>
                <a:cubicBezTo>
                  <a:pt x="107233" y="1425210"/>
                  <a:pt x="154490" y="1440964"/>
                  <a:pt x="163962" y="1444122"/>
                </a:cubicBezTo>
                <a:cubicBezTo>
                  <a:pt x="170268" y="1446224"/>
                  <a:pt x="176274" y="1449694"/>
                  <a:pt x="182880" y="1450428"/>
                </a:cubicBezTo>
                <a:lnTo>
                  <a:pt x="239636" y="1456734"/>
                </a:lnTo>
                <a:cubicBezTo>
                  <a:pt x="573465" y="1450058"/>
                  <a:pt x="708643" y="1443985"/>
                  <a:pt x="1078362" y="1456734"/>
                </a:cubicBezTo>
                <a:cubicBezTo>
                  <a:pt x="1087757" y="1457058"/>
                  <a:pt x="1094946" y="1465643"/>
                  <a:pt x="1103587" y="1469346"/>
                </a:cubicBezTo>
                <a:cubicBezTo>
                  <a:pt x="1134022" y="1482390"/>
                  <a:pt x="1112884" y="1467357"/>
                  <a:pt x="1147730" y="1488265"/>
                </a:cubicBezTo>
                <a:cubicBezTo>
                  <a:pt x="1235707" y="1541051"/>
                  <a:pt x="1157122" y="1493255"/>
                  <a:pt x="1198180" y="1526102"/>
                </a:cubicBezTo>
                <a:cubicBezTo>
                  <a:pt x="1204098" y="1530837"/>
                  <a:pt x="1211180" y="1533980"/>
                  <a:pt x="1217098" y="1538715"/>
                </a:cubicBezTo>
                <a:cubicBezTo>
                  <a:pt x="1221741" y="1542429"/>
                  <a:pt x="1224955" y="1547760"/>
                  <a:pt x="1229711" y="1551327"/>
                </a:cubicBezTo>
                <a:cubicBezTo>
                  <a:pt x="1241838" y="1560422"/>
                  <a:pt x="1253168" y="1571759"/>
                  <a:pt x="1267548" y="1576552"/>
                </a:cubicBezTo>
                <a:lnTo>
                  <a:pt x="1305385" y="1589164"/>
                </a:lnTo>
                <a:cubicBezTo>
                  <a:pt x="1309589" y="1593368"/>
                  <a:pt x="1313355" y="1598063"/>
                  <a:pt x="1317998" y="1601777"/>
                </a:cubicBezTo>
                <a:cubicBezTo>
                  <a:pt x="1336208" y="1616345"/>
                  <a:pt x="1335993" y="1610083"/>
                  <a:pt x="1349529" y="1627002"/>
                </a:cubicBezTo>
                <a:cubicBezTo>
                  <a:pt x="1357462" y="1636918"/>
                  <a:pt x="1363041" y="1651505"/>
                  <a:pt x="1374754" y="1658533"/>
                </a:cubicBezTo>
                <a:cubicBezTo>
                  <a:pt x="1380454" y="1661953"/>
                  <a:pt x="1387366" y="1662737"/>
                  <a:pt x="1393672" y="1664839"/>
                </a:cubicBezTo>
                <a:cubicBezTo>
                  <a:pt x="1405401" y="1676567"/>
                  <a:pt x="1409296" y="1682111"/>
                  <a:pt x="1425203" y="1690064"/>
                </a:cubicBezTo>
                <a:cubicBezTo>
                  <a:pt x="1431149" y="1693037"/>
                  <a:pt x="1437816" y="1694268"/>
                  <a:pt x="1444122" y="1696370"/>
                </a:cubicBezTo>
                <a:cubicBezTo>
                  <a:pt x="1450428" y="1700574"/>
                  <a:pt x="1457122" y="1704247"/>
                  <a:pt x="1463040" y="1708982"/>
                </a:cubicBezTo>
                <a:cubicBezTo>
                  <a:pt x="1482591" y="1724623"/>
                  <a:pt x="1468694" y="1721269"/>
                  <a:pt x="1494571" y="1734207"/>
                </a:cubicBezTo>
                <a:cubicBezTo>
                  <a:pt x="1500517" y="1737180"/>
                  <a:pt x="1507184" y="1738411"/>
                  <a:pt x="1513490" y="1740513"/>
                </a:cubicBezTo>
                <a:cubicBezTo>
                  <a:pt x="1522224" y="1738766"/>
                  <a:pt x="1553033" y="1733960"/>
                  <a:pt x="1563940" y="1727901"/>
                </a:cubicBezTo>
                <a:cubicBezTo>
                  <a:pt x="1628993" y="1691761"/>
                  <a:pt x="1577887" y="1710639"/>
                  <a:pt x="1620696" y="1696370"/>
                </a:cubicBezTo>
                <a:cubicBezTo>
                  <a:pt x="1674902" y="1660230"/>
                  <a:pt x="1606324" y="1703555"/>
                  <a:pt x="1658533" y="1677451"/>
                </a:cubicBezTo>
                <a:cubicBezTo>
                  <a:pt x="1707432" y="1653002"/>
                  <a:pt x="1648816" y="1674384"/>
                  <a:pt x="1696370" y="1658533"/>
                </a:cubicBezTo>
                <a:cubicBezTo>
                  <a:pt x="1721005" y="1633898"/>
                  <a:pt x="1695157" y="1655986"/>
                  <a:pt x="1727901" y="1639614"/>
                </a:cubicBezTo>
                <a:cubicBezTo>
                  <a:pt x="1753788" y="1626671"/>
                  <a:pt x="1739876" y="1630034"/>
                  <a:pt x="1759432" y="1614389"/>
                </a:cubicBezTo>
                <a:cubicBezTo>
                  <a:pt x="1765350" y="1609654"/>
                  <a:pt x="1772433" y="1606512"/>
                  <a:pt x="1778351" y="1601777"/>
                </a:cubicBezTo>
                <a:cubicBezTo>
                  <a:pt x="1782994" y="1598063"/>
                  <a:pt x="1786320" y="1592878"/>
                  <a:pt x="1790963" y="1589164"/>
                </a:cubicBezTo>
                <a:cubicBezTo>
                  <a:pt x="1796881" y="1584429"/>
                  <a:pt x="1803964" y="1581287"/>
                  <a:pt x="1809882" y="1576552"/>
                </a:cubicBezTo>
                <a:cubicBezTo>
                  <a:pt x="1814525" y="1572838"/>
                  <a:pt x="1817738" y="1567506"/>
                  <a:pt x="1822494" y="1563939"/>
                </a:cubicBezTo>
                <a:cubicBezTo>
                  <a:pt x="1834620" y="1554844"/>
                  <a:pt x="1847719" y="1547123"/>
                  <a:pt x="1860331" y="1538715"/>
                </a:cubicBezTo>
                <a:lnTo>
                  <a:pt x="1879250" y="1526102"/>
                </a:lnTo>
                <a:lnTo>
                  <a:pt x="1898169" y="1513490"/>
                </a:lnTo>
                <a:cubicBezTo>
                  <a:pt x="1904475" y="1509286"/>
                  <a:pt x="1910308" y="1504266"/>
                  <a:pt x="1917087" y="1500877"/>
                </a:cubicBezTo>
                <a:cubicBezTo>
                  <a:pt x="1925495" y="1496673"/>
                  <a:pt x="1934490" y="1493479"/>
                  <a:pt x="1942312" y="1488265"/>
                </a:cubicBezTo>
                <a:cubicBezTo>
                  <a:pt x="1947259" y="1484967"/>
                  <a:pt x="1949607" y="1478312"/>
                  <a:pt x="1954925" y="1475653"/>
                </a:cubicBezTo>
                <a:cubicBezTo>
                  <a:pt x="1966816" y="1469707"/>
                  <a:pt x="1980871" y="1468985"/>
                  <a:pt x="1992762" y="1463040"/>
                </a:cubicBezTo>
                <a:cubicBezTo>
                  <a:pt x="2001170" y="1458836"/>
                  <a:pt x="2009926" y="1455265"/>
                  <a:pt x="2017987" y="1450428"/>
                </a:cubicBezTo>
                <a:cubicBezTo>
                  <a:pt x="2072198" y="1417901"/>
                  <a:pt x="2036688" y="1431581"/>
                  <a:pt x="2074743" y="1418897"/>
                </a:cubicBezTo>
                <a:cubicBezTo>
                  <a:pt x="2078947" y="1414693"/>
                  <a:pt x="2082599" y="1409851"/>
                  <a:pt x="2087355" y="1406284"/>
                </a:cubicBezTo>
                <a:cubicBezTo>
                  <a:pt x="2099481" y="1397189"/>
                  <a:pt x="2114473" y="1391777"/>
                  <a:pt x="2125192" y="1381059"/>
                </a:cubicBezTo>
                <a:cubicBezTo>
                  <a:pt x="2139907" y="1366345"/>
                  <a:pt x="2152689" y="1349402"/>
                  <a:pt x="2169336" y="1336916"/>
                </a:cubicBezTo>
                <a:cubicBezTo>
                  <a:pt x="2177744" y="1330610"/>
                  <a:pt x="2186748" y="1325028"/>
                  <a:pt x="2194560" y="1317997"/>
                </a:cubicBezTo>
                <a:cubicBezTo>
                  <a:pt x="2207818" y="1306065"/>
                  <a:pt x="2219785" y="1292772"/>
                  <a:pt x="2232398" y="1280160"/>
                </a:cubicBezTo>
                <a:lnTo>
                  <a:pt x="2282847" y="1229711"/>
                </a:lnTo>
                <a:cubicBezTo>
                  <a:pt x="2287051" y="1225507"/>
                  <a:pt x="2290703" y="1220666"/>
                  <a:pt x="2295460" y="1217098"/>
                </a:cubicBezTo>
                <a:cubicBezTo>
                  <a:pt x="2303868" y="1210792"/>
                  <a:pt x="2313702" y="1206035"/>
                  <a:pt x="2320685" y="1198179"/>
                </a:cubicBezTo>
                <a:cubicBezTo>
                  <a:pt x="2330755" y="1186850"/>
                  <a:pt x="2335191" y="1171060"/>
                  <a:pt x="2345909" y="1160342"/>
                </a:cubicBezTo>
                <a:lnTo>
                  <a:pt x="2371134" y="1135117"/>
                </a:lnTo>
                <a:lnTo>
                  <a:pt x="2383747" y="1122505"/>
                </a:lnTo>
                <a:cubicBezTo>
                  <a:pt x="2398239" y="1079028"/>
                  <a:pt x="2386959" y="1094069"/>
                  <a:pt x="2408971" y="1072055"/>
                </a:cubicBezTo>
                <a:cubicBezTo>
                  <a:pt x="2406869" y="1059443"/>
                  <a:pt x="2402665" y="1047004"/>
                  <a:pt x="2402665" y="1034218"/>
                </a:cubicBezTo>
                <a:cubicBezTo>
                  <a:pt x="2402665" y="1017618"/>
                  <a:pt x="2416876" y="942823"/>
                  <a:pt x="2402665" y="914400"/>
                </a:cubicBezTo>
                <a:cubicBezTo>
                  <a:pt x="2395766" y="900601"/>
                  <a:pt x="2375796" y="905490"/>
                  <a:pt x="2371134" y="889175"/>
                </a:cubicBezTo>
                <a:cubicBezTo>
                  <a:pt x="2368246" y="879069"/>
                  <a:pt x="2375338" y="902839"/>
                  <a:pt x="2377440" y="895482"/>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4B65C3E-7A6D-3E45-89B4-064B33D82F0F}"/>
              </a:ext>
            </a:extLst>
          </p:cNvPr>
          <p:cNvSpPr/>
          <p:nvPr/>
        </p:nvSpPr>
        <p:spPr>
          <a:xfrm>
            <a:off x="166456" y="4735627"/>
            <a:ext cx="2320685" cy="365760"/>
          </a:xfrm>
          <a:custGeom>
            <a:avLst/>
            <a:gdLst>
              <a:gd name="connsiteX0" fmla="*/ 50450 w 2320685"/>
              <a:gd name="connsiteY0" fmla="*/ 283779 h 365760"/>
              <a:gd name="connsiteX1" fmla="*/ 94594 w 2320685"/>
              <a:gd name="connsiteY1" fmla="*/ 277473 h 365760"/>
              <a:gd name="connsiteX2" fmla="*/ 435129 w 2320685"/>
              <a:gd name="connsiteY2" fmla="*/ 277473 h 365760"/>
              <a:gd name="connsiteX3" fmla="*/ 504497 w 2320685"/>
              <a:gd name="connsiteY3" fmla="*/ 290085 h 365760"/>
              <a:gd name="connsiteX4" fmla="*/ 586478 w 2320685"/>
              <a:gd name="connsiteY4" fmla="*/ 309004 h 365760"/>
              <a:gd name="connsiteX5" fmla="*/ 630621 w 2320685"/>
              <a:gd name="connsiteY5" fmla="*/ 315310 h 365760"/>
              <a:gd name="connsiteX6" fmla="*/ 662152 w 2320685"/>
              <a:gd name="connsiteY6" fmla="*/ 321616 h 365760"/>
              <a:gd name="connsiteX7" fmla="*/ 731520 w 2320685"/>
              <a:gd name="connsiteY7" fmla="*/ 334229 h 365760"/>
              <a:gd name="connsiteX8" fmla="*/ 781970 w 2320685"/>
              <a:gd name="connsiteY8" fmla="*/ 346841 h 365760"/>
              <a:gd name="connsiteX9" fmla="*/ 813501 w 2320685"/>
              <a:gd name="connsiteY9" fmla="*/ 353147 h 365760"/>
              <a:gd name="connsiteX10" fmla="*/ 851338 w 2320685"/>
              <a:gd name="connsiteY10" fmla="*/ 359453 h 365760"/>
              <a:gd name="connsiteX11" fmla="*/ 876563 w 2320685"/>
              <a:gd name="connsiteY11" fmla="*/ 365760 h 365760"/>
              <a:gd name="connsiteX12" fmla="*/ 983769 w 2320685"/>
              <a:gd name="connsiteY12" fmla="*/ 359453 h 365760"/>
              <a:gd name="connsiteX13" fmla="*/ 1040525 w 2320685"/>
              <a:gd name="connsiteY13" fmla="*/ 340535 h 365760"/>
              <a:gd name="connsiteX14" fmla="*/ 1109893 w 2320685"/>
              <a:gd name="connsiteY14" fmla="*/ 327922 h 365760"/>
              <a:gd name="connsiteX15" fmla="*/ 1204486 w 2320685"/>
              <a:gd name="connsiteY15" fmla="*/ 334229 h 365760"/>
              <a:gd name="connsiteX16" fmla="*/ 1305385 w 2320685"/>
              <a:gd name="connsiteY16" fmla="*/ 346841 h 365760"/>
              <a:gd name="connsiteX17" fmla="*/ 1526103 w 2320685"/>
              <a:gd name="connsiteY17" fmla="*/ 340535 h 365760"/>
              <a:gd name="connsiteX18" fmla="*/ 1595471 w 2320685"/>
              <a:gd name="connsiteY18" fmla="*/ 327922 h 365760"/>
              <a:gd name="connsiteX19" fmla="*/ 1778351 w 2320685"/>
              <a:gd name="connsiteY19" fmla="*/ 321616 h 365760"/>
              <a:gd name="connsiteX20" fmla="*/ 1828800 w 2320685"/>
              <a:gd name="connsiteY20" fmla="*/ 315310 h 365760"/>
              <a:gd name="connsiteX21" fmla="*/ 1923394 w 2320685"/>
              <a:gd name="connsiteY21" fmla="*/ 321616 h 365760"/>
              <a:gd name="connsiteX22" fmla="*/ 1980149 w 2320685"/>
              <a:gd name="connsiteY22" fmla="*/ 334229 h 365760"/>
              <a:gd name="connsiteX23" fmla="*/ 2024293 w 2320685"/>
              <a:gd name="connsiteY23" fmla="*/ 346841 h 365760"/>
              <a:gd name="connsiteX24" fmla="*/ 2087355 w 2320685"/>
              <a:gd name="connsiteY24" fmla="*/ 359453 h 365760"/>
              <a:gd name="connsiteX25" fmla="*/ 2144111 w 2320685"/>
              <a:gd name="connsiteY25" fmla="*/ 353147 h 365760"/>
              <a:gd name="connsiteX26" fmla="*/ 2156723 w 2320685"/>
              <a:gd name="connsiteY26" fmla="*/ 334229 h 365760"/>
              <a:gd name="connsiteX27" fmla="*/ 2163029 w 2320685"/>
              <a:gd name="connsiteY27" fmla="*/ 245942 h 365760"/>
              <a:gd name="connsiteX28" fmla="*/ 2181948 w 2320685"/>
              <a:gd name="connsiteY28" fmla="*/ 239635 h 365760"/>
              <a:gd name="connsiteX29" fmla="*/ 2226091 w 2320685"/>
              <a:gd name="connsiteY29" fmla="*/ 233329 h 365760"/>
              <a:gd name="connsiteX30" fmla="*/ 2245010 w 2320685"/>
              <a:gd name="connsiteY30" fmla="*/ 227023 h 365760"/>
              <a:gd name="connsiteX31" fmla="*/ 2257623 w 2320685"/>
              <a:gd name="connsiteY31" fmla="*/ 214411 h 365760"/>
              <a:gd name="connsiteX32" fmla="*/ 2282847 w 2320685"/>
              <a:gd name="connsiteY32" fmla="*/ 176573 h 365760"/>
              <a:gd name="connsiteX33" fmla="*/ 2295460 w 2320685"/>
              <a:gd name="connsiteY33" fmla="*/ 157655 h 365760"/>
              <a:gd name="connsiteX34" fmla="*/ 2320685 w 2320685"/>
              <a:gd name="connsiteY34" fmla="*/ 132430 h 365760"/>
              <a:gd name="connsiteX35" fmla="*/ 2314378 w 2320685"/>
              <a:gd name="connsiteY35" fmla="*/ 107205 h 365760"/>
              <a:gd name="connsiteX36" fmla="*/ 2295460 w 2320685"/>
              <a:gd name="connsiteY36" fmla="*/ 100899 h 365760"/>
              <a:gd name="connsiteX37" fmla="*/ 2270235 w 2320685"/>
              <a:gd name="connsiteY37" fmla="*/ 75674 h 365760"/>
              <a:gd name="connsiteX38" fmla="*/ 2232398 w 2320685"/>
              <a:gd name="connsiteY38" fmla="*/ 50449 h 365760"/>
              <a:gd name="connsiteX39" fmla="*/ 2213479 w 2320685"/>
              <a:gd name="connsiteY39" fmla="*/ 44143 h 365760"/>
              <a:gd name="connsiteX40" fmla="*/ 2194560 w 2320685"/>
              <a:gd name="connsiteY40" fmla="*/ 31531 h 365760"/>
              <a:gd name="connsiteX41" fmla="*/ 2118886 w 2320685"/>
              <a:gd name="connsiteY41" fmla="*/ 18918 h 365760"/>
              <a:gd name="connsiteX42" fmla="*/ 1872944 w 2320685"/>
              <a:gd name="connsiteY42" fmla="*/ 25224 h 365760"/>
              <a:gd name="connsiteX43" fmla="*/ 1835107 w 2320685"/>
              <a:gd name="connsiteY43" fmla="*/ 37837 h 365760"/>
              <a:gd name="connsiteX44" fmla="*/ 1772045 w 2320685"/>
              <a:gd name="connsiteY44" fmla="*/ 56755 h 365760"/>
              <a:gd name="connsiteX45" fmla="*/ 1727901 w 2320685"/>
              <a:gd name="connsiteY45" fmla="*/ 69368 h 365760"/>
              <a:gd name="connsiteX46" fmla="*/ 1519796 w 2320685"/>
              <a:gd name="connsiteY46" fmla="*/ 75674 h 365760"/>
              <a:gd name="connsiteX47" fmla="*/ 1437816 w 2320685"/>
              <a:gd name="connsiteY47" fmla="*/ 81980 h 365760"/>
              <a:gd name="connsiteX48" fmla="*/ 1399978 w 2320685"/>
              <a:gd name="connsiteY48" fmla="*/ 69368 h 365760"/>
              <a:gd name="connsiteX49" fmla="*/ 1381060 w 2320685"/>
              <a:gd name="connsiteY49" fmla="*/ 56755 h 365760"/>
              <a:gd name="connsiteX50" fmla="*/ 1343223 w 2320685"/>
              <a:gd name="connsiteY50" fmla="*/ 44143 h 365760"/>
              <a:gd name="connsiteX51" fmla="*/ 1286467 w 2320685"/>
              <a:gd name="connsiteY51" fmla="*/ 31531 h 365760"/>
              <a:gd name="connsiteX52" fmla="*/ 1090974 w 2320685"/>
              <a:gd name="connsiteY52" fmla="*/ 37837 h 365760"/>
              <a:gd name="connsiteX53" fmla="*/ 1027912 w 2320685"/>
              <a:gd name="connsiteY53" fmla="*/ 44143 h 365760"/>
              <a:gd name="connsiteX54" fmla="*/ 908094 w 2320685"/>
              <a:gd name="connsiteY54" fmla="*/ 37837 h 365760"/>
              <a:gd name="connsiteX55" fmla="*/ 807195 w 2320685"/>
              <a:gd name="connsiteY55" fmla="*/ 18918 h 365760"/>
              <a:gd name="connsiteX56" fmla="*/ 699989 w 2320685"/>
              <a:gd name="connsiteY56" fmla="*/ 6306 h 365760"/>
              <a:gd name="connsiteX57" fmla="*/ 435129 w 2320685"/>
              <a:gd name="connsiteY57" fmla="*/ 0 h 365760"/>
              <a:gd name="connsiteX58" fmla="*/ 214411 w 2320685"/>
              <a:gd name="connsiteY58" fmla="*/ 6306 h 365760"/>
              <a:gd name="connsiteX59" fmla="*/ 37838 w 2320685"/>
              <a:gd name="connsiteY59" fmla="*/ 18918 h 365760"/>
              <a:gd name="connsiteX60" fmla="*/ 18919 w 2320685"/>
              <a:gd name="connsiteY60" fmla="*/ 50449 h 365760"/>
              <a:gd name="connsiteX61" fmla="*/ 0 w 2320685"/>
              <a:gd name="connsiteY61" fmla="*/ 88287 h 365760"/>
              <a:gd name="connsiteX62" fmla="*/ 18919 w 2320685"/>
              <a:gd name="connsiteY62" fmla="*/ 220717 h 365760"/>
              <a:gd name="connsiteX63" fmla="*/ 25225 w 2320685"/>
              <a:gd name="connsiteY63" fmla="*/ 239635 h 365760"/>
              <a:gd name="connsiteX64" fmla="*/ 31531 w 2320685"/>
              <a:gd name="connsiteY64" fmla="*/ 258554 h 365760"/>
              <a:gd name="connsiteX65" fmla="*/ 63063 w 2320685"/>
              <a:gd name="connsiteY65" fmla="*/ 283779 h 365760"/>
              <a:gd name="connsiteX66" fmla="*/ 50450 w 2320685"/>
              <a:gd name="connsiteY66" fmla="*/ 283779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320685" h="365760">
                <a:moveTo>
                  <a:pt x="50450" y="283779"/>
                </a:moveTo>
                <a:cubicBezTo>
                  <a:pt x="55705" y="282728"/>
                  <a:pt x="79763" y="278462"/>
                  <a:pt x="94594" y="277473"/>
                </a:cubicBezTo>
                <a:cubicBezTo>
                  <a:pt x="255506" y="266746"/>
                  <a:pt x="257643" y="271748"/>
                  <a:pt x="435129" y="277473"/>
                </a:cubicBezTo>
                <a:cubicBezTo>
                  <a:pt x="458300" y="281335"/>
                  <a:pt x="481585" y="284798"/>
                  <a:pt x="504497" y="290085"/>
                </a:cubicBezTo>
                <a:cubicBezTo>
                  <a:pt x="542800" y="298924"/>
                  <a:pt x="551890" y="303239"/>
                  <a:pt x="586478" y="309004"/>
                </a:cubicBezTo>
                <a:cubicBezTo>
                  <a:pt x="601139" y="311448"/>
                  <a:pt x="615960" y="312866"/>
                  <a:pt x="630621" y="315310"/>
                </a:cubicBezTo>
                <a:cubicBezTo>
                  <a:pt x="641194" y="317072"/>
                  <a:pt x="651606" y="319699"/>
                  <a:pt x="662152" y="321616"/>
                </a:cubicBezTo>
                <a:cubicBezTo>
                  <a:pt x="692527" y="327139"/>
                  <a:pt x="702569" y="327548"/>
                  <a:pt x="731520" y="334229"/>
                </a:cubicBezTo>
                <a:cubicBezTo>
                  <a:pt x="748410" y="338127"/>
                  <a:pt x="764972" y="343442"/>
                  <a:pt x="781970" y="346841"/>
                </a:cubicBezTo>
                <a:lnTo>
                  <a:pt x="813501" y="353147"/>
                </a:lnTo>
                <a:cubicBezTo>
                  <a:pt x="826081" y="355434"/>
                  <a:pt x="838800" y="356945"/>
                  <a:pt x="851338" y="359453"/>
                </a:cubicBezTo>
                <a:cubicBezTo>
                  <a:pt x="859837" y="361153"/>
                  <a:pt x="868155" y="363658"/>
                  <a:pt x="876563" y="365760"/>
                </a:cubicBezTo>
                <a:cubicBezTo>
                  <a:pt x="912298" y="363658"/>
                  <a:pt x="948273" y="364083"/>
                  <a:pt x="983769" y="359453"/>
                </a:cubicBezTo>
                <a:cubicBezTo>
                  <a:pt x="1020024" y="354724"/>
                  <a:pt x="1012938" y="346052"/>
                  <a:pt x="1040525" y="340535"/>
                </a:cubicBezTo>
                <a:cubicBezTo>
                  <a:pt x="1084594" y="331721"/>
                  <a:pt x="1061483" y="335991"/>
                  <a:pt x="1109893" y="327922"/>
                </a:cubicBezTo>
                <a:lnTo>
                  <a:pt x="1204486" y="334229"/>
                </a:lnTo>
                <a:cubicBezTo>
                  <a:pt x="1291238" y="340426"/>
                  <a:pt x="1260916" y="332018"/>
                  <a:pt x="1305385" y="346841"/>
                </a:cubicBezTo>
                <a:cubicBezTo>
                  <a:pt x="1378958" y="344739"/>
                  <a:pt x="1452588" y="344121"/>
                  <a:pt x="1526103" y="340535"/>
                </a:cubicBezTo>
                <a:cubicBezTo>
                  <a:pt x="1745322" y="329842"/>
                  <a:pt x="1408216" y="338938"/>
                  <a:pt x="1595471" y="327922"/>
                </a:cubicBezTo>
                <a:cubicBezTo>
                  <a:pt x="1656362" y="324340"/>
                  <a:pt x="1717391" y="323718"/>
                  <a:pt x="1778351" y="321616"/>
                </a:cubicBezTo>
                <a:cubicBezTo>
                  <a:pt x="1795167" y="319514"/>
                  <a:pt x="1811853" y="315310"/>
                  <a:pt x="1828800" y="315310"/>
                </a:cubicBezTo>
                <a:cubicBezTo>
                  <a:pt x="1860401" y="315310"/>
                  <a:pt x="1891949" y="318472"/>
                  <a:pt x="1923394" y="321616"/>
                </a:cubicBezTo>
                <a:cubicBezTo>
                  <a:pt x="1933406" y="322617"/>
                  <a:pt x="1968798" y="330986"/>
                  <a:pt x="1980149" y="334229"/>
                </a:cubicBezTo>
                <a:cubicBezTo>
                  <a:pt x="2013224" y="343680"/>
                  <a:pt x="1984882" y="338396"/>
                  <a:pt x="2024293" y="346841"/>
                </a:cubicBezTo>
                <a:cubicBezTo>
                  <a:pt x="2045254" y="351333"/>
                  <a:pt x="2087355" y="359453"/>
                  <a:pt x="2087355" y="359453"/>
                </a:cubicBezTo>
                <a:cubicBezTo>
                  <a:pt x="2106274" y="357351"/>
                  <a:pt x="2126222" y="359652"/>
                  <a:pt x="2144111" y="353147"/>
                </a:cubicBezTo>
                <a:cubicBezTo>
                  <a:pt x="2151234" y="350557"/>
                  <a:pt x="2155406" y="341693"/>
                  <a:pt x="2156723" y="334229"/>
                </a:cubicBezTo>
                <a:cubicBezTo>
                  <a:pt x="2161850" y="305174"/>
                  <a:pt x="2155427" y="274450"/>
                  <a:pt x="2163029" y="245942"/>
                </a:cubicBezTo>
                <a:cubicBezTo>
                  <a:pt x="2164742" y="239519"/>
                  <a:pt x="2175430" y="240939"/>
                  <a:pt x="2181948" y="239635"/>
                </a:cubicBezTo>
                <a:cubicBezTo>
                  <a:pt x="2196523" y="236720"/>
                  <a:pt x="2211377" y="235431"/>
                  <a:pt x="2226091" y="233329"/>
                </a:cubicBezTo>
                <a:cubicBezTo>
                  <a:pt x="2232397" y="231227"/>
                  <a:pt x="2239310" y="230443"/>
                  <a:pt x="2245010" y="227023"/>
                </a:cubicBezTo>
                <a:cubicBezTo>
                  <a:pt x="2250108" y="223964"/>
                  <a:pt x="2254056" y="219167"/>
                  <a:pt x="2257623" y="214411"/>
                </a:cubicBezTo>
                <a:cubicBezTo>
                  <a:pt x="2266718" y="202284"/>
                  <a:pt x="2274439" y="189185"/>
                  <a:pt x="2282847" y="176573"/>
                </a:cubicBezTo>
                <a:cubicBezTo>
                  <a:pt x="2287051" y="170267"/>
                  <a:pt x="2290101" y="163014"/>
                  <a:pt x="2295460" y="157655"/>
                </a:cubicBezTo>
                <a:lnTo>
                  <a:pt x="2320685" y="132430"/>
                </a:lnTo>
                <a:cubicBezTo>
                  <a:pt x="2318583" y="124022"/>
                  <a:pt x="2319792" y="113973"/>
                  <a:pt x="2314378" y="107205"/>
                </a:cubicBezTo>
                <a:cubicBezTo>
                  <a:pt x="2310226" y="102014"/>
                  <a:pt x="2300869" y="104763"/>
                  <a:pt x="2295460" y="100899"/>
                </a:cubicBezTo>
                <a:cubicBezTo>
                  <a:pt x="2285784" y="93987"/>
                  <a:pt x="2280129" y="82270"/>
                  <a:pt x="2270235" y="75674"/>
                </a:cubicBezTo>
                <a:cubicBezTo>
                  <a:pt x="2257623" y="67266"/>
                  <a:pt x="2246778" y="55242"/>
                  <a:pt x="2232398" y="50449"/>
                </a:cubicBezTo>
                <a:cubicBezTo>
                  <a:pt x="2226092" y="48347"/>
                  <a:pt x="2219425" y="47116"/>
                  <a:pt x="2213479" y="44143"/>
                </a:cubicBezTo>
                <a:cubicBezTo>
                  <a:pt x="2206700" y="40754"/>
                  <a:pt x="2201883" y="33484"/>
                  <a:pt x="2194560" y="31531"/>
                </a:cubicBezTo>
                <a:cubicBezTo>
                  <a:pt x="2169851" y="24942"/>
                  <a:pt x="2118886" y="18918"/>
                  <a:pt x="2118886" y="18918"/>
                </a:cubicBezTo>
                <a:cubicBezTo>
                  <a:pt x="2036905" y="21020"/>
                  <a:pt x="1954770" y="19769"/>
                  <a:pt x="1872944" y="25224"/>
                </a:cubicBezTo>
                <a:cubicBezTo>
                  <a:pt x="1859679" y="26108"/>
                  <a:pt x="1848005" y="34613"/>
                  <a:pt x="1835107" y="37837"/>
                </a:cubicBezTo>
                <a:cubicBezTo>
                  <a:pt x="1796990" y="47366"/>
                  <a:pt x="1818096" y="41404"/>
                  <a:pt x="1772045" y="56755"/>
                </a:cubicBezTo>
                <a:cubicBezTo>
                  <a:pt x="1761944" y="60122"/>
                  <a:pt x="1737357" y="68857"/>
                  <a:pt x="1727901" y="69368"/>
                </a:cubicBezTo>
                <a:cubicBezTo>
                  <a:pt x="1658602" y="73114"/>
                  <a:pt x="1589164" y="73572"/>
                  <a:pt x="1519796" y="75674"/>
                </a:cubicBezTo>
                <a:cubicBezTo>
                  <a:pt x="1467858" y="92988"/>
                  <a:pt x="1495120" y="90167"/>
                  <a:pt x="1437816" y="81980"/>
                </a:cubicBezTo>
                <a:cubicBezTo>
                  <a:pt x="1425203" y="77776"/>
                  <a:pt x="1411040" y="76743"/>
                  <a:pt x="1399978" y="69368"/>
                </a:cubicBezTo>
                <a:cubicBezTo>
                  <a:pt x="1393672" y="65164"/>
                  <a:pt x="1387986" y="59833"/>
                  <a:pt x="1381060" y="56755"/>
                </a:cubicBezTo>
                <a:cubicBezTo>
                  <a:pt x="1368911" y="51355"/>
                  <a:pt x="1355835" y="48347"/>
                  <a:pt x="1343223" y="44143"/>
                </a:cubicBezTo>
                <a:cubicBezTo>
                  <a:pt x="1312175" y="33794"/>
                  <a:pt x="1330859" y="38929"/>
                  <a:pt x="1286467" y="31531"/>
                </a:cubicBezTo>
                <a:lnTo>
                  <a:pt x="1090974" y="37837"/>
                </a:lnTo>
                <a:cubicBezTo>
                  <a:pt x="1069874" y="38866"/>
                  <a:pt x="1049038" y="44143"/>
                  <a:pt x="1027912" y="44143"/>
                </a:cubicBezTo>
                <a:cubicBezTo>
                  <a:pt x="987917" y="44143"/>
                  <a:pt x="948033" y="39939"/>
                  <a:pt x="908094" y="37837"/>
                </a:cubicBezTo>
                <a:cubicBezTo>
                  <a:pt x="864407" y="26916"/>
                  <a:pt x="872689" y="28274"/>
                  <a:pt x="807195" y="18918"/>
                </a:cubicBezTo>
                <a:cubicBezTo>
                  <a:pt x="774428" y="14237"/>
                  <a:pt x="731949" y="7535"/>
                  <a:pt x="699989" y="6306"/>
                </a:cubicBezTo>
                <a:cubicBezTo>
                  <a:pt x="611743" y="2912"/>
                  <a:pt x="523416" y="2102"/>
                  <a:pt x="435129" y="0"/>
                </a:cubicBezTo>
                <a:lnTo>
                  <a:pt x="214411" y="6306"/>
                </a:lnTo>
                <a:cubicBezTo>
                  <a:pt x="53765" y="11661"/>
                  <a:pt x="106189" y="-3866"/>
                  <a:pt x="37838" y="18918"/>
                </a:cubicBezTo>
                <a:cubicBezTo>
                  <a:pt x="13203" y="43553"/>
                  <a:pt x="35291" y="17705"/>
                  <a:pt x="18919" y="50449"/>
                </a:cubicBezTo>
                <a:cubicBezTo>
                  <a:pt x="-5532" y="99353"/>
                  <a:pt x="15854" y="40730"/>
                  <a:pt x="0" y="88287"/>
                </a:cubicBezTo>
                <a:cubicBezTo>
                  <a:pt x="7191" y="196143"/>
                  <a:pt x="-3686" y="152901"/>
                  <a:pt x="18919" y="220717"/>
                </a:cubicBezTo>
                <a:lnTo>
                  <a:pt x="25225" y="239635"/>
                </a:lnTo>
                <a:cubicBezTo>
                  <a:pt x="27327" y="245941"/>
                  <a:pt x="26831" y="253854"/>
                  <a:pt x="31531" y="258554"/>
                </a:cubicBezTo>
                <a:cubicBezTo>
                  <a:pt x="43263" y="270286"/>
                  <a:pt x="47151" y="275823"/>
                  <a:pt x="63063" y="283779"/>
                </a:cubicBezTo>
                <a:cubicBezTo>
                  <a:pt x="69008" y="286752"/>
                  <a:pt x="45195" y="284830"/>
                  <a:pt x="50450" y="283779"/>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98FB8C3D-D534-E740-B757-41D27FD63AB5}"/>
              </a:ext>
            </a:extLst>
          </p:cNvPr>
          <p:cNvSpPr/>
          <p:nvPr/>
        </p:nvSpPr>
        <p:spPr>
          <a:xfrm>
            <a:off x="189499" y="5064657"/>
            <a:ext cx="1925575" cy="288979"/>
          </a:xfrm>
          <a:custGeom>
            <a:avLst/>
            <a:gdLst>
              <a:gd name="connsiteX0" fmla="*/ 90469 w 1925575"/>
              <a:gd name="connsiteY0" fmla="*/ 194385 h 288979"/>
              <a:gd name="connsiteX1" fmla="*/ 576047 w 1925575"/>
              <a:gd name="connsiteY1" fmla="*/ 213303 h 288979"/>
              <a:gd name="connsiteX2" fmla="*/ 639109 w 1925575"/>
              <a:gd name="connsiteY2" fmla="*/ 219610 h 288979"/>
              <a:gd name="connsiteX3" fmla="*/ 664334 w 1925575"/>
              <a:gd name="connsiteY3" fmla="*/ 225916 h 288979"/>
              <a:gd name="connsiteX4" fmla="*/ 840908 w 1925575"/>
              <a:gd name="connsiteY4" fmla="*/ 219610 h 288979"/>
              <a:gd name="connsiteX5" fmla="*/ 897664 w 1925575"/>
              <a:gd name="connsiteY5" fmla="*/ 200691 h 288979"/>
              <a:gd name="connsiteX6" fmla="*/ 916582 w 1925575"/>
              <a:gd name="connsiteY6" fmla="*/ 194385 h 288979"/>
              <a:gd name="connsiteX7" fmla="*/ 935501 w 1925575"/>
              <a:gd name="connsiteY7" fmla="*/ 188079 h 288979"/>
              <a:gd name="connsiteX8" fmla="*/ 998563 w 1925575"/>
              <a:gd name="connsiteY8" fmla="*/ 206997 h 288979"/>
              <a:gd name="connsiteX9" fmla="*/ 1017482 w 1925575"/>
              <a:gd name="connsiteY9" fmla="*/ 213303 h 288979"/>
              <a:gd name="connsiteX10" fmla="*/ 1036400 w 1925575"/>
              <a:gd name="connsiteY10" fmla="*/ 219610 h 288979"/>
              <a:gd name="connsiteX11" fmla="*/ 1049013 w 1925575"/>
              <a:gd name="connsiteY11" fmla="*/ 232222 h 288979"/>
              <a:gd name="connsiteX12" fmla="*/ 1086850 w 1925575"/>
              <a:gd name="connsiteY12" fmla="*/ 244834 h 288979"/>
              <a:gd name="connsiteX13" fmla="*/ 1143606 w 1925575"/>
              <a:gd name="connsiteY13" fmla="*/ 270059 h 288979"/>
              <a:gd name="connsiteX14" fmla="*/ 1162524 w 1925575"/>
              <a:gd name="connsiteY14" fmla="*/ 276365 h 288979"/>
              <a:gd name="connsiteX15" fmla="*/ 1212974 w 1925575"/>
              <a:gd name="connsiteY15" fmla="*/ 270059 h 288979"/>
              <a:gd name="connsiteX16" fmla="*/ 1231893 w 1925575"/>
              <a:gd name="connsiteY16" fmla="*/ 263753 h 288979"/>
              <a:gd name="connsiteX17" fmla="*/ 1320180 w 1925575"/>
              <a:gd name="connsiteY17" fmla="*/ 270059 h 288979"/>
              <a:gd name="connsiteX18" fmla="*/ 1452610 w 1925575"/>
              <a:gd name="connsiteY18" fmla="*/ 282672 h 288979"/>
              <a:gd name="connsiteX19" fmla="*/ 1471528 w 1925575"/>
              <a:gd name="connsiteY19" fmla="*/ 288978 h 288979"/>
              <a:gd name="connsiteX20" fmla="*/ 1881432 w 1925575"/>
              <a:gd name="connsiteY20" fmla="*/ 276365 h 288979"/>
              <a:gd name="connsiteX21" fmla="*/ 1894044 w 1925575"/>
              <a:gd name="connsiteY21" fmla="*/ 257447 h 288979"/>
              <a:gd name="connsiteX22" fmla="*/ 1906657 w 1925575"/>
              <a:gd name="connsiteY22" fmla="*/ 244834 h 288979"/>
              <a:gd name="connsiteX23" fmla="*/ 1894044 w 1925575"/>
              <a:gd name="connsiteY23" fmla="*/ 200691 h 288979"/>
              <a:gd name="connsiteX24" fmla="*/ 1900351 w 1925575"/>
              <a:gd name="connsiteY24" fmla="*/ 143935 h 288979"/>
              <a:gd name="connsiteX25" fmla="*/ 1919269 w 1925575"/>
              <a:gd name="connsiteY25" fmla="*/ 125017 h 288979"/>
              <a:gd name="connsiteX26" fmla="*/ 1925575 w 1925575"/>
              <a:gd name="connsiteY26" fmla="*/ 106098 h 288979"/>
              <a:gd name="connsiteX27" fmla="*/ 1919269 w 1925575"/>
              <a:gd name="connsiteY27" fmla="*/ 68261 h 288979"/>
              <a:gd name="connsiteX28" fmla="*/ 1912963 w 1925575"/>
              <a:gd name="connsiteY28" fmla="*/ 49342 h 288979"/>
              <a:gd name="connsiteX29" fmla="*/ 1894044 w 1925575"/>
              <a:gd name="connsiteY29" fmla="*/ 43036 h 288979"/>
              <a:gd name="connsiteX30" fmla="*/ 1843595 w 1925575"/>
              <a:gd name="connsiteY30" fmla="*/ 36730 h 288979"/>
              <a:gd name="connsiteX31" fmla="*/ 1799451 w 1925575"/>
              <a:gd name="connsiteY31" fmla="*/ 30423 h 288979"/>
              <a:gd name="connsiteX32" fmla="*/ 1490447 w 1925575"/>
              <a:gd name="connsiteY32" fmla="*/ 24117 h 288979"/>
              <a:gd name="connsiteX33" fmla="*/ 1414773 w 1925575"/>
              <a:gd name="connsiteY33" fmla="*/ 17811 h 288979"/>
              <a:gd name="connsiteX34" fmla="*/ 1389548 w 1925575"/>
              <a:gd name="connsiteY34" fmla="*/ 11505 h 288979"/>
              <a:gd name="connsiteX35" fmla="*/ 1307567 w 1925575"/>
              <a:gd name="connsiteY35" fmla="*/ 17811 h 288979"/>
              <a:gd name="connsiteX36" fmla="*/ 1061625 w 1925575"/>
              <a:gd name="connsiteY36" fmla="*/ 30423 h 288979"/>
              <a:gd name="connsiteX37" fmla="*/ 1023788 w 1925575"/>
              <a:gd name="connsiteY37" fmla="*/ 43036 h 288979"/>
              <a:gd name="connsiteX38" fmla="*/ 903970 w 1925575"/>
              <a:gd name="connsiteY38" fmla="*/ 36730 h 288979"/>
              <a:gd name="connsiteX39" fmla="*/ 613884 w 1925575"/>
              <a:gd name="connsiteY39" fmla="*/ 30423 h 288979"/>
              <a:gd name="connsiteX40" fmla="*/ 576047 w 1925575"/>
              <a:gd name="connsiteY40" fmla="*/ 17811 h 288979"/>
              <a:gd name="connsiteX41" fmla="*/ 222900 w 1925575"/>
              <a:gd name="connsiteY41" fmla="*/ 11505 h 288979"/>
              <a:gd name="connsiteX42" fmla="*/ 52632 w 1925575"/>
              <a:gd name="connsiteY42" fmla="*/ 17811 h 288979"/>
              <a:gd name="connsiteX43" fmla="*/ 33713 w 1925575"/>
              <a:gd name="connsiteY43" fmla="*/ 24117 h 288979"/>
              <a:gd name="connsiteX44" fmla="*/ 8488 w 1925575"/>
              <a:gd name="connsiteY44" fmla="*/ 49342 h 288979"/>
              <a:gd name="connsiteX45" fmla="*/ 8488 w 1925575"/>
              <a:gd name="connsiteY45" fmla="*/ 131323 h 288979"/>
              <a:gd name="connsiteX46" fmla="*/ 21101 w 1925575"/>
              <a:gd name="connsiteY46" fmla="*/ 169160 h 288979"/>
              <a:gd name="connsiteX47" fmla="*/ 58938 w 1925575"/>
              <a:gd name="connsiteY47" fmla="*/ 181772 h 288979"/>
              <a:gd name="connsiteX48" fmla="*/ 71551 w 1925575"/>
              <a:gd name="connsiteY48" fmla="*/ 194385 h 288979"/>
              <a:gd name="connsiteX49" fmla="*/ 90469 w 1925575"/>
              <a:gd name="connsiteY49" fmla="*/ 194385 h 28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25575" h="288979">
                <a:moveTo>
                  <a:pt x="90469" y="194385"/>
                </a:moveTo>
                <a:lnTo>
                  <a:pt x="576047" y="213303"/>
                </a:lnTo>
                <a:cubicBezTo>
                  <a:pt x="597068" y="215405"/>
                  <a:pt x="618196" y="216622"/>
                  <a:pt x="639109" y="219610"/>
                </a:cubicBezTo>
                <a:cubicBezTo>
                  <a:pt x="647689" y="220836"/>
                  <a:pt x="655667" y="225916"/>
                  <a:pt x="664334" y="225916"/>
                </a:cubicBezTo>
                <a:cubicBezTo>
                  <a:pt x="723230" y="225916"/>
                  <a:pt x="782050" y="221712"/>
                  <a:pt x="840908" y="219610"/>
                </a:cubicBezTo>
                <a:lnTo>
                  <a:pt x="897664" y="200691"/>
                </a:lnTo>
                <a:lnTo>
                  <a:pt x="916582" y="194385"/>
                </a:lnTo>
                <a:lnTo>
                  <a:pt x="935501" y="188079"/>
                </a:lnTo>
                <a:cubicBezTo>
                  <a:pt x="973625" y="197610"/>
                  <a:pt x="952502" y="191644"/>
                  <a:pt x="998563" y="206997"/>
                </a:cubicBezTo>
                <a:lnTo>
                  <a:pt x="1017482" y="213303"/>
                </a:lnTo>
                <a:lnTo>
                  <a:pt x="1036400" y="219610"/>
                </a:lnTo>
                <a:cubicBezTo>
                  <a:pt x="1040604" y="223814"/>
                  <a:pt x="1043695" y="229563"/>
                  <a:pt x="1049013" y="232222"/>
                </a:cubicBezTo>
                <a:cubicBezTo>
                  <a:pt x="1060904" y="238167"/>
                  <a:pt x="1086850" y="244834"/>
                  <a:pt x="1086850" y="244834"/>
                </a:cubicBezTo>
                <a:cubicBezTo>
                  <a:pt x="1116830" y="264822"/>
                  <a:pt x="1098577" y="255050"/>
                  <a:pt x="1143606" y="270059"/>
                </a:cubicBezTo>
                <a:lnTo>
                  <a:pt x="1162524" y="276365"/>
                </a:lnTo>
                <a:cubicBezTo>
                  <a:pt x="1179341" y="274263"/>
                  <a:pt x="1196300" y="273091"/>
                  <a:pt x="1212974" y="270059"/>
                </a:cubicBezTo>
                <a:cubicBezTo>
                  <a:pt x="1219514" y="268870"/>
                  <a:pt x="1225246" y="263753"/>
                  <a:pt x="1231893" y="263753"/>
                </a:cubicBezTo>
                <a:cubicBezTo>
                  <a:pt x="1261397" y="263753"/>
                  <a:pt x="1290770" y="267706"/>
                  <a:pt x="1320180" y="270059"/>
                </a:cubicBezTo>
                <a:cubicBezTo>
                  <a:pt x="1361312" y="273349"/>
                  <a:pt x="1411279" y="278538"/>
                  <a:pt x="1452610" y="282672"/>
                </a:cubicBezTo>
                <a:cubicBezTo>
                  <a:pt x="1458916" y="284774"/>
                  <a:pt x="1464882" y="289076"/>
                  <a:pt x="1471528" y="288978"/>
                </a:cubicBezTo>
                <a:cubicBezTo>
                  <a:pt x="1608213" y="286968"/>
                  <a:pt x="1881432" y="276365"/>
                  <a:pt x="1881432" y="276365"/>
                </a:cubicBezTo>
                <a:cubicBezTo>
                  <a:pt x="1885636" y="270059"/>
                  <a:pt x="1889309" y="263365"/>
                  <a:pt x="1894044" y="257447"/>
                </a:cubicBezTo>
                <a:cubicBezTo>
                  <a:pt x="1897758" y="252804"/>
                  <a:pt x="1905679" y="250699"/>
                  <a:pt x="1906657" y="244834"/>
                </a:cubicBezTo>
                <a:cubicBezTo>
                  <a:pt x="1907537" y="239554"/>
                  <a:pt x="1896343" y="207588"/>
                  <a:pt x="1894044" y="200691"/>
                </a:cubicBezTo>
                <a:cubicBezTo>
                  <a:pt x="1896146" y="181772"/>
                  <a:pt x="1894331" y="161993"/>
                  <a:pt x="1900351" y="143935"/>
                </a:cubicBezTo>
                <a:cubicBezTo>
                  <a:pt x="1903171" y="135475"/>
                  <a:pt x="1914322" y="132437"/>
                  <a:pt x="1919269" y="125017"/>
                </a:cubicBezTo>
                <a:cubicBezTo>
                  <a:pt x="1922956" y="119486"/>
                  <a:pt x="1923473" y="112404"/>
                  <a:pt x="1925575" y="106098"/>
                </a:cubicBezTo>
                <a:cubicBezTo>
                  <a:pt x="1923473" y="93486"/>
                  <a:pt x="1922043" y="80743"/>
                  <a:pt x="1919269" y="68261"/>
                </a:cubicBezTo>
                <a:cubicBezTo>
                  <a:pt x="1917827" y="61772"/>
                  <a:pt x="1917663" y="54042"/>
                  <a:pt x="1912963" y="49342"/>
                </a:cubicBezTo>
                <a:cubicBezTo>
                  <a:pt x="1908263" y="44642"/>
                  <a:pt x="1900584" y="44225"/>
                  <a:pt x="1894044" y="43036"/>
                </a:cubicBezTo>
                <a:cubicBezTo>
                  <a:pt x="1877370" y="40004"/>
                  <a:pt x="1860394" y="38970"/>
                  <a:pt x="1843595" y="36730"/>
                </a:cubicBezTo>
                <a:cubicBezTo>
                  <a:pt x="1828861" y="34765"/>
                  <a:pt x="1814306" y="30954"/>
                  <a:pt x="1799451" y="30423"/>
                </a:cubicBezTo>
                <a:cubicBezTo>
                  <a:pt x="1696494" y="26746"/>
                  <a:pt x="1593448" y="26219"/>
                  <a:pt x="1490447" y="24117"/>
                </a:cubicBezTo>
                <a:cubicBezTo>
                  <a:pt x="1465222" y="22015"/>
                  <a:pt x="1439890" y="20950"/>
                  <a:pt x="1414773" y="17811"/>
                </a:cubicBezTo>
                <a:cubicBezTo>
                  <a:pt x="1406173" y="16736"/>
                  <a:pt x="1398215" y="11505"/>
                  <a:pt x="1389548" y="11505"/>
                </a:cubicBezTo>
                <a:cubicBezTo>
                  <a:pt x="1362140" y="11505"/>
                  <a:pt x="1334894" y="15709"/>
                  <a:pt x="1307567" y="17811"/>
                </a:cubicBezTo>
                <a:cubicBezTo>
                  <a:pt x="1213409" y="49195"/>
                  <a:pt x="1334243" y="10950"/>
                  <a:pt x="1061625" y="30423"/>
                </a:cubicBezTo>
                <a:cubicBezTo>
                  <a:pt x="1048364" y="31370"/>
                  <a:pt x="1023788" y="43036"/>
                  <a:pt x="1023788" y="43036"/>
                </a:cubicBezTo>
                <a:cubicBezTo>
                  <a:pt x="983849" y="40934"/>
                  <a:pt x="943946" y="37960"/>
                  <a:pt x="903970" y="36730"/>
                </a:cubicBezTo>
                <a:cubicBezTo>
                  <a:pt x="807298" y="33755"/>
                  <a:pt x="710442" y="35994"/>
                  <a:pt x="613884" y="30423"/>
                </a:cubicBezTo>
                <a:cubicBezTo>
                  <a:pt x="600612" y="29657"/>
                  <a:pt x="588659" y="22015"/>
                  <a:pt x="576047" y="17811"/>
                </a:cubicBezTo>
                <a:cubicBezTo>
                  <a:pt x="464354" y="-19419"/>
                  <a:pt x="340616" y="13607"/>
                  <a:pt x="222900" y="11505"/>
                </a:cubicBezTo>
                <a:cubicBezTo>
                  <a:pt x="166144" y="13607"/>
                  <a:pt x="109301" y="14033"/>
                  <a:pt x="52632" y="17811"/>
                </a:cubicBezTo>
                <a:cubicBezTo>
                  <a:pt x="45999" y="18253"/>
                  <a:pt x="39122" y="20253"/>
                  <a:pt x="33713" y="24117"/>
                </a:cubicBezTo>
                <a:cubicBezTo>
                  <a:pt x="24037" y="31029"/>
                  <a:pt x="8488" y="49342"/>
                  <a:pt x="8488" y="49342"/>
                </a:cubicBezTo>
                <a:cubicBezTo>
                  <a:pt x="-3270" y="84619"/>
                  <a:pt x="-2382" y="73354"/>
                  <a:pt x="8488" y="131323"/>
                </a:cubicBezTo>
                <a:cubicBezTo>
                  <a:pt x="10938" y="144390"/>
                  <a:pt x="8489" y="164956"/>
                  <a:pt x="21101" y="169160"/>
                </a:cubicBezTo>
                <a:lnTo>
                  <a:pt x="58938" y="181772"/>
                </a:lnTo>
                <a:cubicBezTo>
                  <a:pt x="63142" y="185976"/>
                  <a:pt x="66453" y="191326"/>
                  <a:pt x="71551" y="194385"/>
                </a:cubicBezTo>
                <a:cubicBezTo>
                  <a:pt x="88708" y="204679"/>
                  <a:pt x="6386" y="191232"/>
                  <a:pt x="90469" y="194385"/>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a:blip r:embed="rId4" cstate="print"/>
          <a:srcRect l="50830" t="4227" r="25096" b="10133"/>
          <a:stretch>
            <a:fillRect/>
          </a:stretch>
        </p:blipFill>
        <p:spPr bwMode="auto">
          <a:xfrm>
            <a:off x="78759" y="741846"/>
            <a:ext cx="2975372" cy="4820086"/>
          </a:xfrm>
          <a:prstGeom prst="rect">
            <a:avLst/>
          </a:prstGeom>
          <a:noFill/>
          <a:ln w="9525">
            <a:noFill/>
            <a:miter lim="800000"/>
            <a:headEnd/>
            <a:tailEnd/>
          </a:ln>
        </p:spPr>
      </p:pic>
      <p:sp>
        <p:nvSpPr>
          <p:cNvPr id="4" name="Rectangle 3">
            <a:extLst>
              <a:ext uri="{FF2B5EF4-FFF2-40B4-BE49-F238E27FC236}">
                <a16:creationId xmlns:a16="http://schemas.microsoft.com/office/drawing/2014/main" id="{416F334F-60E6-314D-8D57-4472AD6EFA5F}"/>
              </a:ext>
            </a:extLst>
          </p:cNvPr>
          <p:cNvSpPr/>
          <p:nvPr/>
        </p:nvSpPr>
        <p:spPr>
          <a:xfrm>
            <a:off x="4304138" y="-884"/>
            <a:ext cx="535724" cy="461665"/>
          </a:xfrm>
          <a:prstGeom prst="rect">
            <a:avLst/>
          </a:prstGeom>
          <a:noFill/>
          <a:ln>
            <a:noFill/>
          </a:ln>
        </p:spPr>
        <p:style>
          <a:lnRef idx="0">
            <a:schemeClr val="accent3"/>
          </a:lnRef>
          <a:fillRef idx="3">
            <a:schemeClr val="accent3"/>
          </a:fillRef>
          <a:effectRef idx="3">
            <a:schemeClr val="accent3"/>
          </a:effectRef>
          <a:fontRef idx="minor">
            <a:schemeClr val="lt1"/>
          </a:fontRef>
        </p:style>
        <p:txBody>
          <a:bodyPr wrap="none">
            <a:spAutoFit/>
          </a:bodyPr>
          <a:lstStyle/>
          <a:p>
            <a:r>
              <a:rPr lang="en-IN" sz="2400" b="1" dirty="0"/>
              <a:t>Rr </a:t>
            </a:r>
            <a:endParaRPr lang="en-US" sz="2400" dirty="0"/>
          </a:p>
        </p:txBody>
      </p:sp>
      <p:pic>
        <p:nvPicPr>
          <p:cNvPr id="2050" name="Picture 2" descr="When red flowered snapdragons are crossed with white">
            <a:extLst>
              <a:ext uri="{FF2B5EF4-FFF2-40B4-BE49-F238E27FC236}">
                <a16:creationId xmlns:a16="http://schemas.microsoft.com/office/drawing/2014/main" id="{F8A22C4E-654D-CE49-8A69-FCBD1EF7F47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4902" b="94118" l="6475" r="94245">
                        <a14:foregroundMark x1="9712" y1="66993" x2="9712" y2="66993"/>
                        <a14:foregroundMark x1="14388" y1="59150" x2="14029" y2="87255"/>
                        <a14:foregroundMark x1="14029" y1="87255" x2="7914" y2="74837"/>
                        <a14:foregroundMark x1="7914" y1="74837" x2="6475" y2="74183"/>
                        <a14:foregroundMark x1="16187" y1="17647" x2="17266" y2="14052"/>
                        <a14:foregroundMark x1="17266" y1="8170" x2="17266" y2="8170"/>
                        <a14:foregroundMark x1="16187" y1="4902" x2="16187" y2="4902"/>
                        <a14:foregroundMark x1="15827" y1="28431" x2="17626" y2="41176"/>
                        <a14:foregroundMark x1="17626" y1="41176" x2="25899" y2="43791"/>
                        <a14:foregroundMark x1="12230" y1="94444" x2="13669" y2="90850"/>
                        <a14:foregroundMark x1="84892" y1="72222" x2="91727" y2="13072"/>
                        <a14:foregroundMark x1="87770" y1="85948" x2="89568" y2="70588"/>
                        <a14:foregroundMark x1="89568" y1="70588" x2="82374" y2="54902"/>
                        <a14:foregroundMark x1="82374" y1="54902" x2="79137" y2="72549"/>
                        <a14:foregroundMark x1="79137" y1="72549" x2="83453" y2="84314"/>
                        <a14:foregroundMark x1="83453" y1="84314" x2="92446" y2="74510"/>
                        <a14:foregroundMark x1="92446" y1="74510" x2="92446" y2="73856"/>
                        <a14:foregroundMark x1="81655" y1="33987" x2="80216" y2="36928"/>
                        <a14:foregroundMark x1="79496" y1="30065" x2="79496" y2="30065"/>
                        <a14:foregroundMark x1="94245" y1="35294" x2="94245" y2="35294"/>
                      </a14:backgroundRemoval>
                    </a14:imgEffect>
                  </a14:imgLayer>
                </a14:imgProps>
              </a:ext>
              <a:ext uri="{28A0092B-C50C-407E-A947-70E740481C1C}">
                <a14:useLocalDpi xmlns:a14="http://schemas.microsoft.com/office/drawing/2010/main" val="0"/>
              </a:ext>
            </a:extLst>
          </a:blip>
          <a:srcRect t="7457" r="69835"/>
          <a:stretch/>
        </p:blipFill>
        <p:spPr bwMode="auto">
          <a:xfrm>
            <a:off x="6957555" y="1326672"/>
            <a:ext cx="392037" cy="13238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hen red flowered snapdragons are crossed with white">
            <a:extLst>
              <a:ext uri="{FF2B5EF4-FFF2-40B4-BE49-F238E27FC236}">
                <a16:creationId xmlns:a16="http://schemas.microsoft.com/office/drawing/2014/main" id="{5B9223E4-B86F-F245-9BC5-1551841B021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4902" b="94118" l="6475" r="94245">
                        <a14:foregroundMark x1="9712" y1="66993" x2="9712" y2="66993"/>
                        <a14:foregroundMark x1="14388" y1="59150" x2="14029" y2="87255"/>
                        <a14:foregroundMark x1="14029" y1="87255" x2="7914" y2="74837"/>
                        <a14:foregroundMark x1="7914" y1="74837" x2="6475" y2="74183"/>
                        <a14:foregroundMark x1="16187" y1="17647" x2="17266" y2="14052"/>
                        <a14:foregroundMark x1="17266" y1="8170" x2="17266" y2="8170"/>
                        <a14:foregroundMark x1="16187" y1="4902" x2="16187" y2="4902"/>
                        <a14:foregroundMark x1="15827" y1="28431" x2="17626" y2="41176"/>
                        <a14:foregroundMark x1="17626" y1="41176" x2="25899" y2="43791"/>
                        <a14:foregroundMark x1="12230" y1="94444" x2="13669" y2="90850"/>
                        <a14:foregroundMark x1="84892" y1="72222" x2="91727" y2="13072"/>
                        <a14:foregroundMark x1="87770" y1="85948" x2="89568" y2="70588"/>
                        <a14:foregroundMark x1="89568" y1="70588" x2="82374" y2="54902"/>
                        <a14:foregroundMark x1="82374" y1="54902" x2="79137" y2="72549"/>
                        <a14:foregroundMark x1="79137" y1="72549" x2="83453" y2="84314"/>
                        <a14:foregroundMark x1="83453" y1="84314" x2="92446" y2="74510"/>
                        <a14:foregroundMark x1="92446" y1="74510" x2="92446" y2="73856"/>
                        <a14:foregroundMark x1="81655" y1="33987" x2="80216" y2="36928"/>
                        <a14:foregroundMark x1="79496" y1="30065" x2="79496" y2="30065"/>
                        <a14:foregroundMark x1="94245" y1="35294" x2="94245" y2="35294"/>
                      </a14:backgroundRemoval>
                    </a14:imgEffect>
                  </a14:imgLayer>
                </a14:imgProps>
              </a:ext>
              <a:ext uri="{28A0092B-C50C-407E-A947-70E740481C1C}">
                <a14:useLocalDpi xmlns:a14="http://schemas.microsoft.com/office/drawing/2010/main" val="0"/>
              </a:ext>
            </a:extLst>
          </a:blip>
          <a:srcRect l="40737" t="7457" r="35792"/>
          <a:stretch/>
        </p:blipFill>
        <p:spPr bwMode="auto">
          <a:xfrm>
            <a:off x="8142556" y="1326672"/>
            <a:ext cx="305040" cy="13238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n red flowered snapdragons are crossed with white">
            <a:extLst>
              <a:ext uri="{FF2B5EF4-FFF2-40B4-BE49-F238E27FC236}">
                <a16:creationId xmlns:a16="http://schemas.microsoft.com/office/drawing/2014/main" id="{2079F6BB-18C8-B146-9ED2-52665CA4E034}"/>
              </a:ext>
            </a:extLst>
          </p:cNvPr>
          <p:cNvPicPr>
            <a:picLocks noChangeAspect="1" noChangeArrowheads="1"/>
          </p:cNvPicPr>
          <p:nvPr/>
        </p:nvPicPr>
        <p:blipFill rotWithShape="1">
          <a:blip r:embed="rId5">
            <a:extLst>
              <a:ext uri="{BEBA8EAE-BF5A-486C-A8C5-ECC9F3942E4B}">
                <a14:imgProps xmlns:a14="http://schemas.microsoft.com/office/drawing/2010/main">
                  <a14:imgLayer r:embed="rId7">
                    <a14:imgEffect>
                      <a14:backgroundRemoval t="4902" b="94118" l="6475" r="94245">
                        <a14:foregroundMark x1="9712" y1="66993" x2="9712" y2="66993"/>
                        <a14:foregroundMark x1="14388" y1="59150" x2="14029" y2="87255"/>
                        <a14:foregroundMark x1="14029" y1="87255" x2="7914" y2="74837"/>
                        <a14:foregroundMark x1="7914" y1="74837" x2="6475" y2="74183"/>
                        <a14:foregroundMark x1="16187" y1="17647" x2="17266" y2="14052"/>
                        <a14:foregroundMark x1="17266" y1="8170" x2="17266" y2="8170"/>
                        <a14:foregroundMark x1="16187" y1="4902" x2="16187" y2="4902"/>
                        <a14:foregroundMark x1="15827" y1="28431" x2="17626" y2="41176"/>
                        <a14:foregroundMark x1="17626" y1="41176" x2="25899" y2="43791"/>
                        <a14:foregroundMark x1="12230" y1="94444" x2="13669" y2="90850"/>
                        <a14:foregroundMark x1="84892" y1="72222" x2="91727" y2="13072"/>
                        <a14:foregroundMark x1="87770" y1="85948" x2="89568" y2="70588"/>
                        <a14:foregroundMark x1="89568" y1="70588" x2="82374" y2="54902"/>
                        <a14:foregroundMark x1="82374" y1="54902" x2="79137" y2="72549"/>
                        <a14:foregroundMark x1="79137" y1="72549" x2="83453" y2="84314"/>
                        <a14:foregroundMark x1="83453" y1="84314" x2="92446" y2="74510"/>
                        <a14:foregroundMark x1="92446" y1="74510" x2="92446" y2="73856"/>
                        <a14:foregroundMark x1="81655" y1="33987" x2="80216" y2="36928"/>
                        <a14:foregroundMark x1="79496" y1="30065" x2="79496" y2="30065"/>
                        <a14:foregroundMark x1="94245" y1="35294" x2="94245" y2="35294"/>
                      </a14:backgroundRemoval>
                    </a14:imgEffect>
                  </a14:imgLayer>
                </a14:imgProps>
              </a:ext>
              <a:ext uri="{28A0092B-C50C-407E-A947-70E740481C1C}">
                <a14:useLocalDpi xmlns:a14="http://schemas.microsoft.com/office/drawing/2010/main" val="0"/>
              </a:ext>
            </a:extLst>
          </a:blip>
          <a:srcRect l="74319" t="2901" r="-4484"/>
          <a:stretch/>
        </p:blipFill>
        <p:spPr bwMode="auto">
          <a:xfrm>
            <a:off x="7581302" y="1326672"/>
            <a:ext cx="392037" cy="13890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Snapdragon Flower Meaning - Flower Meaning">
            <a:extLst>
              <a:ext uri="{FF2B5EF4-FFF2-40B4-BE49-F238E27FC236}">
                <a16:creationId xmlns:a16="http://schemas.microsoft.com/office/drawing/2014/main" id="{4F38A556-8A51-AD49-93A1-640AB21C0CD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3212" b="94861" l="8429" r="90000">
                        <a14:foregroundMark x1="52286" y1="16060" x2="45286" y2="13919"/>
                        <a14:foregroundMark x1="45286" y1="13919" x2="42429" y2="6638"/>
                        <a14:foregroundMark x1="42429" y1="6638" x2="37000" y2="3212"/>
                        <a14:foregroundMark x1="37000" y1="3212" x2="45857" y2="10278"/>
                        <a14:foregroundMark x1="45857" y1="10278" x2="53143" y2="10493"/>
                        <a14:foregroundMark x1="53143" y1="10493" x2="56286" y2="13490"/>
                        <a14:foregroundMark x1="21000" y1="6852" x2="24286" y2="11777"/>
                        <a14:foregroundMark x1="11286" y1="40685" x2="8429" y2="23340"/>
                        <a14:foregroundMark x1="20714" y1="70236" x2="20143" y2="79657"/>
                        <a14:foregroundMark x1="20143" y1="79657" x2="17000" y2="88651"/>
                        <a14:foregroundMark x1="17000" y1="88651" x2="23000" y2="91863"/>
                        <a14:foregroundMark x1="23000" y1="91863" x2="29571" y2="86724"/>
                        <a14:foregroundMark x1="29571" y1="86724" x2="32143" y2="94004"/>
                        <a14:foregroundMark x1="32143" y1="94004" x2="38000" y2="95717"/>
                        <a14:foregroundMark x1="38000" y1="95717" x2="54000" y2="92291"/>
                        <a14:foregroundMark x1="54000" y1="92291" x2="59429" y2="88651"/>
                        <a14:foregroundMark x1="59429" y1="88651" x2="56143" y2="95931"/>
                        <a14:foregroundMark x1="56143" y1="95931" x2="62143" y2="95931"/>
                        <a14:foregroundMark x1="62143" y1="95931" x2="67857" y2="94861"/>
                        <a14:foregroundMark x1="67857" y1="94861" x2="70143" y2="89079"/>
                      </a14:backgroundRemoval>
                    </a14:imgEffect>
                  </a14:imgLayer>
                </a14:imgProps>
              </a:ext>
              <a:ext uri="{28A0092B-C50C-407E-A947-70E740481C1C}">
                <a14:useLocalDpi xmlns:a14="http://schemas.microsoft.com/office/drawing/2010/main" val="0"/>
              </a:ext>
            </a:extLst>
          </a:blip>
          <a:srcRect/>
          <a:stretch>
            <a:fillRect/>
          </a:stretch>
        </p:blipFill>
        <p:spPr bwMode="auto">
          <a:xfrm>
            <a:off x="5056717" y="1503619"/>
            <a:ext cx="1725634" cy="115127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1+#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1+#ppt_w/2"/>
                                          </p:val>
                                        </p:tav>
                                        <p:tav tm="100000">
                                          <p:val>
                                            <p:strVal val="#ppt_x"/>
                                          </p:val>
                                        </p:tav>
                                      </p:tavLst>
                                    </p:anim>
                                    <p:anim calcmode="lin" valueType="num">
                                      <p:cBhvr additive="base">
                                        <p:cTn id="5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fill="hold"/>
                                        <p:tgtEl>
                                          <p:spTgt spid="10"/>
                                        </p:tgtEl>
                                        <p:attrNameLst>
                                          <p:attrName>ppt_x</p:attrName>
                                        </p:attrNameLst>
                                      </p:cBhvr>
                                      <p:tavLst>
                                        <p:tav tm="0">
                                          <p:val>
                                            <p:strVal val="#ppt_x"/>
                                          </p:val>
                                        </p:tav>
                                        <p:tav tm="100000">
                                          <p:val>
                                            <p:strVal val="#ppt_x"/>
                                          </p:val>
                                        </p:tav>
                                      </p:tavLst>
                                    </p:anim>
                                    <p:anim calcmode="lin" valueType="num">
                                      <p:cBhvr additive="base">
                                        <p:cTn id="7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8" presetClass="exit" presetSubtype="16" fill="hold" nodeType="clickEffect">
                                  <p:stCondLst>
                                    <p:cond delay="0"/>
                                  </p:stCondLst>
                                  <p:childTnLst>
                                    <p:animEffect transition="out" filter="diamond(in)">
                                      <p:cBhvr>
                                        <p:cTn id="74" dur="2000"/>
                                        <p:tgtEl>
                                          <p:spTgt spid="10"/>
                                        </p:tgtEl>
                                      </p:cBhvr>
                                    </p:animEffect>
                                    <p:set>
                                      <p:cBhvr>
                                        <p:cTn id="75"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3" grpId="0" animBg="1"/>
      <p:bldP spid="3" grpId="1" animBg="1"/>
      <p:bldP spid="13" grpId="0" animBg="1"/>
      <p:bldP spid="13" grpId="1" animBg="1"/>
      <p:bldP spid="12" grpId="0" animBg="1"/>
      <p:bldP spid="12" grpId="1" animBg="1"/>
      <p:bldP spid="14" grpId="0" animBg="1"/>
      <p:bldP spid="14" grpId="1" animBg="1"/>
      <p:bldP spid="15" grpId="0" animBg="1"/>
      <p:bldP spid="15"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64" y="337220"/>
            <a:ext cx="8820472" cy="1257258"/>
          </a:xfrm>
        </p:spPr>
        <p:txBody>
          <a:bodyPr>
            <a:noAutofit/>
          </a:bodyPr>
          <a:lstStyle/>
          <a:p>
            <a:pPr algn="just"/>
            <a:br>
              <a:rPr lang="en-IN" sz="2000" dirty="0"/>
            </a:br>
            <a:br>
              <a:rPr lang="en-IN" sz="2000" dirty="0"/>
            </a:br>
            <a:r>
              <a:rPr lang="en-IN" sz="2000" dirty="0"/>
              <a:t>Question: A snapdragon plant with red flowers was crossed with another such plant with white flowers. The F</a:t>
            </a:r>
            <a:r>
              <a:rPr lang="en-IN" sz="2000" baseline="-25000" dirty="0"/>
              <a:t>1</a:t>
            </a:r>
            <a:r>
              <a:rPr lang="en-IN" sz="2000" dirty="0"/>
              <a:t> progeny obtained had pink flowers. Explain, in brief, the inheritance pattern seen in </a:t>
            </a:r>
            <a:r>
              <a:rPr lang="en-IN" sz="2000" dirty="0" err="1"/>
              <a:t>offsprings</a:t>
            </a:r>
            <a:r>
              <a:rPr lang="en-IN" sz="2000" dirty="0"/>
              <a:t> of F</a:t>
            </a:r>
            <a:r>
              <a:rPr lang="en-IN" sz="2000" baseline="-25000" dirty="0"/>
              <a:t>1 </a:t>
            </a:r>
            <a:r>
              <a:rPr lang="en-IN" sz="2000" dirty="0"/>
              <a:t>generation? </a:t>
            </a:r>
          </a:p>
        </p:txBody>
      </p:sp>
      <p:pic>
        <p:nvPicPr>
          <p:cNvPr id="1035" name="Picture 11" descr="page1image60321408">
            <a:extLst>
              <a:ext uri="{FF2B5EF4-FFF2-40B4-BE49-F238E27FC236}">
                <a16:creationId xmlns:a16="http://schemas.microsoft.com/office/drawing/2014/main" id="{13565C2D-5BDF-EA44-8C2C-2A585A4E0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950" y="2056120"/>
            <a:ext cx="5118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60316032">
            <a:extLst>
              <a:ext uri="{FF2B5EF4-FFF2-40B4-BE49-F238E27FC236}">
                <a16:creationId xmlns:a16="http://schemas.microsoft.com/office/drawing/2014/main" id="{00A2E68E-108A-B244-8C60-5DC7F0E97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200" y="2513321"/>
            <a:ext cx="3911600" cy="177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36D8067-E46E-824B-8C7F-521D57681BC8}"/>
              </a:ext>
            </a:extLst>
          </p:cNvPr>
          <p:cNvSpPr/>
          <p:nvPr/>
        </p:nvSpPr>
        <p:spPr>
          <a:xfrm>
            <a:off x="161764" y="1873880"/>
            <a:ext cx="8820472" cy="1200329"/>
          </a:xfrm>
          <a:prstGeom prst="rect">
            <a:avLst/>
          </a:prstGeom>
        </p:spPr>
        <p:txBody>
          <a:bodyPr wrap="square">
            <a:spAutoFit/>
          </a:bodyPr>
          <a:lstStyle/>
          <a:p>
            <a:pPr algn="just"/>
            <a:r>
              <a:rPr lang="en-US" dirty="0"/>
              <a:t>Answer:</a:t>
            </a:r>
          </a:p>
          <a:p>
            <a:pPr algn="just"/>
            <a:r>
              <a:rPr lang="en-US" dirty="0"/>
              <a:t>The inheritance is </a:t>
            </a:r>
            <a:r>
              <a:rPr lang="en-US" b="1" dirty="0">
                <a:solidFill>
                  <a:srgbClr val="FFFF00"/>
                </a:solidFill>
              </a:rPr>
              <a:t>incomplete dominance</a:t>
            </a:r>
            <a:r>
              <a:rPr lang="en-US" dirty="0"/>
              <a:t>. In this, a new </a:t>
            </a:r>
            <a:r>
              <a:rPr lang="en-US" dirty="0">
                <a:solidFill>
                  <a:srgbClr val="FFFF00"/>
                </a:solidFill>
              </a:rPr>
              <a:t>intermediate phenotype between the two original phenotypes is obtained</a:t>
            </a:r>
            <a:r>
              <a:rPr lang="en-US" dirty="0"/>
              <a:t>. One allele for a specific trait is  not completely expressed over the other allele for the same trait. </a:t>
            </a:r>
          </a:p>
        </p:txBody>
      </p:sp>
      <p:sp>
        <p:nvSpPr>
          <p:cNvPr id="3" name="Rectangle 2">
            <a:extLst>
              <a:ext uri="{FF2B5EF4-FFF2-40B4-BE49-F238E27FC236}">
                <a16:creationId xmlns:a16="http://schemas.microsoft.com/office/drawing/2014/main" id="{F2D354E3-C319-BB47-BB01-D04E583AC9F1}"/>
              </a:ext>
            </a:extLst>
          </p:cNvPr>
          <p:cNvSpPr/>
          <p:nvPr/>
        </p:nvSpPr>
        <p:spPr>
          <a:xfrm>
            <a:off x="2502299" y="409228"/>
            <a:ext cx="4191597" cy="369332"/>
          </a:xfrm>
          <a:prstGeom prst="rect">
            <a:avLst/>
          </a:prstGeom>
        </p:spPr>
        <p:txBody>
          <a:bodyPr wrap="none">
            <a:spAutoFit/>
          </a:bodyPr>
          <a:lstStyle/>
          <a:p>
            <a:r>
              <a:rPr lang="en-IN" b="1" dirty="0">
                <a:solidFill>
                  <a:srgbClr val="FFFF00"/>
                </a:solidFill>
              </a:rPr>
              <a:t>A question from sample paper  2020-2021</a:t>
            </a:r>
            <a:endParaRPr lang="en-US" b="1" dirty="0">
              <a:solidFill>
                <a:srgbClr val="FFFF00"/>
              </a:solidFill>
            </a:endParaRPr>
          </a:p>
        </p:txBody>
      </p:sp>
    </p:spTree>
    <p:extLst>
      <p:ext uri="{BB962C8B-B14F-4D97-AF65-F5344CB8AC3E}">
        <p14:creationId xmlns:p14="http://schemas.microsoft.com/office/powerpoint/2010/main" val="142682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88" y="49188"/>
            <a:ext cx="5976664" cy="448349"/>
          </a:xfrm>
        </p:spPr>
        <p:txBody>
          <a:bodyPr>
            <a:normAutofit/>
          </a:bodyPr>
          <a:lstStyle/>
          <a:p>
            <a:r>
              <a:rPr lang="en-IN" sz="2000" b="1" dirty="0"/>
              <a:t>Genetic Basis of Blood Groups in Human Population</a:t>
            </a:r>
          </a:p>
        </p:txBody>
      </p:sp>
      <p:graphicFrame>
        <p:nvGraphicFramePr>
          <p:cNvPr id="4" name="Table 4">
            <a:extLst>
              <a:ext uri="{FF2B5EF4-FFF2-40B4-BE49-F238E27FC236}">
                <a16:creationId xmlns:a16="http://schemas.microsoft.com/office/drawing/2014/main" id="{37C031CE-8E8B-9247-98BE-0F32680F4063}"/>
              </a:ext>
            </a:extLst>
          </p:cNvPr>
          <p:cNvGraphicFramePr>
            <a:graphicFrameLocks noGrp="1"/>
          </p:cNvGraphicFramePr>
          <p:nvPr>
            <p:extLst>
              <p:ext uri="{D42A27DB-BD31-4B8C-83A1-F6EECF244321}">
                <p14:modId xmlns:p14="http://schemas.microsoft.com/office/powerpoint/2010/main" val="3922964429"/>
              </p:ext>
            </p:extLst>
          </p:nvPr>
        </p:nvGraphicFramePr>
        <p:xfrm>
          <a:off x="72008" y="2612061"/>
          <a:ext cx="6660233" cy="2761360"/>
        </p:xfrm>
        <a:graphic>
          <a:graphicData uri="http://schemas.openxmlformats.org/drawingml/2006/table">
            <a:tbl>
              <a:tblPr firstRow="1" bandRow="1">
                <a:tableStyleId>{5940675A-B579-460E-94D1-54222C63F5DA}</a:tableStyleId>
              </a:tblPr>
              <a:tblGrid>
                <a:gridCol w="889545">
                  <a:extLst>
                    <a:ext uri="{9D8B030D-6E8A-4147-A177-3AD203B41FA5}">
                      <a16:colId xmlns:a16="http://schemas.microsoft.com/office/drawing/2014/main" val="2505243995"/>
                    </a:ext>
                  </a:extLst>
                </a:gridCol>
                <a:gridCol w="1008152">
                  <a:extLst>
                    <a:ext uri="{9D8B030D-6E8A-4147-A177-3AD203B41FA5}">
                      <a16:colId xmlns:a16="http://schemas.microsoft.com/office/drawing/2014/main" val="58944154"/>
                    </a:ext>
                  </a:extLst>
                </a:gridCol>
                <a:gridCol w="1186062">
                  <a:extLst>
                    <a:ext uri="{9D8B030D-6E8A-4147-A177-3AD203B41FA5}">
                      <a16:colId xmlns:a16="http://schemas.microsoft.com/office/drawing/2014/main" val="2912926258"/>
                    </a:ext>
                  </a:extLst>
                </a:gridCol>
                <a:gridCol w="1281488">
                  <a:extLst>
                    <a:ext uri="{9D8B030D-6E8A-4147-A177-3AD203B41FA5}">
                      <a16:colId xmlns:a16="http://schemas.microsoft.com/office/drawing/2014/main" val="3507857665"/>
                    </a:ext>
                  </a:extLst>
                </a:gridCol>
                <a:gridCol w="2294986">
                  <a:extLst>
                    <a:ext uri="{9D8B030D-6E8A-4147-A177-3AD203B41FA5}">
                      <a16:colId xmlns:a16="http://schemas.microsoft.com/office/drawing/2014/main" val="2796820657"/>
                    </a:ext>
                  </a:extLst>
                </a:gridCol>
              </a:tblGrid>
              <a:tr h="451000">
                <a:tc>
                  <a:txBody>
                    <a:bodyPr/>
                    <a:lstStyle/>
                    <a:p>
                      <a:pPr algn="ctr"/>
                      <a:r>
                        <a:rPr lang="en-US" sz="1200" b="1" dirty="0"/>
                        <a:t>Allele from Parent 1</a:t>
                      </a:r>
                    </a:p>
                  </a:txBody>
                  <a:tcPr/>
                </a:tc>
                <a:tc>
                  <a:txBody>
                    <a:bodyPr/>
                    <a:lstStyle/>
                    <a:p>
                      <a:pPr marL="0" marR="0" lvl="0" indent="0" algn="ctr" defTabSz="761940" rtl="0" eaLnBrk="1" fontAlgn="auto" latinLnBrk="0" hangingPunct="1">
                        <a:lnSpc>
                          <a:spcPct val="100000"/>
                        </a:lnSpc>
                        <a:spcBef>
                          <a:spcPts val="0"/>
                        </a:spcBef>
                        <a:spcAft>
                          <a:spcPts val="0"/>
                        </a:spcAft>
                        <a:buClrTx/>
                        <a:buSzTx/>
                        <a:buFontTx/>
                        <a:buNone/>
                        <a:tabLst/>
                        <a:defRPr/>
                      </a:pPr>
                      <a:r>
                        <a:rPr lang="en-US" sz="1200" b="1" dirty="0"/>
                        <a:t>Allele from Parent 2</a:t>
                      </a:r>
                    </a:p>
                  </a:txBody>
                  <a:tcPr/>
                </a:tc>
                <a:tc>
                  <a:txBody>
                    <a:bodyPr/>
                    <a:lstStyle/>
                    <a:p>
                      <a:pPr algn="ctr"/>
                      <a:r>
                        <a:rPr lang="en-US" sz="1200" b="1" dirty="0"/>
                        <a:t>Genotype of offspring</a:t>
                      </a:r>
                    </a:p>
                  </a:txBody>
                  <a:tcPr/>
                </a:tc>
                <a:tc>
                  <a:txBody>
                    <a:bodyPr/>
                    <a:lstStyle/>
                    <a:p>
                      <a:pPr algn="ctr"/>
                      <a:r>
                        <a:rPr lang="en-US" sz="1200" b="1" dirty="0"/>
                        <a:t>Blood types of offspring</a:t>
                      </a:r>
                    </a:p>
                  </a:txBody>
                  <a:tcPr/>
                </a:tc>
                <a:tc>
                  <a:txBody>
                    <a:bodyPr/>
                    <a:lstStyle/>
                    <a:p>
                      <a:pPr algn="ctr"/>
                      <a:r>
                        <a:rPr lang="en-US" sz="1200" b="1" dirty="0"/>
                        <a:t>Remarks</a:t>
                      </a:r>
                    </a:p>
                  </a:txBody>
                  <a:tcPr anchor="ctr"/>
                </a:tc>
                <a:extLst>
                  <a:ext uri="{0D108BD9-81ED-4DB2-BD59-A6C34878D82A}">
                    <a16:rowId xmlns:a16="http://schemas.microsoft.com/office/drawing/2014/main" val="4283908255"/>
                  </a:ext>
                </a:extLst>
              </a:tr>
              <a:tr h="288020">
                <a:tc>
                  <a:txBody>
                    <a:bodyPr/>
                    <a:lstStyle/>
                    <a:p>
                      <a:pPr algn="ctr"/>
                      <a:r>
                        <a:rPr lang="en-IN" sz="1200" b="1" i="1" dirty="0"/>
                        <a:t>I</a:t>
                      </a:r>
                      <a:r>
                        <a:rPr lang="en-IN" sz="1200" b="1" i="1" baseline="30000" dirty="0"/>
                        <a:t>A</a:t>
                      </a:r>
                      <a:endParaRPr lang="en-US" sz="1200" b="1" i="1" dirty="0"/>
                    </a:p>
                  </a:txBody>
                  <a:tcPr/>
                </a:tc>
                <a:tc>
                  <a:txBody>
                    <a:bodyPr/>
                    <a:lstStyle/>
                    <a:p>
                      <a:pPr algn="ctr"/>
                      <a:r>
                        <a:rPr lang="en-IN" sz="1200" b="1" i="1" dirty="0"/>
                        <a:t>I</a:t>
                      </a:r>
                      <a:r>
                        <a:rPr lang="en-IN" sz="1200" b="1" i="1" baseline="30000" dirty="0"/>
                        <a:t>A</a:t>
                      </a:r>
                      <a:endParaRPr lang="en-US" sz="1200" b="1" i="1" dirty="0"/>
                    </a:p>
                  </a:txBody>
                  <a:tcPr/>
                </a:tc>
                <a:tc>
                  <a:txBody>
                    <a:bodyPr/>
                    <a:lstStyle/>
                    <a:p>
                      <a:pPr marL="0" marR="0" lvl="0" indent="0" algn="ctr" defTabSz="761940" rtl="0" eaLnBrk="1" fontAlgn="auto" latinLnBrk="0" hangingPunct="1">
                        <a:lnSpc>
                          <a:spcPct val="100000"/>
                        </a:lnSpc>
                        <a:spcBef>
                          <a:spcPts val="0"/>
                        </a:spcBef>
                        <a:spcAft>
                          <a:spcPts val="0"/>
                        </a:spcAft>
                        <a:buClrTx/>
                        <a:buSzTx/>
                        <a:buFontTx/>
                        <a:buNone/>
                        <a:tabLst/>
                        <a:defRPr/>
                      </a:pPr>
                      <a:endParaRPr lang="en-US" sz="1200" b="1" i="1" dirty="0"/>
                    </a:p>
                  </a:txBody>
                  <a:tcPr/>
                </a:tc>
                <a:tc>
                  <a:txBody>
                    <a:bodyPr/>
                    <a:lstStyle/>
                    <a:p>
                      <a:pPr algn="ctr"/>
                      <a:endParaRPr lang="en-US" sz="1200" b="1" dirty="0"/>
                    </a:p>
                  </a:txBody>
                  <a:tcPr/>
                </a:tc>
                <a:tc>
                  <a:txBody>
                    <a:bodyPr/>
                    <a:lstStyle/>
                    <a:p>
                      <a:pPr marL="380970" marR="0" lvl="1" indent="0" algn="l" defTabSz="761940" rtl="0" eaLnBrk="1" fontAlgn="auto" latinLnBrk="0" hangingPunct="1">
                        <a:lnSpc>
                          <a:spcPct val="100000"/>
                        </a:lnSpc>
                        <a:spcBef>
                          <a:spcPts val="0"/>
                        </a:spcBef>
                        <a:spcAft>
                          <a:spcPts val="0"/>
                        </a:spcAft>
                        <a:buClrTx/>
                        <a:buSzTx/>
                        <a:buFontTx/>
                        <a:buNone/>
                        <a:tabLst/>
                        <a:defRPr/>
                      </a:pPr>
                      <a:endParaRPr lang="en-US" sz="1200" b="1" i="1" dirty="0"/>
                    </a:p>
                  </a:txBody>
                  <a:tcPr/>
                </a:tc>
                <a:extLst>
                  <a:ext uri="{0D108BD9-81ED-4DB2-BD59-A6C34878D82A}">
                    <a16:rowId xmlns:a16="http://schemas.microsoft.com/office/drawing/2014/main" val="2934982838"/>
                  </a:ext>
                </a:extLst>
              </a:tr>
              <a:tr h="288020">
                <a:tc>
                  <a:txBody>
                    <a:bodyPr/>
                    <a:lstStyle/>
                    <a:p>
                      <a:pPr algn="ctr"/>
                      <a:r>
                        <a:rPr lang="en-IN" sz="1200" b="1" i="1" dirty="0"/>
                        <a:t>I</a:t>
                      </a:r>
                      <a:r>
                        <a:rPr lang="en-IN" sz="1200" b="1" i="1" baseline="30000" dirty="0"/>
                        <a:t>A</a:t>
                      </a:r>
                      <a:endParaRPr lang="en-US" sz="1200" b="1" i="1" dirty="0"/>
                    </a:p>
                  </a:txBody>
                  <a:tcPr/>
                </a:tc>
                <a:tc>
                  <a:txBody>
                    <a:bodyPr/>
                    <a:lstStyle/>
                    <a:p>
                      <a:pPr algn="ctr"/>
                      <a:r>
                        <a:rPr lang="en-IN" sz="1200" b="1" i="1" dirty="0"/>
                        <a:t>I</a:t>
                      </a:r>
                      <a:r>
                        <a:rPr lang="en-IN" sz="1200" b="1" i="1" baseline="30000" dirty="0"/>
                        <a:t>B</a:t>
                      </a:r>
                      <a:endParaRPr lang="en-US" sz="1200" b="1" i="1" dirty="0"/>
                    </a:p>
                  </a:txBody>
                  <a:tcPr/>
                </a:tc>
                <a:tc>
                  <a:txBody>
                    <a:bodyPr/>
                    <a:lstStyle/>
                    <a:p>
                      <a:pPr marL="0" marR="0" lvl="0" indent="0" algn="ctr" defTabSz="761940" rtl="0" eaLnBrk="1" fontAlgn="auto" latinLnBrk="0" hangingPunct="1">
                        <a:lnSpc>
                          <a:spcPct val="100000"/>
                        </a:lnSpc>
                        <a:spcBef>
                          <a:spcPts val="0"/>
                        </a:spcBef>
                        <a:spcAft>
                          <a:spcPts val="0"/>
                        </a:spcAft>
                        <a:buClrTx/>
                        <a:buSzTx/>
                        <a:buFontTx/>
                        <a:buNone/>
                        <a:tabLst/>
                        <a:defRPr/>
                      </a:pPr>
                      <a:endParaRPr lang="en-US" sz="1200" b="1" i="1" dirty="0"/>
                    </a:p>
                  </a:txBody>
                  <a:tcPr/>
                </a:tc>
                <a:tc>
                  <a:txBody>
                    <a:bodyPr/>
                    <a:lstStyle/>
                    <a:p>
                      <a:pPr algn="ctr"/>
                      <a:endParaRPr lang="en-US" sz="1200" b="1" dirty="0"/>
                    </a:p>
                  </a:txBody>
                  <a:tcPr/>
                </a:tc>
                <a:tc>
                  <a:txBody>
                    <a:bodyPr/>
                    <a:lstStyle/>
                    <a:p>
                      <a:pPr marL="380970" marR="0" lvl="1" indent="0" algn="l" defTabSz="761940" rtl="0" eaLnBrk="1" fontAlgn="auto" latinLnBrk="0" hangingPunct="1">
                        <a:lnSpc>
                          <a:spcPct val="100000"/>
                        </a:lnSpc>
                        <a:spcBef>
                          <a:spcPts val="0"/>
                        </a:spcBef>
                        <a:spcAft>
                          <a:spcPts val="0"/>
                        </a:spcAft>
                        <a:buClrTx/>
                        <a:buSzTx/>
                        <a:buFontTx/>
                        <a:buNone/>
                        <a:tabLst/>
                        <a:defRPr/>
                      </a:pPr>
                      <a:endParaRPr lang="en-US" sz="1200" b="1" dirty="0">
                        <a:solidFill>
                          <a:srgbClr val="FFFF00"/>
                        </a:solidFill>
                      </a:endParaRPr>
                    </a:p>
                  </a:txBody>
                  <a:tcPr/>
                </a:tc>
                <a:extLst>
                  <a:ext uri="{0D108BD9-81ED-4DB2-BD59-A6C34878D82A}">
                    <a16:rowId xmlns:a16="http://schemas.microsoft.com/office/drawing/2014/main" val="1372268715"/>
                  </a:ext>
                </a:extLst>
              </a:tr>
              <a:tr h="288020">
                <a:tc>
                  <a:txBody>
                    <a:bodyPr/>
                    <a:lstStyle/>
                    <a:p>
                      <a:pPr algn="ctr"/>
                      <a:r>
                        <a:rPr lang="en-IN" sz="1200" b="1" i="1" dirty="0"/>
                        <a:t>I</a:t>
                      </a:r>
                      <a:r>
                        <a:rPr lang="en-IN" sz="1200" b="1" i="1" baseline="30000" dirty="0"/>
                        <a:t>A</a:t>
                      </a:r>
                      <a:endParaRPr lang="en-US" sz="1200" b="1" i="1" dirty="0"/>
                    </a:p>
                  </a:txBody>
                  <a:tcPr/>
                </a:tc>
                <a:tc>
                  <a:txBody>
                    <a:bodyPr/>
                    <a:lstStyle/>
                    <a:p>
                      <a:pPr algn="ctr"/>
                      <a:r>
                        <a:rPr lang="en-IN" sz="1200" b="1" i="1" dirty="0" err="1"/>
                        <a:t>i</a:t>
                      </a:r>
                      <a:endParaRPr lang="en-US" sz="1200" b="1" i="1" dirty="0"/>
                    </a:p>
                  </a:txBody>
                  <a:tcPr/>
                </a:tc>
                <a:tc>
                  <a:txBody>
                    <a:bodyPr/>
                    <a:lstStyle/>
                    <a:p>
                      <a:pPr marL="0" marR="0" lvl="0" indent="0" algn="ctr" defTabSz="761940" rtl="0" eaLnBrk="1" fontAlgn="auto" latinLnBrk="0" hangingPunct="1">
                        <a:lnSpc>
                          <a:spcPct val="100000"/>
                        </a:lnSpc>
                        <a:spcBef>
                          <a:spcPts val="0"/>
                        </a:spcBef>
                        <a:spcAft>
                          <a:spcPts val="0"/>
                        </a:spcAft>
                        <a:buClrTx/>
                        <a:buSzTx/>
                        <a:buFontTx/>
                        <a:buNone/>
                        <a:tabLst/>
                        <a:defRPr/>
                      </a:pPr>
                      <a:endParaRPr lang="en-IN" sz="1200" b="1" i="1" baseline="30000" dirty="0"/>
                    </a:p>
                  </a:txBody>
                  <a:tcPr/>
                </a:tc>
                <a:tc>
                  <a:txBody>
                    <a:bodyPr/>
                    <a:lstStyle/>
                    <a:p>
                      <a:pPr algn="ctr"/>
                      <a:endParaRPr lang="en-US" sz="1200" b="1" dirty="0"/>
                    </a:p>
                  </a:txBody>
                  <a:tcPr/>
                </a:tc>
                <a:tc>
                  <a:txBody>
                    <a:bodyPr/>
                    <a:lstStyle/>
                    <a:p>
                      <a:pPr marL="380970" marR="0" lvl="1" indent="0" algn="l" defTabSz="761940" rtl="0" eaLnBrk="1" fontAlgn="auto" latinLnBrk="0" hangingPunct="1">
                        <a:lnSpc>
                          <a:spcPct val="100000"/>
                        </a:lnSpc>
                        <a:spcBef>
                          <a:spcPts val="0"/>
                        </a:spcBef>
                        <a:spcAft>
                          <a:spcPts val="0"/>
                        </a:spcAft>
                        <a:buClrTx/>
                        <a:buSzTx/>
                        <a:buFontTx/>
                        <a:buNone/>
                        <a:tabLst/>
                        <a:defRPr/>
                      </a:pPr>
                      <a:endParaRPr lang="en-US" sz="1200" b="1" i="1" dirty="0"/>
                    </a:p>
                  </a:txBody>
                  <a:tcPr/>
                </a:tc>
                <a:extLst>
                  <a:ext uri="{0D108BD9-81ED-4DB2-BD59-A6C34878D82A}">
                    <a16:rowId xmlns:a16="http://schemas.microsoft.com/office/drawing/2014/main" val="1658670438"/>
                  </a:ext>
                </a:extLst>
              </a:tr>
              <a:tr h="288020">
                <a:tc>
                  <a:txBody>
                    <a:bodyPr/>
                    <a:lstStyle/>
                    <a:p>
                      <a:pPr algn="ctr"/>
                      <a:r>
                        <a:rPr lang="en-IN" sz="1200" b="1" i="1" dirty="0"/>
                        <a:t>I</a:t>
                      </a:r>
                      <a:r>
                        <a:rPr lang="en-IN" sz="1200" b="1" i="1" baseline="30000" dirty="0"/>
                        <a:t>B</a:t>
                      </a:r>
                      <a:endParaRPr lang="en-US" sz="1200" b="1" i="1" dirty="0"/>
                    </a:p>
                  </a:txBody>
                  <a:tcPr/>
                </a:tc>
                <a:tc>
                  <a:txBody>
                    <a:bodyPr/>
                    <a:lstStyle/>
                    <a:p>
                      <a:pPr algn="ctr"/>
                      <a:r>
                        <a:rPr lang="en-IN" sz="1200" b="1" i="1" dirty="0"/>
                        <a:t>I</a:t>
                      </a:r>
                      <a:r>
                        <a:rPr lang="en-IN" sz="1200" b="1" i="1" baseline="30000" dirty="0"/>
                        <a:t>A</a:t>
                      </a:r>
                      <a:endParaRPr lang="en-US" sz="1200" b="1" i="1" dirty="0"/>
                    </a:p>
                  </a:txBody>
                  <a:tcPr/>
                </a:tc>
                <a:tc>
                  <a:txBody>
                    <a:bodyPr/>
                    <a:lstStyle/>
                    <a:p>
                      <a:pPr marL="0" marR="0" lvl="0" indent="0" algn="ctr" defTabSz="761940" rtl="0" eaLnBrk="1" fontAlgn="auto" latinLnBrk="0" hangingPunct="1">
                        <a:lnSpc>
                          <a:spcPct val="100000"/>
                        </a:lnSpc>
                        <a:spcBef>
                          <a:spcPts val="0"/>
                        </a:spcBef>
                        <a:spcAft>
                          <a:spcPts val="0"/>
                        </a:spcAft>
                        <a:buClrTx/>
                        <a:buSzTx/>
                        <a:buFontTx/>
                        <a:buNone/>
                        <a:tabLst/>
                        <a:defRPr/>
                      </a:pPr>
                      <a:endParaRPr lang="en-US" sz="1200" b="1" i="1" dirty="0"/>
                    </a:p>
                  </a:txBody>
                  <a:tcPr/>
                </a:tc>
                <a:tc>
                  <a:txBody>
                    <a:bodyPr/>
                    <a:lstStyle/>
                    <a:p>
                      <a:pPr algn="ctr"/>
                      <a:endParaRPr lang="en-US" sz="1200" b="1" dirty="0"/>
                    </a:p>
                  </a:txBody>
                  <a:tcPr/>
                </a:tc>
                <a:tc>
                  <a:txBody>
                    <a:bodyPr/>
                    <a:lstStyle/>
                    <a:p>
                      <a:pPr marL="380970" marR="0" lvl="1" indent="0" algn="l" defTabSz="761940" rtl="0" eaLnBrk="1" fontAlgn="auto" latinLnBrk="0" hangingPunct="1">
                        <a:lnSpc>
                          <a:spcPct val="100000"/>
                        </a:lnSpc>
                        <a:spcBef>
                          <a:spcPts val="0"/>
                        </a:spcBef>
                        <a:spcAft>
                          <a:spcPts val="0"/>
                        </a:spcAft>
                        <a:buClrTx/>
                        <a:buSzTx/>
                        <a:buFontTx/>
                        <a:buNone/>
                        <a:tabLst/>
                        <a:defRPr/>
                      </a:pPr>
                      <a:endParaRPr lang="en-US" sz="1200" b="1" dirty="0">
                        <a:solidFill>
                          <a:srgbClr val="FFFF00"/>
                        </a:solidFill>
                      </a:endParaRPr>
                    </a:p>
                  </a:txBody>
                  <a:tcPr/>
                </a:tc>
                <a:extLst>
                  <a:ext uri="{0D108BD9-81ED-4DB2-BD59-A6C34878D82A}">
                    <a16:rowId xmlns:a16="http://schemas.microsoft.com/office/drawing/2014/main" val="3531283590"/>
                  </a:ext>
                </a:extLst>
              </a:tr>
              <a:tr h="288020">
                <a:tc>
                  <a:txBody>
                    <a:bodyPr/>
                    <a:lstStyle/>
                    <a:p>
                      <a:pPr algn="ctr"/>
                      <a:r>
                        <a:rPr lang="en-IN" sz="1200" b="1" i="1" dirty="0"/>
                        <a:t>I</a:t>
                      </a:r>
                      <a:r>
                        <a:rPr lang="en-IN" sz="1200" b="1" i="1" baseline="30000" dirty="0"/>
                        <a:t>B</a:t>
                      </a:r>
                      <a:endParaRPr lang="en-US" sz="1200" b="1" i="1" dirty="0"/>
                    </a:p>
                  </a:txBody>
                  <a:tcPr/>
                </a:tc>
                <a:tc>
                  <a:txBody>
                    <a:bodyPr/>
                    <a:lstStyle/>
                    <a:p>
                      <a:pPr algn="ctr"/>
                      <a:r>
                        <a:rPr lang="en-IN" sz="1200" b="1" i="1" dirty="0"/>
                        <a:t>I</a:t>
                      </a:r>
                      <a:r>
                        <a:rPr lang="en-IN" sz="1200" b="1" i="1" baseline="30000" dirty="0"/>
                        <a:t>B</a:t>
                      </a:r>
                      <a:endParaRPr lang="en-US" sz="1200" b="1" i="1" dirty="0"/>
                    </a:p>
                  </a:txBody>
                  <a:tcPr/>
                </a:tc>
                <a:tc>
                  <a:txBody>
                    <a:bodyPr/>
                    <a:lstStyle/>
                    <a:p>
                      <a:pPr marL="0" marR="0" lvl="0" indent="0" algn="ctr" defTabSz="761940" rtl="0" eaLnBrk="1" fontAlgn="auto" latinLnBrk="0" hangingPunct="1">
                        <a:lnSpc>
                          <a:spcPct val="100000"/>
                        </a:lnSpc>
                        <a:spcBef>
                          <a:spcPts val="0"/>
                        </a:spcBef>
                        <a:spcAft>
                          <a:spcPts val="0"/>
                        </a:spcAft>
                        <a:buClrTx/>
                        <a:buSzTx/>
                        <a:buFontTx/>
                        <a:buNone/>
                        <a:tabLst/>
                        <a:defRPr/>
                      </a:pPr>
                      <a:endParaRPr lang="en-US" sz="1200" b="1" i="1" dirty="0"/>
                    </a:p>
                  </a:txBody>
                  <a:tcPr/>
                </a:tc>
                <a:tc>
                  <a:txBody>
                    <a:bodyPr/>
                    <a:lstStyle/>
                    <a:p>
                      <a:pPr algn="ctr"/>
                      <a:endParaRPr lang="en-US" sz="1200" b="1" dirty="0"/>
                    </a:p>
                  </a:txBody>
                  <a:tcPr/>
                </a:tc>
                <a:tc>
                  <a:txBody>
                    <a:bodyPr/>
                    <a:lstStyle/>
                    <a:p>
                      <a:pPr marL="380970" marR="0" lvl="1" indent="0" algn="l" defTabSz="761940" rtl="0" eaLnBrk="1" fontAlgn="auto" latinLnBrk="0" hangingPunct="1">
                        <a:lnSpc>
                          <a:spcPct val="100000"/>
                        </a:lnSpc>
                        <a:spcBef>
                          <a:spcPts val="0"/>
                        </a:spcBef>
                        <a:spcAft>
                          <a:spcPts val="0"/>
                        </a:spcAft>
                        <a:buClrTx/>
                        <a:buSzTx/>
                        <a:buFontTx/>
                        <a:buNone/>
                        <a:tabLst/>
                        <a:defRPr/>
                      </a:pPr>
                      <a:endParaRPr lang="en-US" sz="1200" b="1" i="1" dirty="0"/>
                    </a:p>
                  </a:txBody>
                  <a:tcPr/>
                </a:tc>
                <a:extLst>
                  <a:ext uri="{0D108BD9-81ED-4DB2-BD59-A6C34878D82A}">
                    <a16:rowId xmlns:a16="http://schemas.microsoft.com/office/drawing/2014/main" val="1318444247"/>
                  </a:ext>
                </a:extLst>
              </a:tr>
              <a:tr h="288020">
                <a:tc>
                  <a:txBody>
                    <a:bodyPr/>
                    <a:lstStyle/>
                    <a:p>
                      <a:pPr algn="ctr"/>
                      <a:r>
                        <a:rPr lang="en-IN" sz="1200" b="1" i="1" dirty="0"/>
                        <a:t>I</a:t>
                      </a:r>
                      <a:r>
                        <a:rPr lang="en-IN" sz="1200" b="1" i="1" baseline="30000" dirty="0"/>
                        <a:t>B</a:t>
                      </a:r>
                      <a:endParaRPr lang="en-US" sz="1200" b="1" i="1" dirty="0"/>
                    </a:p>
                  </a:txBody>
                  <a:tcPr/>
                </a:tc>
                <a:tc>
                  <a:txBody>
                    <a:bodyPr/>
                    <a:lstStyle/>
                    <a:p>
                      <a:pPr algn="ctr"/>
                      <a:r>
                        <a:rPr lang="en-IN" sz="1200" b="1" i="1" dirty="0" err="1"/>
                        <a:t>i</a:t>
                      </a:r>
                      <a:endParaRPr lang="en-US" sz="1200" b="1" i="1" dirty="0"/>
                    </a:p>
                  </a:txBody>
                  <a:tcPr/>
                </a:tc>
                <a:tc>
                  <a:txBody>
                    <a:bodyPr/>
                    <a:lstStyle/>
                    <a:p>
                      <a:pPr marL="0" marR="0" lvl="0" indent="0" algn="ctr" defTabSz="761940" rtl="0" eaLnBrk="1" fontAlgn="auto" latinLnBrk="0" hangingPunct="1">
                        <a:lnSpc>
                          <a:spcPct val="100000"/>
                        </a:lnSpc>
                        <a:spcBef>
                          <a:spcPts val="0"/>
                        </a:spcBef>
                        <a:spcAft>
                          <a:spcPts val="0"/>
                        </a:spcAft>
                        <a:buClrTx/>
                        <a:buSzTx/>
                        <a:buFontTx/>
                        <a:buNone/>
                        <a:tabLst/>
                        <a:defRPr/>
                      </a:pPr>
                      <a:endParaRPr lang="en-IN" sz="1200" b="1" i="1" baseline="30000" dirty="0"/>
                    </a:p>
                  </a:txBody>
                  <a:tcPr/>
                </a:tc>
                <a:tc>
                  <a:txBody>
                    <a:bodyPr/>
                    <a:lstStyle/>
                    <a:p>
                      <a:pPr algn="ctr"/>
                      <a:endParaRPr lang="en-US" sz="1200" b="1" dirty="0"/>
                    </a:p>
                  </a:txBody>
                  <a:tcPr/>
                </a:tc>
                <a:tc>
                  <a:txBody>
                    <a:bodyPr/>
                    <a:lstStyle/>
                    <a:p>
                      <a:pPr marL="380970" marR="0" lvl="1" indent="0" algn="l" defTabSz="761940" rtl="0" eaLnBrk="1" fontAlgn="auto" latinLnBrk="0" hangingPunct="1">
                        <a:lnSpc>
                          <a:spcPct val="100000"/>
                        </a:lnSpc>
                        <a:spcBef>
                          <a:spcPts val="0"/>
                        </a:spcBef>
                        <a:spcAft>
                          <a:spcPts val="0"/>
                        </a:spcAft>
                        <a:buClrTx/>
                        <a:buSzTx/>
                        <a:buFontTx/>
                        <a:buNone/>
                        <a:tabLst/>
                        <a:defRPr/>
                      </a:pPr>
                      <a:endParaRPr lang="en-US" sz="1200" b="1" i="1" dirty="0"/>
                    </a:p>
                  </a:txBody>
                  <a:tcPr/>
                </a:tc>
                <a:extLst>
                  <a:ext uri="{0D108BD9-81ED-4DB2-BD59-A6C34878D82A}">
                    <a16:rowId xmlns:a16="http://schemas.microsoft.com/office/drawing/2014/main" val="3479072715"/>
                  </a:ext>
                </a:extLst>
              </a:tr>
              <a:tr h="288020">
                <a:tc>
                  <a:txBody>
                    <a:bodyPr/>
                    <a:lstStyle/>
                    <a:p>
                      <a:pPr algn="ctr"/>
                      <a:r>
                        <a:rPr lang="en-IN" sz="1200" b="1" i="1" dirty="0"/>
                        <a:t>I</a:t>
                      </a:r>
                      <a:r>
                        <a:rPr lang="en-IN" sz="1200" b="1" i="1" baseline="30000" dirty="0"/>
                        <a:t>A</a:t>
                      </a:r>
                      <a:endParaRPr lang="en-US" sz="1200" b="1" i="1" dirty="0"/>
                    </a:p>
                  </a:txBody>
                  <a:tcPr/>
                </a:tc>
                <a:tc>
                  <a:txBody>
                    <a:bodyPr/>
                    <a:lstStyle/>
                    <a:p>
                      <a:pPr algn="ctr"/>
                      <a:r>
                        <a:rPr lang="en-IN" sz="1200" b="1" i="1" dirty="0" err="1"/>
                        <a:t>i</a:t>
                      </a:r>
                      <a:endParaRPr lang="en-US" sz="1200" b="1" i="1" dirty="0"/>
                    </a:p>
                  </a:txBody>
                  <a:tcPr/>
                </a:tc>
                <a:tc>
                  <a:txBody>
                    <a:bodyPr/>
                    <a:lstStyle/>
                    <a:p>
                      <a:pPr marL="0" marR="0" lvl="0" indent="0" algn="ctr" defTabSz="761940" rtl="0" eaLnBrk="1" fontAlgn="auto" latinLnBrk="0" hangingPunct="1">
                        <a:lnSpc>
                          <a:spcPct val="100000"/>
                        </a:lnSpc>
                        <a:spcBef>
                          <a:spcPts val="0"/>
                        </a:spcBef>
                        <a:spcAft>
                          <a:spcPts val="0"/>
                        </a:spcAft>
                        <a:buClrTx/>
                        <a:buSzTx/>
                        <a:buFontTx/>
                        <a:buNone/>
                        <a:tabLst/>
                        <a:defRPr/>
                      </a:pPr>
                      <a:endParaRPr lang="en-IN" sz="1200" b="1" i="1" baseline="30000" dirty="0"/>
                    </a:p>
                  </a:txBody>
                  <a:tcPr/>
                </a:tc>
                <a:tc>
                  <a:txBody>
                    <a:bodyPr/>
                    <a:lstStyle/>
                    <a:p>
                      <a:pPr algn="ctr"/>
                      <a:endParaRPr lang="en-US" sz="1200" b="1" dirty="0"/>
                    </a:p>
                  </a:txBody>
                  <a:tcPr/>
                </a:tc>
                <a:tc>
                  <a:txBody>
                    <a:bodyPr/>
                    <a:lstStyle/>
                    <a:p>
                      <a:pPr marL="380970" marR="0" lvl="1" indent="0" algn="l" defTabSz="761940" rtl="0" eaLnBrk="1" fontAlgn="auto" latinLnBrk="0" hangingPunct="1">
                        <a:lnSpc>
                          <a:spcPct val="100000"/>
                        </a:lnSpc>
                        <a:spcBef>
                          <a:spcPts val="0"/>
                        </a:spcBef>
                        <a:spcAft>
                          <a:spcPts val="0"/>
                        </a:spcAft>
                        <a:buClrTx/>
                        <a:buSzTx/>
                        <a:buFontTx/>
                        <a:buNone/>
                        <a:tabLst/>
                        <a:defRPr/>
                      </a:pPr>
                      <a:endParaRPr lang="en-US" sz="1200" b="1" i="1" dirty="0"/>
                    </a:p>
                  </a:txBody>
                  <a:tcPr/>
                </a:tc>
                <a:extLst>
                  <a:ext uri="{0D108BD9-81ED-4DB2-BD59-A6C34878D82A}">
                    <a16:rowId xmlns:a16="http://schemas.microsoft.com/office/drawing/2014/main" val="1600032342"/>
                  </a:ext>
                </a:extLst>
              </a:tr>
              <a:tr h="288020">
                <a:tc>
                  <a:txBody>
                    <a:bodyPr/>
                    <a:lstStyle/>
                    <a:p>
                      <a:pPr algn="ctr"/>
                      <a:r>
                        <a:rPr lang="en-US" sz="1200" b="1" i="1" dirty="0" err="1"/>
                        <a:t>i</a:t>
                      </a:r>
                      <a:endParaRPr lang="en-US" sz="1200" b="1" i="1" dirty="0"/>
                    </a:p>
                  </a:txBody>
                  <a:tcPr/>
                </a:tc>
                <a:tc>
                  <a:txBody>
                    <a:bodyPr/>
                    <a:lstStyle/>
                    <a:p>
                      <a:pPr algn="ctr"/>
                      <a:r>
                        <a:rPr lang="en-US" sz="1200" b="1" i="1" dirty="0" err="1"/>
                        <a:t>i</a:t>
                      </a:r>
                      <a:endParaRPr lang="en-US" sz="1200" b="1" i="1" dirty="0"/>
                    </a:p>
                  </a:txBody>
                  <a:tcPr/>
                </a:tc>
                <a:tc>
                  <a:txBody>
                    <a:bodyPr/>
                    <a:lstStyle/>
                    <a:p>
                      <a:pPr algn="ctr"/>
                      <a:endParaRPr lang="en-US" sz="1200" b="1" i="1" dirty="0"/>
                    </a:p>
                  </a:txBody>
                  <a:tcPr/>
                </a:tc>
                <a:tc>
                  <a:txBody>
                    <a:bodyPr/>
                    <a:lstStyle/>
                    <a:p>
                      <a:pPr algn="ctr"/>
                      <a:endParaRPr lang="en-US" sz="1200" b="1" dirty="0"/>
                    </a:p>
                  </a:txBody>
                  <a:tcPr/>
                </a:tc>
                <a:tc>
                  <a:txBody>
                    <a:bodyPr/>
                    <a:lstStyle/>
                    <a:p>
                      <a:pPr marL="380970" marR="0" lvl="1" indent="0" algn="l" defTabSz="761940" rtl="0" eaLnBrk="1" fontAlgn="auto" latinLnBrk="0" hangingPunct="1">
                        <a:lnSpc>
                          <a:spcPct val="100000"/>
                        </a:lnSpc>
                        <a:spcBef>
                          <a:spcPts val="0"/>
                        </a:spcBef>
                        <a:spcAft>
                          <a:spcPts val="0"/>
                        </a:spcAft>
                        <a:buClrTx/>
                        <a:buSzTx/>
                        <a:buFontTx/>
                        <a:buNone/>
                        <a:tabLst/>
                        <a:defRPr/>
                      </a:pPr>
                      <a:endParaRPr lang="en-US" sz="1200" b="1" dirty="0"/>
                    </a:p>
                  </a:txBody>
                  <a:tcPr/>
                </a:tc>
                <a:extLst>
                  <a:ext uri="{0D108BD9-81ED-4DB2-BD59-A6C34878D82A}">
                    <a16:rowId xmlns:a16="http://schemas.microsoft.com/office/drawing/2014/main" val="1875981491"/>
                  </a:ext>
                </a:extLst>
              </a:tr>
            </a:tbl>
          </a:graphicData>
        </a:graphic>
      </p:graphicFrame>
      <p:sp>
        <p:nvSpPr>
          <p:cNvPr id="5" name="Rectangle 4">
            <a:extLst>
              <a:ext uri="{FF2B5EF4-FFF2-40B4-BE49-F238E27FC236}">
                <a16:creationId xmlns:a16="http://schemas.microsoft.com/office/drawing/2014/main" id="{132ADDBA-0787-F247-8F31-AF98CACA2D51}"/>
              </a:ext>
            </a:extLst>
          </p:cNvPr>
          <p:cNvSpPr/>
          <p:nvPr/>
        </p:nvSpPr>
        <p:spPr>
          <a:xfrm>
            <a:off x="72008" y="1462377"/>
            <a:ext cx="6096000" cy="307777"/>
          </a:xfrm>
          <a:prstGeom prst="rect">
            <a:avLst/>
          </a:prstGeom>
        </p:spPr>
        <p:txBody>
          <a:bodyPr wrap="square">
            <a:spAutoFit/>
          </a:bodyPr>
          <a:lstStyle/>
          <a:p>
            <a:r>
              <a:rPr lang="en-IN" sz="1400" b="1" i="1" dirty="0">
                <a:solidFill>
                  <a:srgbClr val="FFFF00"/>
                </a:solidFill>
              </a:rPr>
              <a:t>I</a:t>
            </a:r>
            <a:r>
              <a:rPr lang="en-IN" sz="1400" b="1" i="1" baseline="30000" dirty="0">
                <a:solidFill>
                  <a:srgbClr val="FFFF00"/>
                </a:solidFill>
              </a:rPr>
              <a:t>A</a:t>
            </a:r>
            <a:r>
              <a:rPr lang="en-IN" sz="1400" b="1" dirty="0">
                <a:solidFill>
                  <a:srgbClr val="FFFF00"/>
                </a:solidFill>
              </a:rPr>
              <a:t> and </a:t>
            </a:r>
            <a:r>
              <a:rPr lang="en-IN" sz="1400" b="1" i="1" dirty="0">
                <a:solidFill>
                  <a:srgbClr val="FFFF00"/>
                </a:solidFill>
              </a:rPr>
              <a:t>I</a:t>
            </a:r>
            <a:r>
              <a:rPr lang="en-IN" sz="1400" b="1" i="1" baseline="30000" dirty="0">
                <a:solidFill>
                  <a:srgbClr val="FFFF00"/>
                </a:solidFill>
              </a:rPr>
              <a:t>B</a:t>
            </a:r>
            <a:r>
              <a:rPr lang="en-IN" sz="1400" b="1" dirty="0">
                <a:solidFill>
                  <a:srgbClr val="FFFF00"/>
                </a:solidFill>
              </a:rPr>
              <a:t> are completely dominant over </a:t>
            </a:r>
            <a:r>
              <a:rPr lang="en-IN" sz="1400" b="1" dirty="0" err="1">
                <a:solidFill>
                  <a:srgbClr val="FFFF00"/>
                </a:solidFill>
              </a:rPr>
              <a:t>i</a:t>
            </a:r>
            <a:r>
              <a:rPr lang="en-IN" sz="1400" b="1" dirty="0">
                <a:solidFill>
                  <a:srgbClr val="FFFF00"/>
                </a:solidFill>
              </a:rPr>
              <a:t> (because </a:t>
            </a:r>
            <a:r>
              <a:rPr lang="en-IN" sz="1400" b="1" dirty="0" err="1">
                <a:solidFill>
                  <a:srgbClr val="FFFF00"/>
                </a:solidFill>
              </a:rPr>
              <a:t>i</a:t>
            </a:r>
            <a:r>
              <a:rPr lang="en-IN" sz="1400" b="1" dirty="0">
                <a:solidFill>
                  <a:srgbClr val="FFFF00"/>
                </a:solidFill>
              </a:rPr>
              <a:t> does not produce any sugar)</a:t>
            </a:r>
          </a:p>
        </p:txBody>
      </p:sp>
      <p:sp>
        <p:nvSpPr>
          <p:cNvPr id="9" name="Rectangle 8">
            <a:extLst>
              <a:ext uri="{FF2B5EF4-FFF2-40B4-BE49-F238E27FC236}">
                <a16:creationId xmlns:a16="http://schemas.microsoft.com/office/drawing/2014/main" id="{1BEFC110-BA90-6C4C-BA36-822AE566276A}"/>
              </a:ext>
            </a:extLst>
          </p:cNvPr>
          <p:cNvSpPr/>
          <p:nvPr/>
        </p:nvSpPr>
        <p:spPr>
          <a:xfrm>
            <a:off x="72008" y="495932"/>
            <a:ext cx="9036496" cy="523220"/>
          </a:xfrm>
          <a:prstGeom prst="rect">
            <a:avLst/>
          </a:prstGeom>
        </p:spPr>
        <p:txBody>
          <a:bodyPr wrap="square">
            <a:spAutoFit/>
          </a:bodyPr>
          <a:lstStyle/>
          <a:p>
            <a:pPr algn="just"/>
            <a:r>
              <a:rPr lang="en-IN" sz="1400" b="1" dirty="0">
                <a:solidFill>
                  <a:srgbClr val="FFFF00"/>
                </a:solidFill>
              </a:rPr>
              <a:t>Multiple allelism is existence of more than two alleles for a gene. For example; The gene </a:t>
            </a:r>
            <a:r>
              <a:rPr lang="en-IN" sz="1400" b="1" i="1" dirty="0">
                <a:solidFill>
                  <a:srgbClr val="FFFF00"/>
                </a:solidFill>
              </a:rPr>
              <a:t>(I)  </a:t>
            </a:r>
            <a:r>
              <a:rPr lang="en-IN" sz="1400" b="1" dirty="0">
                <a:solidFill>
                  <a:srgbClr val="FFFF00"/>
                </a:solidFill>
              </a:rPr>
              <a:t>of ABO blood groups has three alleles </a:t>
            </a:r>
            <a:r>
              <a:rPr lang="en-IN" sz="1400" b="1" i="1" dirty="0">
                <a:solidFill>
                  <a:srgbClr val="FFFF00"/>
                </a:solidFill>
              </a:rPr>
              <a:t>I</a:t>
            </a:r>
            <a:r>
              <a:rPr lang="en-IN" sz="1400" b="1" i="1" baseline="30000" dirty="0">
                <a:solidFill>
                  <a:srgbClr val="FFFF00"/>
                </a:solidFill>
              </a:rPr>
              <a:t>A</a:t>
            </a:r>
            <a:r>
              <a:rPr lang="en-IN" sz="1400" b="1" i="1" dirty="0">
                <a:solidFill>
                  <a:srgbClr val="FFFF00"/>
                </a:solidFill>
              </a:rPr>
              <a:t>, I</a:t>
            </a:r>
            <a:r>
              <a:rPr lang="en-IN" sz="1400" b="1" i="1" baseline="30000" dirty="0">
                <a:solidFill>
                  <a:srgbClr val="FFFF00"/>
                </a:solidFill>
              </a:rPr>
              <a:t>B</a:t>
            </a:r>
            <a:r>
              <a:rPr lang="en-IN" sz="1400" b="1" i="1" dirty="0">
                <a:solidFill>
                  <a:srgbClr val="FFFF00"/>
                </a:solidFill>
              </a:rPr>
              <a:t> and </a:t>
            </a:r>
            <a:r>
              <a:rPr lang="en-IN" sz="1400" b="1" i="1" dirty="0" err="1">
                <a:solidFill>
                  <a:srgbClr val="FFFF00"/>
                </a:solidFill>
              </a:rPr>
              <a:t>i</a:t>
            </a:r>
            <a:r>
              <a:rPr lang="en-IN" sz="1400" b="1" i="1" dirty="0">
                <a:solidFill>
                  <a:srgbClr val="FFFF00"/>
                </a:solidFill>
              </a:rPr>
              <a:t>.</a:t>
            </a:r>
          </a:p>
        </p:txBody>
      </p:sp>
      <p:sp>
        <p:nvSpPr>
          <p:cNvPr id="8" name="Rectangle 7">
            <a:extLst>
              <a:ext uri="{FF2B5EF4-FFF2-40B4-BE49-F238E27FC236}">
                <a16:creationId xmlns:a16="http://schemas.microsoft.com/office/drawing/2014/main" id="{0A2E32AD-F5DD-B842-AC7C-40B3CD8439EB}"/>
              </a:ext>
            </a:extLst>
          </p:cNvPr>
          <p:cNvSpPr/>
          <p:nvPr/>
        </p:nvSpPr>
        <p:spPr>
          <a:xfrm>
            <a:off x="72008" y="1054138"/>
            <a:ext cx="6396372" cy="307777"/>
          </a:xfrm>
          <a:prstGeom prst="rect">
            <a:avLst/>
          </a:prstGeom>
        </p:spPr>
        <p:txBody>
          <a:bodyPr wrap="square">
            <a:spAutoFit/>
          </a:bodyPr>
          <a:lstStyle/>
          <a:p>
            <a:pPr algn="just"/>
            <a:r>
              <a:rPr lang="en-IN" sz="1400" b="1" dirty="0">
                <a:solidFill>
                  <a:srgbClr val="FFFF00"/>
                </a:solidFill>
              </a:rPr>
              <a:t>Human (diploid organism) possesses any two of the three </a:t>
            </a:r>
            <a:r>
              <a:rPr lang="en-IN" sz="1400" b="1" i="1" dirty="0">
                <a:solidFill>
                  <a:srgbClr val="FFFF00"/>
                </a:solidFill>
              </a:rPr>
              <a:t>I gene alleles - I</a:t>
            </a:r>
            <a:r>
              <a:rPr lang="en-IN" sz="1400" b="1" i="1" baseline="30000" dirty="0">
                <a:solidFill>
                  <a:srgbClr val="FFFF00"/>
                </a:solidFill>
              </a:rPr>
              <a:t>A</a:t>
            </a:r>
            <a:r>
              <a:rPr lang="en-IN" sz="1400" b="1" i="1" dirty="0">
                <a:solidFill>
                  <a:srgbClr val="FFFF00"/>
                </a:solidFill>
              </a:rPr>
              <a:t>, I</a:t>
            </a:r>
            <a:r>
              <a:rPr lang="en-IN" sz="1400" b="1" i="1" baseline="30000" dirty="0">
                <a:solidFill>
                  <a:srgbClr val="FFFF00"/>
                </a:solidFill>
              </a:rPr>
              <a:t>B</a:t>
            </a:r>
            <a:r>
              <a:rPr lang="en-IN" sz="1400" b="1" i="1" dirty="0">
                <a:solidFill>
                  <a:srgbClr val="FFFF00"/>
                </a:solidFill>
              </a:rPr>
              <a:t> and </a:t>
            </a:r>
            <a:r>
              <a:rPr lang="en-IN" sz="1400" b="1" i="1" dirty="0" err="1">
                <a:solidFill>
                  <a:srgbClr val="FFFF00"/>
                </a:solidFill>
              </a:rPr>
              <a:t>i</a:t>
            </a:r>
            <a:r>
              <a:rPr lang="en-IN" sz="1400" b="1" i="1" dirty="0">
                <a:solidFill>
                  <a:srgbClr val="FFFF00"/>
                </a:solidFill>
              </a:rPr>
              <a:t>. </a:t>
            </a:r>
          </a:p>
        </p:txBody>
      </p:sp>
      <p:sp>
        <p:nvSpPr>
          <p:cNvPr id="10" name="Rectangle 9">
            <a:extLst>
              <a:ext uri="{FF2B5EF4-FFF2-40B4-BE49-F238E27FC236}">
                <a16:creationId xmlns:a16="http://schemas.microsoft.com/office/drawing/2014/main" id="{02A95B92-5AA5-9B45-B9B3-C2E5F2403EBA}"/>
              </a:ext>
            </a:extLst>
          </p:cNvPr>
          <p:cNvSpPr/>
          <p:nvPr/>
        </p:nvSpPr>
        <p:spPr>
          <a:xfrm>
            <a:off x="72008" y="1870616"/>
            <a:ext cx="8999984" cy="523220"/>
          </a:xfrm>
          <a:prstGeom prst="rect">
            <a:avLst/>
          </a:prstGeom>
        </p:spPr>
        <p:txBody>
          <a:bodyPr wrap="square">
            <a:spAutoFit/>
          </a:bodyPr>
          <a:lstStyle/>
          <a:p>
            <a:pPr algn="just"/>
            <a:r>
              <a:rPr lang="en-US" sz="1400" b="1" dirty="0"/>
              <a:t>Co-dominance</a:t>
            </a:r>
            <a:r>
              <a:rPr lang="en-US" sz="1400" dirty="0"/>
              <a:t> is </a:t>
            </a:r>
            <a:r>
              <a:rPr lang="en-US" sz="1400" b="1" dirty="0">
                <a:solidFill>
                  <a:srgbClr val="FFFF00"/>
                </a:solidFill>
              </a:rPr>
              <a:t>expression of traits of both the alleles</a:t>
            </a:r>
            <a:r>
              <a:rPr lang="en-US" sz="1400" dirty="0"/>
              <a:t> of a gene when present together. Example; Codominance of gene </a:t>
            </a:r>
            <a:r>
              <a:rPr lang="en-IN" sz="1400" b="1" i="1" dirty="0"/>
              <a:t>I</a:t>
            </a:r>
            <a:r>
              <a:rPr lang="en-IN" sz="1400" b="1" i="1" baseline="30000" dirty="0"/>
              <a:t>A</a:t>
            </a:r>
            <a:r>
              <a:rPr lang="en-IN" sz="1400" b="1" i="1" dirty="0"/>
              <a:t>I</a:t>
            </a:r>
            <a:r>
              <a:rPr lang="en-IN" sz="1400" b="1" i="1" baseline="30000" dirty="0"/>
              <a:t>B </a:t>
            </a:r>
            <a:r>
              <a:rPr lang="en-US" sz="1400" dirty="0"/>
              <a:t> </a:t>
            </a:r>
            <a:r>
              <a:rPr lang="en-US" sz="1400" i="1" dirty="0"/>
              <a:t>of </a:t>
            </a:r>
            <a:r>
              <a:rPr lang="en-US" sz="1400" dirty="0"/>
              <a:t>AB blood group </a:t>
            </a:r>
            <a:r>
              <a:rPr lang="en-IN" sz="1400" dirty="0"/>
              <a:t> </a:t>
            </a:r>
          </a:p>
        </p:txBody>
      </p:sp>
      <p:sp>
        <p:nvSpPr>
          <p:cNvPr id="11" name="Rectangle 10">
            <a:extLst>
              <a:ext uri="{FF2B5EF4-FFF2-40B4-BE49-F238E27FC236}">
                <a16:creationId xmlns:a16="http://schemas.microsoft.com/office/drawing/2014/main" id="{66B14032-6228-B144-93B5-A4259002E16A}"/>
              </a:ext>
            </a:extLst>
          </p:cNvPr>
          <p:cNvSpPr/>
          <p:nvPr/>
        </p:nvSpPr>
        <p:spPr>
          <a:xfrm>
            <a:off x="2344273" y="3068684"/>
            <a:ext cx="393056" cy="276999"/>
          </a:xfrm>
          <a:prstGeom prst="rect">
            <a:avLst/>
          </a:prstGeom>
        </p:spPr>
        <p:txBody>
          <a:bodyPr wrap="none">
            <a:spAutoFit/>
          </a:bodyPr>
          <a:lstStyle/>
          <a:p>
            <a:pPr lvl="0" algn="ctr" defTabSz="761940">
              <a:defRPr/>
            </a:pPr>
            <a:r>
              <a:rPr lang="en-IN" sz="1200" b="1" i="1" dirty="0">
                <a:solidFill>
                  <a:prstClr val="white"/>
                </a:solidFill>
              </a:rPr>
              <a:t>I</a:t>
            </a:r>
            <a:r>
              <a:rPr lang="en-IN" sz="1200" b="1" i="1" baseline="30000" dirty="0">
                <a:solidFill>
                  <a:prstClr val="white"/>
                </a:solidFill>
              </a:rPr>
              <a:t>A</a:t>
            </a:r>
            <a:r>
              <a:rPr lang="en-IN" sz="1200" b="1" i="1" dirty="0">
                <a:solidFill>
                  <a:prstClr val="white"/>
                </a:solidFill>
              </a:rPr>
              <a:t>I</a:t>
            </a:r>
            <a:r>
              <a:rPr lang="en-IN" sz="1200" b="1" i="1" baseline="30000" dirty="0">
                <a:solidFill>
                  <a:prstClr val="white"/>
                </a:solidFill>
              </a:rPr>
              <a:t>A</a:t>
            </a:r>
            <a:endParaRPr lang="en-US" sz="1200" b="1" i="1" dirty="0">
              <a:solidFill>
                <a:prstClr val="white"/>
              </a:solidFill>
            </a:endParaRPr>
          </a:p>
        </p:txBody>
      </p:sp>
      <p:sp>
        <p:nvSpPr>
          <p:cNvPr id="12" name="Rectangle 11">
            <a:extLst>
              <a:ext uri="{FF2B5EF4-FFF2-40B4-BE49-F238E27FC236}">
                <a16:creationId xmlns:a16="http://schemas.microsoft.com/office/drawing/2014/main" id="{A8A644CA-38CD-C949-BECE-C6C1DECB3F94}"/>
              </a:ext>
            </a:extLst>
          </p:cNvPr>
          <p:cNvSpPr/>
          <p:nvPr/>
        </p:nvSpPr>
        <p:spPr>
          <a:xfrm>
            <a:off x="2346677" y="3353715"/>
            <a:ext cx="388248" cy="276999"/>
          </a:xfrm>
          <a:prstGeom prst="rect">
            <a:avLst/>
          </a:prstGeom>
        </p:spPr>
        <p:txBody>
          <a:bodyPr wrap="none">
            <a:spAutoFit/>
          </a:bodyPr>
          <a:lstStyle/>
          <a:p>
            <a:pPr lvl="0" algn="ctr" defTabSz="761940">
              <a:defRPr/>
            </a:pPr>
            <a:r>
              <a:rPr lang="en-IN" sz="1200" b="1" i="1" dirty="0">
                <a:solidFill>
                  <a:prstClr val="white"/>
                </a:solidFill>
              </a:rPr>
              <a:t>I</a:t>
            </a:r>
            <a:r>
              <a:rPr lang="en-IN" sz="1200" b="1" i="1" baseline="30000" dirty="0">
                <a:solidFill>
                  <a:prstClr val="white"/>
                </a:solidFill>
              </a:rPr>
              <a:t>A</a:t>
            </a:r>
            <a:r>
              <a:rPr lang="en-IN" sz="1200" b="1" i="1" dirty="0">
                <a:solidFill>
                  <a:prstClr val="white"/>
                </a:solidFill>
              </a:rPr>
              <a:t>I</a:t>
            </a:r>
            <a:r>
              <a:rPr lang="en-IN" sz="1200" b="1" i="1" baseline="30000" dirty="0">
                <a:solidFill>
                  <a:prstClr val="white"/>
                </a:solidFill>
              </a:rPr>
              <a:t>B</a:t>
            </a:r>
            <a:endParaRPr lang="en-US" sz="1200" b="1" i="1" dirty="0">
              <a:solidFill>
                <a:prstClr val="white"/>
              </a:solidFill>
            </a:endParaRPr>
          </a:p>
        </p:txBody>
      </p:sp>
      <p:sp>
        <p:nvSpPr>
          <p:cNvPr id="13" name="Rectangle 12">
            <a:extLst>
              <a:ext uri="{FF2B5EF4-FFF2-40B4-BE49-F238E27FC236}">
                <a16:creationId xmlns:a16="http://schemas.microsoft.com/office/drawing/2014/main" id="{DA92C2DD-7DC1-8C41-9D29-DC18ACBCB40C}"/>
              </a:ext>
            </a:extLst>
          </p:cNvPr>
          <p:cNvSpPr/>
          <p:nvPr/>
        </p:nvSpPr>
        <p:spPr>
          <a:xfrm>
            <a:off x="2377134" y="3663806"/>
            <a:ext cx="327334" cy="276999"/>
          </a:xfrm>
          <a:prstGeom prst="rect">
            <a:avLst/>
          </a:prstGeom>
        </p:spPr>
        <p:txBody>
          <a:bodyPr wrap="none">
            <a:spAutoFit/>
          </a:bodyPr>
          <a:lstStyle/>
          <a:p>
            <a:pPr lvl="0" algn="ctr" defTabSz="761940">
              <a:defRPr/>
            </a:pPr>
            <a:r>
              <a:rPr lang="en-IN" sz="1200" b="1" i="1" dirty="0" err="1">
                <a:solidFill>
                  <a:prstClr val="white"/>
                </a:solidFill>
              </a:rPr>
              <a:t>I</a:t>
            </a:r>
            <a:r>
              <a:rPr lang="en-IN" sz="1200" b="1" i="1" baseline="30000" dirty="0" err="1">
                <a:solidFill>
                  <a:prstClr val="white"/>
                </a:solidFill>
              </a:rPr>
              <a:t>A</a:t>
            </a:r>
            <a:r>
              <a:rPr lang="en-IN" sz="1200" b="1" i="1" dirty="0" err="1">
                <a:solidFill>
                  <a:prstClr val="white"/>
                </a:solidFill>
              </a:rPr>
              <a:t>i</a:t>
            </a:r>
            <a:endParaRPr lang="en-IN" sz="1200" b="1" i="1" baseline="30000" dirty="0">
              <a:solidFill>
                <a:prstClr val="white"/>
              </a:solidFill>
            </a:endParaRPr>
          </a:p>
        </p:txBody>
      </p:sp>
      <p:sp>
        <p:nvSpPr>
          <p:cNvPr id="14" name="Rectangle 13">
            <a:extLst>
              <a:ext uri="{FF2B5EF4-FFF2-40B4-BE49-F238E27FC236}">
                <a16:creationId xmlns:a16="http://schemas.microsoft.com/office/drawing/2014/main" id="{D82CDE65-D73B-604D-892A-008470421426}"/>
              </a:ext>
            </a:extLst>
          </p:cNvPr>
          <p:cNvSpPr/>
          <p:nvPr/>
        </p:nvSpPr>
        <p:spPr>
          <a:xfrm>
            <a:off x="2346677" y="3952618"/>
            <a:ext cx="388248" cy="276999"/>
          </a:xfrm>
          <a:prstGeom prst="rect">
            <a:avLst/>
          </a:prstGeom>
        </p:spPr>
        <p:txBody>
          <a:bodyPr wrap="none">
            <a:spAutoFit/>
          </a:bodyPr>
          <a:lstStyle/>
          <a:p>
            <a:pPr lvl="0" algn="ctr" defTabSz="761940">
              <a:defRPr/>
            </a:pPr>
            <a:r>
              <a:rPr lang="en-IN" sz="1200" b="1" i="1" dirty="0">
                <a:solidFill>
                  <a:prstClr val="white"/>
                </a:solidFill>
              </a:rPr>
              <a:t>I</a:t>
            </a:r>
            <a:r>
              <a:rPr lang="en-IN" sz="1200" b="1" i="1" baseline="30000" dirty="0">
                <a:solidFill>
                  <a:prstClr val="white"/>
                </a:solidFill>
              </a:rPr>
              <a:t>A</a:t>
            </a:r>
            <a:r>
              <a:rPr lang="en-IN" sz="1200" b="1" i="1" dirty="0">
                <a:solidFill>
                  <a:prstClr val="white"/>
                </a:solidFill>
              </a:rPr>
              <a:t>I</a:t>
            </a:r>
            <a:r>
              <a:rPr lang="en-IN" sz="1200" b="1" i="1" baseline="30000" dirty="0">
                <a:solidFill>
                  <a:prstClr val="white"/>
                </a:solidFill>
              </a:rPr>
              <a:t>B</a:t>
            </a:r>
            <a:endParaRPr lang="en-US" sz="1200" b="1" i="1" dirty="0">
              <a:solidFill>
                <a:prstClr val="white"/>
              </a:solidFill>
            </a:endParaRPr>
          </a:p>
        </p:txBody>
      </p:sp>
      <p:sp>
        <p:nvSpPr>
          <p:cNvPr id="15" name="Rectangle 14">
            <a:extLst>
              <a:ext uri="{FF2B5EF4-FFF2-40B4-BE49-F238E27FC236}">
                <a16:creationId xmlns:a16="http://schemas.microsoft.com/office/drawing/2014/main" id="{315BECEF-8047-174C-B51F-F2F1DA1EE808}"/>
              </a:ext>
            </a:extLst>
          </p:cNvPr>
          <p:cNvSpPr/>
          <p:nvPr/>
        </p:nvSpPr>
        <p:spPr>
          <a:xfrm>
            <a:off x="2349082" y="4237649"/>
            <a:ext cx="383439" cy="276999"/>
          </a:xfrm>
          <a:prstGeom prst="rect">
            <a:avLst/>
          </a:prstGeom>
        </p:spPr>
        <p:txBody>
          <a:bodyPr wrap="none">
            <a:spAutoFit/>
          </a:bodyPr>
          <a:lstStyle/>
          <a:p>
            <a:pPr lvl="0" algn="ctr" defTabSz="761940">
              <a:defRPr/>
            </a:pPr>
            <a:r>
              <a:rPr lang="en-IN" sz="1200" b="1" i="1" dirty="0">
                <a:solidFill>
                  <a:prstClr val="white"/>
                </a:solidFill>
              </a:rPr>
              <a:t>I</a:t>
            </a:r>
            <a:r>
              <a:rPr lang="en-IN" sz="1200" b="1" i="1" baseline="30000" dirty="0">
                <a:solidFill>
                  <a:prstClr val="white"/>
                </a:solidFill>
              </a:rPr>
              <a:t>B</a:t>
            </a:r>
            <a:r>
              <a:rPr lang="en-IN" sz="1200" b="1" i="1" dirty="0">
                <a:solidFill>
                  <a:prstClr val="white"/>
                </a:solidFill>
              </a:rPr>
              <a:t>I</a:t>
            </a:r>
            <a:r>
              <a:rPr lang="en-IN" sz="1200" b="1" i="1" baseline="30000" dirty="0">
                <a:solidFill>
                  <a:prstClr val="white"/>
                </a:solidFill>
              </a:rPr>
              <a:t>B</a:t>
            </a:r>
            <a:endParaRPr lang="en-US" sz="1200" b="1" i="1" dirty="0">
              <a:solidFill>
                <a:prstClr val="white"/>
              </a:solidFill>
            </a:endParaRPr>
          </a:p>
        </p:txBody>
      </p:sp>
      <p:sp>
        <p:nvSpPr>
          <p:cNvPr id="16" name="Rectangle 15">
            <a:extLst>
              <a:ext uri="{FF2B5EF4-FFF2-40B4-BE49-F238E27FC236}">
                <a16:creationId xmlns:a16="http://schemas.microsoft.com/office/drawing/2014/main" id="{BF39E972-8C03-F048-BCC0-58E765B662D0}"/>
              </a:ext>
            </a:extLst>
          </p:cNvPr>
          <p:cNvSpPr/>
          <p:nvPr/>
        </p:nvSpPr>
        <p:spPr>
          <a:xfrm>
            <a:off x="2379539" y="4514648"/>
            <a:ext cx="322524" cy="276999"/>
          </a:xfrm>
          <a:prstGeom prst="rect">
            <a:avLst/>
          </a:prstGeom>
        </p:spPr>
        <p:txBody>
          <a:bodyPr wrap="none">
            <a:spAutoFit/>
          </a:bodyPr>
          <a:lstStyle/>
          <a:p>
            <a:pPr lvl="0" algn="ctr" defTabSz="761940">
              <a:defRPr/>
            </a:pPr>
            <a:r>
              <a:rPr lang="en-IN" sz="1200" b="1" i="1" dirty="0" err="1">
                <a:solidFill>
                  <a:prstClr val="white"/>
                </a:solidFill>
              </a:rPr>
              <a:t>I</a:t>
            </a:r>
            <a:r>
              <a:rPr lang="en-IN" sz="1200" b="1" i="1" baseline="30000" dirty="0" err="1">
                <a:solidFill>
                  <a:prstClr val="white"/>
                </a:solidFill>
              </a:rPr>
              <a:t>B</a:t>
            </a:r>
            <a:r>
              <a:rPr lang="en-IN" sz="1200" b="1" i="1" dirty="0" err="1">
                <a:solidFill>
                  <a:prstClr val="white"/>
                </a:solidFill>
              </a:rPr>
              <a:t>i</a:t>
            </a:r>
            <a:endParaRPr lang="en-IN" sz="1200" b="1" i="1" baseline="30000" dirty="0">
              <a:solidFill>
                <a:prstClr val="white"/>
              </a:solidFill>
            </a:endParaRPr>
          </a:p>
        </p:txBody>
      </p:sp>
      <p:sp>
        <p:nvSpPr>
          <p:cNvPr id="17" name="Rectangle 16">
            <a:extLst>
              <a:ext uri="{FF2B5EF4-FFF2-40B4-BE49-F238E27FC236}">
                <a16:creationId xmlns:a16="http://schemas.microsoft.com/office/drawing/2014/main" id="{292F4CC7-35F1-F049-9799-8594E0206C52}"/>
              </a:ext>
            </a:extLst>
          </p:cNvPr>
          <p:cNvSpPr/>
          <p:nvPr/>
        </p:nvSpPr>
        <p:spPr>
          <a:xfrm>
            <a:off x="2377134" y="4791647"/>
            <a:ext cx="327334" cy="276999"/>
          </a:xfrm>
          <a:prstGeom prst="rect">
            <a:avLst/>
          </a:prstGeom>
        </p:spPr>
        <p:txBody>
          <a:bodyPr wrap="none">
            <a:spAutoFit/>
          </a:bodyPr>
          <a:lstStyle/>
          <a:p>
            <a:pPr lvl="0" algn="ctr" defTabSz="761940">
              <a:defRPr/>
            </a:pPr>
            <a:r>
              <a:rPr lang="en-IN" sz="1200" b="1" i="1" dirty="0" err="1">
                <a:solidFill>
                  <a:prstClr val="white"/>
                </a:solidFill>
              </a:rPr>
              <a:t>I</a:t>
            </a:r>
            <a:r>
              <a:rPr lang="en-IN" sz="1200" b="1" i="1" baseline="30000" dirty="0" err="1">
                <a:solidFill>
                  <a:prstClr val="white"/>
                </a:solidFill>
              </a:rPr>
              <a:t>A</a:t>
            </a:r>
            <a:r>
              <a:rPr lang="en-IN" sz="1200" b="1" i="1" dirty="0" err="1">
                <a:solidFill>
                  <a:prstClr val="white"/>
                </a:solidFill>
              </a:rPr>
              <a:t>i</a:t>
            </a:r>
            <a:endParaRPr lang="en-IN" sz="1200" b="1" i="1" baseline="30000" dirty="0">
              <a:solidFill>
                <a:prstClr val="white"/>
              </a:solidFill>
            </a:endParaRPr>
          </a:p>
        </p:txBody>
      </p:sp>
      <p:sp>
        <p:nvSpPr>
          <p:cNvPr id="18" name="Rectangle 17">
            <a:extLst>
              <a:ext uri="{FF2B5EF4-FFF2-40B4-BE49-F238E27FC236}">
                <a16:creationId xmlns:a16="http://schemas.microsoft.com/office/drawing/2014/main" id="{820F4DE0-7315-B248-A554-B98099244B32}"/>
              </a:ext>
            </a:extLst>
          </p:cNvPr>
          <p:cNvSpPr/>
          <p:nvPr/>
        </p:nvSpPr>
        <p:spPr>
          <a:xfrm>
            <a:off x="2409996" y="5100781"/>
            <a:ext cx="261611" cy="276999"/>
          </a:xfrm>
          <a:prstGeom prst="rect">
            <a:avLst/>
          </a:prstGeom>
        </p:spPr>
        <p:txBody>
          <a:bodyPr wrap="none">
            <a:spAutoFit/>
          </a:bodyPr>
          <a:lstStyle/>
          <a:p>
            <a:pPr lvl="0" algn="ctr" defTabSz="761940"/>
            <a:r>
              <a:rPr lang="en-US" sz="1200" b="1" i="1" dirty="0">
                <a:solidFill>
                  <a:prstClr val="white"/>
                </a:solidFill>
              </a:rPr>
              <a:t>ii</a:t>
            </a:r>
          </a:p>
        </p:txBody>
      </p:sp>
      <p:sp>
        <p:nvSpPr>
          <p:cNvPr id="19" name="Rectangle 18">
            <a:extLst>
              <a:ext uri="{FF2B5EF4-FFF2-40B4-BE49-F238E27FC236}">
                <a16:creationId xmlns:a16="http://schemas.microsoft.com/office/drawing/2014/main" id="{40009829-BBD1-794C-89B6-34DB25B86A8F}"/>
              </a:ext>
            </a:extLst>
          </p:cNvPr>
          <p:cNvSpPr/>
          <p:nvPr/>
        </p:nvSpPr>
        <p:spPr>
          <a:xfrm>
            <a:off x="3635895" y="3068683"/>
            <a:ext cx="277640" cy="276999"/>
          </a:xfrm>
          <a:prstGeom prst="rect">
            <a:avLst/>
          </a:prstGeom>
        </p:spPr>
        <p:txBody>
          <a:bodyPr wrap="none">
            <a:spAutoFit/>
          </a:bodyPr>
          <a:lstStyle/>
          <a:p>
            <a:pPr lvl="0" algn="ctr" defTabSz="761940"/>
            <a:r>
              <a:rPr lang="en-US" sz="1200" b="1" dirty="0">
                <a:solidFill>
                  <a:prstClr val="white"/>
                </a:solidFill>
              </a:rPr>
              <a:t>A</a:t>
            </a:r>
          </a:p>
        </p:txBody>
      </p:sp>
      <p:sp>
        <p:nvSpPr>
          <p:cNvPr id="20" name="Rectangle 19">
            <a:extLst>
              <a:ext uri="{FF2B5EF4-FFF2-40B4-BE49-F238E27FC236}">
                <a16:creationId xmlns:a16="http://schemas.microsoft.com/office/drawing/2014/main" id="{24ABC58C-50DF-E14B-8237-CA9C66D3DE77}"/>
              </a:ext>
            </a:extLst>
          </p:cNvPr>
          <p:cNvSpPr/>
          <p:nvPr/>
        </p:nvSpPr>
        <p:spPr>
          <a:xfrm>
            <a:off x="3592614" y="3386807"/>
            <a:ext cx="364203" cy="276999"/>
          </a:xfrm>
          <a:prstGeom prst="rect">
            <a:avLst/>
          </a:prstGeom>
        </p:spPr>
        <p:txBody>
          <a:bodyPr wrap="none">
            <a:spAutoFit/>
          </a:bodyPr>
          <a:lstStyle/>
          <a:p>
            <a:pPr lvl="0" algn="ctr" defTabSz="761940"/>
            <a:r>
              <a:rPr lang="en-US" sz="1200" b="1" dirty="0">
                <a:solidFill>
                  <a:prstClr val="white"/>
                </a:solidFill>
              </a:rPr>
              <a:t>AB</a:t>
            </a:r>
          </a:p>
        </p:txBody>
      </p:sp>
      <p:sp>
        <p:nvSpPr>
          <p:cNvPr id="21" name="Rectangle 20">
            <a:extLst>
              <a:ext uri="{FF2B5EF4-FFF2-40B4-BE49-F238E27FC236}">
                <a16:creationId xmlns:a16="http://schemas.microsoft.com/office/drawing/2014/main" id="{19AD6C7D-B550-714F-B8A6-669A6BDF08FB}"/>
              </a:ext>
            </a:extLst>
          </p:cNvPr>
          <p:cNvSpPr/>
          <p:nvPr/>
        </p:nvSpPr>
        <p:spPr>
          <a:xfrm>
            <a:off x="3635895" y="3630714"/>
            <a:ext cx="277640" cy="276999"/>
          </a:xfrm>
          <a:prstGeom prst="rect">
            <a:avLst/>
          </a:prstGeom>
        </p:spPr>
        <p:txBody>
          <a:bodyPr wrap="none">
            <a:spAutoFit/>
          </a:bodyPr>
          <a:lstStyle/>
          <a:p>
            <a:pPr lvl="0" algn="ctr" defTabSz="761940"/>
            <a:r>
              <a:rPr lang="en-US" sz="1200" b="1" dirty="0">
                <a:solidFill>
                  <a:prstClr val="white"/>
                </a:solidFill>
              </a:rPr>
              <a:t>A</a:t>
            </a:r>
          </a:p>
        </p:txBody>
      </p:sp>
      <p:sp>
        <p:nvSpPr>
          <p:cNvPr id="22" name="Rectangle 21">
            <a:extLst>
              <a:ext uri="{FF2B5EF4-FFF2-40B4-BE49-F238E27FC236}">
                <a16:creationId xmlns:a16="http://schemas.microsoft.com/office/drawing/2014/main" id="{8E2831EB-1A97-C34D-AA84-1E15B1BE61C2}"/>
              </a:ext>
            </a:extLst>
          </p:cNvPr>
          <p:cNvSpPr/>
          <p:nvPr/>
        </p:nvSpPr>
        <p:spPr>
          <a:xfrm>
            <a:off x="3592614" y="3940036"/>
            <a:ext cx="364203" cy="276999"/>
          </a:xfrm>
          <a:prstGeom prst="rect">
            <a:avLst/>
          </a:prstGeom>
        </p:spPr>
        <p:txBody>
          <a:bodyPr wrap="none">
            <a:spAutoFit/>
          </a:bodyPr>
          <a:lstStyle/>
          <a:p>
            <a:pPr lvl="0" algn="ctr" defTabSz="761940"/>
            <a:r>
              <a:rPr lang="en-US" sz="1200" b="1" dirty="0">
                <a:solidFill>
                  <a:prstClr val="white"/>
                </a:solidFill>
              </a:rPr>
              <a:t>AB</a:t>
            </a:r>
          </a:p>
        </p:txBody>
      </p:sp>
      <p:sp>
        <p:nvSpPr>
          <p:cNvPr id="23" name="Rectangle 22">
            <a:extLst>
              <a:ext uri="{FF2B5EF4-FFF2-40B4-BE49-F238E27FC236}">
                <a16:creationId xmlns:a16="http://schemas.microsoft.com/office/drawing/2014/main" id="{80C9D36C-04B2-D249-9AFB-AEE052B54085}"/>
              </a:ext>
            </a:extLst>
          </p:cNvPr>
          <p:cNvSpPr/>
          <p:nvPr/>
        </p:nvSpPr>
        <p:spPr>
          <a:xfrm>
            <a:off x="3633490" y="4237781"/>
            <a:ext cx="271228" cy="276999"/>
          </a:xfrm>
          <a:prstGeom prst="rect">
            <a:avLst/>
          </a:prstGeom>
        </p:spPr>
        <p:txBody>
          <a:bodyPr wrap="none">
            <a:spAutoFit/>
          </a:bodyPr>
          <a:lstStyle/>
          <a:p>
            <a:pPr lvl="0" algn="ctr" defTabSz="761940"/>
            <a:r>
              <a:rPr lang="en-US" sz="1200" b="1" dirty="0">
                <a:solidFill>
                  <a:prstClr val="white"/>
                </a:solidFill>
              </a:rPr>
              <a:t>B</a:t>
            </a:r>
          </a:p>
        </p:txBody>
      </p:sp>
      <p:sp>
        <p:nvSpPr>
          <p:cNvPr id="24" name="Rectangle 23">
            <a:extLst>
              <a:ext uri="{FF2B5EF4-FFF2-40B4-BE49-F238E27FC236}">
                <a16:creationId xmlns:a16="http://schemas.microsoft.com/office/drawing/2014/main" id="{C4F0B5B5-8C1B-E045-8346-36AD25CC0F69}"/>
              </a:ext>
            </a:extLst>
          </p:cNvPr>
          <p:cNvSpPr/>
          <p:nvPr/>
        </p:nvSpPr>
        <p:spPr>
          <a:xfrm>
            <a:off x="3633490" y="4514780"/>
            <a:ext cx="271228" cy="276999"/>
          </a:xfrm>
          <a:prstGeom prst="rect">
            <a:avLst/>
          </a:prstGeom>
        </p:spPr>
        <p:txBody>
          <a:bodyPr wrap="none">
            <a:spAutoFit/>
          </a:bodyPr>
          <a:lstStyle/>
          <a:p>
            <a:pPr lvl="0" algn="ctr" defTabSz="761940"/>
            <a:r>
              <a:rPr lang="en-US" sz="1200" b="1" dirty="0">
                <a:solidFill>
                  <a:prstClr val="white"/>
                </a:solidFill>
              </a:rPr>
              <a:t>B</a:t>
            </a:r>
          </a:p>
        </p:txBody>
      </p:sp>
      <p:sp>
        <p:nvSpPr>
          <p:cNvPr id="25" name="Rectangle 24">
            <a:extLst>
              <a:ext uri="{FF2B5EF4-FFF2-40B4-BE49-F238E27FC236}">
                <a16:creationId xmlns:a16="http://schemas.microsoft.com/office/drawing/2014/main" id="{63B39A0A-5F6D-884F-9B84-23140379323B}"/>
              </a:ext>
            </a:extLst>
          </p:cNvPr>
          <p:cNvSpPr/>
          <p:nvPr/>
        </p:nvSpPr>
        <p:spPr>
          <a:xfrm>
            <a:off x="3630284" y="4812873"/>
            <a:ext cx="277640" cy="276999"/>
          </a:xfrm>
          <a:prstGeom prst="rect">
            <a:avLst/>
          </a:prstGeom>
        </p:spPr>
        <p:txBody>
          <a:bodyPr wrap="none">
            <a:spAutoFit/>
          </a:bodyPr>
          <a:lstStyle/>
          <a:p>
            <a:pPr lvl="0" algn="ctr" defTabSz="761940"/>
            <a:r>
              <a:rPr lang="en-US" sz="1200" b="1" dirty="0">
                <a:solidFill>
                  <a:prstClr val="white"/>
                </a:solidFill>
              </a:rPr>
              <a:t>A</a:t>
            </a:r>
          </a:p>
        </p:txBody>
      </p:sp>
      <p:sp>
        <p:nvSpPr>
          <p:cNvPr id="26" name="Rectangle 25">
            <a:extLst>
              <a:ext uri="{FF2B5EF4-FFF2-40B4-BE49-F238E27FC236}">
                <a16:creationId xmlns:a16="http://schemas.microsoft.com/office/drawing/2014/main" id="{2C773226-3CF0-A047-88DD-F6EF86AECD58}"/>
              </a:ext>
            </a:extLst>
          </p:cNvPr>
          <p:cNvSpPr/>
          <p:nvPr/>
        </p:nvSpPr>
        <p:spPr>
          <a:xfrm>
            <a:off x="3624673" y="5089872"/>
            <a:ext cx="288862" cy="276999"/>
          </a:xfrm>
          <a:prstGeom prst="rect">
            <a:avLst/>
          </a:prstGeom>
        </p:spPr>
        <p:txBody>
          <a:bodyPr wrap="none">
            <a:spAutoFit/>
          </a:bodyPr>
          <a:lstStyle/>
          <a:p>
            <a:pPr lvl="0" algn="ctr" defTabSz="761940"/>
            <a:r>
              <a:rPr lang="en-US" sz="1200" b="1" dirty="0">
                <a:solidFill>
                  <a:prstClr val="white"/>
                </a:solidFill>
              </a:rPr>
              <a:t>O</a:t>
            </a:r>
          </a:p>
        </p:txBody>
      </p:sp>
      <p:sp>
        <p:nvSpPr>
          <p:cNvPr id="27" name="Rectangle 26">
            <a:extLst>
              <a:ext uri="{FF2B5EF4-FFF2-40B4-BE49-F238E27FC236}">
                <a16:creationId xmlns:a16="http://schemas.microsoft.com/office/drawing/2014/main" id="{F76E6C0A-4543-4344-A7F3-51BC1BECB58A}"/>
              </a:ext>
            </a:extLst>
          </p:cNvPr>
          <p:cNvSpPr/>
          <p:nvPr/>
        </p:nvSpPr>
        <p:spPr>
          <a:xfrm>
            <a:off x="4348687" y="3068683"/>
            <a:ext cx="2452916" cy="238527"/>
          </a:xfrm>
          <a:prstGeom prst="rect">
            <a:avLst/>
          </a:prstGeom>
        </p:spPr>
        <p:txBody>
          <a:bodyPr wrap="none">
            <a:spAutoFit/>
          </a:bodyPr>
          <a:lstStyle/>
          <a:p>
            <a:pPr marL="133350" lvl="1" defTabSz="761940">
              <a:defRPr/>
            </a:pPr>
            <a:r>
              <a:rPr lang="en-US" sz="950" b="1" i="1" dirty="0">
                <a:solidFill>
                  <a:prstClr val="white"/>
                </a:solidFill>
              </a:rPr>
              <a:t>Expression of both the homozygous alleles</a:t>
            </a:r>
          </a:p>
        </p:txBody>
      </p:sp>
      <p:sp>
        <p:nvSpPr>
          <p:cNvPr id="28" name="Rectangle 27">
            <a:extLst>
              <a:ext uri="{FF2B5EF4-FFF2-40B4-BE49-F238E27FC236}">
                <a16:creationId xmlns:a16="http://schemas.microsoft.com/office/drawing/2014/main" id="{7E2AB1E7-8A7A-1D4C-B3B8-ACC1D2D733DB}"/>
              </a:ext>
            </a:extLst>
          </p:cNvPr>
          <p:cNvSpPr/>
          <p:nvPr/>
        </p:nvSpPr>
        <p:spPr>
          <a:xfrm>
            <a:off x="4348687" y="3353715"/>
            <a:ext cx="1494320" cy="276999"/>
          </a:xfrm>
          <a:prstGeom prst="rect">
            <a:avLst/>
          </a:prstGeom>
        </p:spPr>
        <p:txBody>
          <a:bodyPr wrap="none">
            <a:spAutoFit/>
          </a:bodyPr>
          <a:lstStyle/>
          <a:p>
            <a:pPr marL="380970" lvl="1" defTabSz="761940">
              <a:defRPr/>
            </a:pPr>
            <a:r>
              <a:rPr lang="en-US" sz="1200" b="1" dirty="0">
                <a:solidFill>
                  <a:srgbClr val="FFFF00"/>
                </a:solidFill>
              </a:rPr>
              <a:t>Co-dominance</a:t>
            </a:r>
          </a:p>
        </p:txBody>
      </p:sp>
      <p:sp>
        <p:nvSpPr>
          <p:cNvPr id="29" name="Rectangle 28">
            <a:extLst>
              <a:ext uri="{FF2B5EF4-FFF2-40B4-BE49-F238E27FC236}">
                <a16:creationId xmlns:a16="http://schemas.microsoft.com/office/drawing/2014/main" id="{313C878D-0542-7E43-8268-E02C6D3EDEA0}"/>
              </a:ext>
            </a:extLst>
          </p:cNvPr>
          <p:cNvSpPr/>
          <p:nvPr/>
        </p:nvSpPr>
        <p:spPr>
          <a:xfrm>
            <a:off x="4348687" y="3638747"/>
            <a:ext cx="1861343" cy="276999"/>
          </a:xfrm>
          <a:prstGeom prst="rect">
            <a:avLst/>
          </a:prstGeom>
        </p:spPr>
        <p:txBody>
          <a:bodyPr wrap="none">
            <a:spAutoFit/>
          </a:bodyPr>
          <a:lstStyle/>
          <a:p>
            <a:pPr marL="380970" lvl="1" defTabSz="761940">
              <a:defRPr/>
            </a:pPr>
            <a:r>
              <a:rPr lang="en-US" sz="1200" b="1" i="1" dirty="0">
                <a:solidFill>
                  <a:prstClr val="white"/>
                </a:solidFill>
              </a:rPr>
              <a:t>I</a:t>
            </a:r>
            <a:r>
              <a:rPr lang="en-US" sz="1200" b="1" i="1" baseline="30000" dirty="0">
                <a:solidFill>
                  <a:prstClr val="white"/>
                </a:solidFill>
              </a:rPr>
              <a:t>A</a:t>
            </a:r>
            <a:r>
              <a:rPr lang="en-US" sz="1200" b="1" dirty="0">
                <a:solidFill>
                  <a:prstClr val="white"/>
                </a:solidFill>
              </a:rPr>
              <a:t> is dominant over </a:t>
            </a:r>
            <a:r>
              <a:rPr lang="en-US" sz="1200" b="1" i="1" dirty="0" err="1">
                <a:solidFill>
                  <a:prstClr val="white"/>
                </a:solidFill>
              </a:rPr>
              <a:t>i</a:t>
            </a:r>
            <a:endParaRPr lang="en-US" sz="1200" b="1" i="1" dirty="0">
              <a:solidFill>
                <a:prstClr val="white"/>
              </a:solidFill>
            </a:endParaRPr>
          </a:p>
        </p:txBody>
      </p:sp>
      <p:sp>
        <p:nvSpPr>
          <p:cNvPr id="30" name="Rectangle 29">
            <a:extLst>
              <a:ext uri="{FF2B5EF4-FFF2-40B4-BE49-F238E27FC236}">
                <a16:creationId xmlns:a16="http://schemas.microsoft.com/office/drawing/2014/main" id="{6086DDAF-3FB2-3E42-BBD6-8E581219468A}"/>
              </a:ext>
            </a:extLst>
          </p:cNvPr>
          <p:cNvSpPr/>
          <p:nvPr/>
        </p:nvSpPr>
        <p:spPr>
          <a:xfrm>
            <a:off x="4348687" y="3931812"/>
            <a:ext cx="1494320" cy="276999"/>
          </a:xfrm>
          <a:prstGeom prst="rect">
            <a:avLst/>
          </a:prstGeom>
        </p:spPr>
        <p:txBody>
          <a:bodyPr wrap="none">
            <a:spAutoFit/>
          </a:bodyPr>
          <a:lstStyle/>
          <a:p>
            <a:pPr marL="380970" lvl="1" defTabSz="761940">
              <a:defRPr/>
            </a:pPr>
            <a:r>
              <a:rPr lang="en-US" sz="1200" b="1" dirty="0">
                <a:solidFill>
                  <a:srgbClr val="FFFF00"/>
                </a:solidFill>
              </a:rPr>
              <a:t>Co-dominance</a:t>
            </a:r>
          </a:p>
        </p:txBody>
      </p:sp>
      <p:sp>
        <p:nvSpPr>
          <p:cNvPr id="31" name="Rectangle 30">
            <a:extLst>
              <a:ext uri="{FF2B5EF4-FFF2-40B4-BE49-F238E27FC236}">
                <a16:creationId xmlns:a16="http://schemas.microsoft.com/office/drawing/2014/main" id="{0AA21AB3-7414-EE4B-B3C8-B3D820070FBA}"/>
              </a:ext>
            </a:extLst>
          </p:cNvPr>
          <p:cNvSpPr/>
          <p:nvPr/>
        </p:nvSpPr>
        <p:spPr>
          <a:xfrm>
            <a:off x="4351332" y="4232910"/>
            <a:ext cx="2452916" cy="238527"/>
          </a:xfrm>
          <a:prstGeom prst="rect">
            <a:avLst/>
          </a:prstGeom>
        </p:spPr>
        <p:txBody>
          <a:bodyPr wrap="none">
            <a:spAutoFit/>
          </a:bodyPr>
          <a:lstStyle/>
          <a:p>
            <a:pPr marL="133350" lvl="1" defTabSz="761940">
              <a:defRPr/>
            </a:pPr>
            <a:r>
              <a:rPr lang="en-US" sz="950" b="1" i="1" dirty="0">
                <a:solidFill>
                  <a:prstClr val="white"/>
                </a:solidFill>
              </a:rPr>
              <a:t>Expression of both the homozygous alleles</a:t>
            </a:r>
          </a:p>
        </p:txBody>
      </p:sp>
      <p:sp>
        <p:nvSpPr>
          <p:cNvPr id="32" name="Rectangle 31">
            <a:extLst>
              <a:ext uri="{FF2B5EF4-FFF2-40B4-BE49-F238E27FC236}">
                <a16:creationId xmlns:a16="http://schemas.microsoft.com/office/drawing/2014/main" id="{69B1AD7E-2CFC-D445-8CC5-6BB7667E49A8}"/>
              </a:ext>
            </a:extLst>
          </p:cNvPr>
          <p:cNvSpPr/>
          <p:nvPr/>
        </p:nvSpPr>
        <p:spPr>
          <a:xfrm>
            <a:off x="4348687" y="4524961"/>
            <a:ext cx="1856534" cy="276999"/>
          </a:xfrm>
          <a:prstGeom prst="rect">
            <a:avLst/>
          </a:prstGeom>
        </p:spPr>
        <p:txBody>
          <a:bodyPr wrap="none">
            <a:spAutoFit/>
          </a:bodyPr>
          <a:lstStyle/>
          <a:p>
            <a:pPr marL="380970" lvl="1" defTabSz="761940">
              <a:defRPr/>
            </a:pPr>
            <a:r>
              <a:rPr lang="en-US" sz="1200" b="1" i="1" dirty="0">
                <a:solidFill>
                  <a:prstClr val="white"/>
                </a:solidFill>
              </a:rPr>
              <a:t>I</a:t>
            </a:r>
            <a:r>
              <a:rPr lang="en-US" sz="1200" b="1" i="1" baseline="30000" dirty="0">
                <a:solidFill>
                  <a:prstClr val="white"/>
                </a:solidFill>
              </a:rPr>
              <a:t>B</a:t>
            </a:r>
            <a:r>
              <a:rPr lang="en-US" sz="1200" b="1" dirty="0">
                <a:solidFill>
                  <a:prstClr val="white"/>
                </a:solidFill>
              </a:rPr>
              <a:t> is dominant over </a:t>
            </a:r>
            <a:r>
              <a:rPr lang="en-US" sz="1200" b="1" i="1" dirty="0" err="1">
                <a:solidFill>
                  <a:prstClr val="white"/>
                </a:solidFill>
              </a:rPr>
              <a:t>i</a:t>
            </a:r>
            <a:endParaRPr lang="en-US" sz="1200" b="1" i="1" dirty="0">
              <a:solidFill>
                <a:prstClr val="white"/>
              </a:solidFill>
            </a:endParaRPr>
          </a:p>
        </p:txBody>
      </p:sp>
      <p:sp>
        <p:nvSpPr>
          <p:cNvPr id="33" name="Rectangle 32">
            <a:extLst>
              <a:ext uri="{FF2B5EF4-FFF2-40B4-BE49-F238E27FC236}">
                <a16:creationId xmlns:a16="http://schemas.microsoft.com/office/drawing/2014/main" id="{2F81AE3C-0B51-2F4C-9E6E-444093FCBF21}"/>
              </a:ext>
            </a:extLst>
          </p:cNvPr>
          <p:cNvSpPr/>
          <p:nvPr/>
        </p:nvSpPr>
        <p:spPr>
          <a:xfrm>
            <a:off x="4348687" y="4784536"/>
            <a:ext cx="1861343" cy="276999"/>
          </a:xfrm>
          <a:prstGeom prst="rect">
            <a:avLst/>
          </a:prstGeom>
        </p:spPr>
        <p:txBody>
          <a:bodyPr wrap="none">
            <a:spAutoFit/>
          </a:bodyPr>
          <a:lstStyle/>
          <a:p>
            <a:pPr marL="380970" lvl="1" defTabSz="761940">
              <a:defRPr/>
            </a:pPr>
            <a:r>
              <a:rPr lang="en-US" sz="1200" b="1" i="1" dirty="0">
                <a:solidFill>
                  <a:prstClr val="white"/>
                </a:solidFill>
              </a:rPr>
              <a:t>I</a:t>
            </a:r>
            <a:r>
              <a:rPr lang="en-US" sz="1200" b="1" i="1" baseline="30000" dirty="0">
                <a:solidFill>
                  <a:prstClr val="white"/>
                </a:solidFill>
              </a:rPr>
              <a:t>A</a:t>
            </a:r>
            <a:r>
              <a:rPr lang="en-US" sz="1200" b="1" dirty="0">
                <a:solidFill>
                  <a:prstClr val="white"/>
                </a:solidFill>
              </a:rPr>
              <a:t> is dominant over </a:t>
            </a:r>
            <a:r>
              <a:rPr lang="en-US" sz="1200" b="1" i="1" dirty="0" err="1">
                <a:solidFill>
                  <a:prstClr val="white"/>
                </a:solidFill>
              </a:rPr>
              <a:t>i</a:t>
            </a:r>
            <a:endParaRPr lang="en-US" sz="1200" b="1" i="1" dirty="0">
              <a:solidFill>
                <a:prstClr val="white"/>
              </a:solidFill>
            </a:endParaRPr>
          </a:p>
        </p:txBody>
      </p:sp>
      <p:sp>
        <p:nvSpPr>
          <p:cNvPr id="34" name="Rectangle 33">
            <a:extLst>
              <a:ext uri="{FF2B5EF4-FFF2-40B4-BE49-F238E27FC236}">
                <a16:creationId xmlns:a16="http://schemas.microsoft.com/office/drawing/2014/main" id="{00D31857-93F9-D14B-86FD-350CAFD4046F}"/>
              </a:ext>
            </a:extLst>
          </p:cNvPr>
          <p:cNvSpPr/>
          <p:nvPr/>
        </p:nvSpPr>
        <p:spPr>
          <a:xfrm>
            <a:off x="4348687" y="5043097"/>
            <a:ext cx="2330253" cy="276999"/>
          </a:xfrm>
          <a:prstGeom prst="rect">
            <a:avLst/>
          </a:prstGeom>
        </p:spPr>
        <p:txBody>
          <a:bodyPr wrap="none">
            <a:spAutoFit/>
          </a:bodyPr>
          <a:lstStyle/>
          <a:p>
            <a:pPr marL="380970" lvl="1" defTabSz="761940">
              <a:defRPr/>
            </a:pPr>
            <a:r>
              <a:rPr lang="en-US" sz="1200" b="1" i="1" dirty="0" err="1">
                <a:solidFill>
                  <a:prstClr val="white"/>
                </a:solidFill>
              </a:rPr>
              <a:t>i</a:t>
            </a:r>
            <a:r>
              <a:rPr lang="en-US" sz="1200" b="1" i="1" dirty="0">
                <a:solidFill>
                  <a:prstClr val="white"/>
                </a:solidFill>
              </a:rPr>
              <a:t> </a:t>
            </a:r>
            <a:r>
              <a:rPr lang="en-US" sz="1200" b="1" dirty="0">
                <a:solidFill>
                  <a:prstClr val="white"/>
                </a:solidFill>
              </a:rPr>
              <a:t>doesn’t produce any sugar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8"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24" y="49188"/>
            <a:ext cx="7620000" cy="376436"/>
          </a:xfrm>
        </p:spPr>
        <p:txBody>
          <a:bodyPr>
            <a:noAutofit/>
          </a:bodyPr>
          <a:lstStyle/>
          <a:p>
            <a:r>
              <a:rPr lang="en-IN" sz="2000" b="1" dirty="0"/>
              <a:t>A single gene product may produce more than one effect</a:t>
            </a:r>
          </a:p>
        </p:txBody>
      </p:sp>
      <p:sp>
        <p:nvSpPr>
          <p:cNvPr id="3" name="Content Placeholder 2"/>
          <p:cNvSpPr>
            <a:spLocks noGrp="1"/>
          </p:cNvSpPr>
          <p:nvPr>
            <p:ph idx="1"/>
          </p:nvPr>
        </p:nvSpPr>
        <p:spPr>
          <a:xfrm>
            <a:off x="-1" y="409228"/>
            <a:ext cx="9144001" cy="952500"/>
          </a:xfrm>
        </p:spPr>
        <p:txBody>
          <a:bodyPr>
            <a:normAutofit/>
          </a:bodyPr>
          <a:lstStyle/>
          <a:p>
            <a:pPr marL="180975" indent="-166688"/>
            <a:r>
              <a:rPr lang="en-IN" sz="1600" dirty="0"/>
              <a:t>Occasionally, </a:t>
            </a:r>
            <a:r>
              <a:rPr lang="en-IN" sz="1600" dirty="0">
                <a:solidFill>
                  <a:srgbClr val="FFFF00"/>
                </a:solidFill>
              </a:rPr>
              <a:t>a single gene product may produce more than one effect. </a:t>
            </a:r>
          </a:p>
          <a:p>
            <a:pPr marL="180975" indent="-166688"/>
            <a:r>
              <a:rPr lang="en-IN" sz="1600" dirty="0"/>
              <a:t>For example, starch synthesis in pea seeds is controlled by one gene (</a:t>
            </a:r>
            <a:r>
              <a:rPr lang="en-IN" sz="1600" i="1" dirty="0"/>
              <a:t>B</a:t>
            </a:r>
            <a:r>
              <a:rPr lang="en-IN" sz="1600" dirty="0"/>
              <a:t>) with two alleles (</a:t>
            </a:r>
            <a:r>
              <a:rPr lang="en-IN" sz="1600" b="1" i="1" dirty="0"/>
              <a:t>B</a:t>
            </a:r>
            <a:r>
              <a:rPr lang="en-IN" sz="1600" b="1" dirty="0"/>
              <a:t> and </a:t>
            </a:r>
            <a:r>
              <a:rPr lang="en-IN" sz="1600" b="1" i="1" dirty="0"/>
              <a:t>b</a:t>
            </a:r>
            <a:r>
              <a:rPr lang="en-IN" sz="1600" b="1" dirty="0"/>
              <a:t>). </a:t>
            </a:r>
          </a:p>
        </p:txBody>
      </p:sp>
      <p:graphicFrame>
        <p:nvGraphicFramePr>
          <p:cNvPr id="4" name="Table 3"/>
          <p:cNvGraphicFramePr>
            <a:graphicFrameLocks noGrp="1"/>
          </p:cNvGraphicFramePr>
          <p:nvPr>
            <p:extLst>
              <p:ext uri="{D42A27DB-BD31-4B8C-83A1-F6EECF244321}">
                <p14:modId xmlns:p14="http://schemas.microsoft.com/office/powerpoint/2010/main" val="266128330"/>
              </p:ext>
            </p:extLst>
          </p:nvPr>
        </p:nvGraphicFramePr>
        <p:xfrm>
          <a:off x="107504" y="1129308"/>
          <a:ext cx="7740351" cy="1184136"/>
        </p:xfrm>
        <a:graphic>
          <a:graphicData uri="http://schemas.openxmlformats.org/drawingml/2006/table">
            <a:tbl>
              <a:tblPr firstRow="1" bandRow="1">
                <a:tableStyleId>{5C22544A-7EE6-4342-B048-85BDC9FD1C3A}</a:tableStyleId>
              </a:tblPr>
              <a:tblGrid>
                <a:gridCol w="2223045">
                  <a:extLst>
                    <a:ext uri="{9D8B030D-6E8A-4147-A177-3AD203B41FA5}">
                      <a16:colId xmlns:a16="http://schemas.microsoft.com/office/drawing/2014/main" val="20000"/>
                    </a:ext>
                  </a:extLst>
                </a:gridCol>
                <a:gridCol w="2132930">
                  <a:extLst>
                    <a:ext uri="{9D8B030D-6E8A-4147-A177-3AD203B41FA5}">
                      <a16:colId xmlns:a16="http://schemas.microsoft.com/office/drawing/2014/main" val="20001"/>
                    </a:ext>
                  </a:extLst>
                </a:gridCol>
                <a:gridCol w="3384376">
                  <a:extLst>
                    <a:ext uri="{9D8B030D-6E8A-4147-A177-3AD203B41FA5}">
                      <a16:colId xmlns:a16="http://schemas.microsoft.com/office/drawing/2014/main" val="20002"/>
                    </a:ext>
                  </a:extLst>
                </a:gridCol>
              </a:tblGrid>
              <a:tr h="637416">
                <a:tc>
                  <a:txBody>
                    <a:bodyPr/>
                    <a:lstStyle/>
                    <a:p>
                      <a:pPr algn="ctr"/>
                      <a:r>
                        <a:rPr lang="en-US" sz="1800" dirty="0">
                          <a:solidFill>
                            <a:schemeClr val="tx1"/>
                          </a:solidFill>
                        </a:rPr>
                        <a:t>Alleles </a:t>
                      </a:r>
                    </a:p>
                    <a:p>
                      <a:pPr algn="ctr"/>
                      <a:r>
                        <a:rPr lang="en-US" sz="1400" b="0" i="1" dirty="0">
                          <a:solidFill>
                            <a:schemeClr val="tx1"/>
                          </a:solidFill>
                        </a:rPr>
                        <a:t>(</a:t>
                      </a:r>
                      <a:r>
                        <a:rPr lang="en-US" sz="1200" b="0" i="1" dirty="0">
                          <a:solidFill>
                            <a:schemeClr val="tx1"/>
                          </a:solidFill>
                        </a:rPr>
                        <a:t>of the gene for starch synthesis)</a:t>
                      </a:r>
                      <a:endParaRPr lang="en-IN" sz="1400" b="0" i="1" dirty="0">
                        <a:solidFill>
                          <a:schemeClr val="tx1"/>
                        </a:solidFill>
                      </a:endParaRPr>
                    </a:p>
                  </a:txBody>
                  <a:tcPr marL="76200" marR="76200" marT="38100" marB="38100" anchor="ctr">
                    <a:noFill/>
                  </a:tcPr>
                </a:tc>
                <a:tc>
                  <a:txBody>
                    <a:bodyPr/>
                    <a:lstStyle/>
                    <a:p>
                      <a:pPr algn="ctr"/>
                      <a:r>
                        <a:rPr lang="en-IN" sz="1700" b="1" dirty="0">
                          <a:solidFill>
                            <a:schemeClr val="tx1"/>
                          </a:solidFill>
                        </a:rPr>
                        <a:t>Starch</a:t>
                      </a:r>
                      <a:r>
                        <a:rPr lang="en-IN" sz="1700" b="1" baseline="0" dirty="0">
                          <a:solidFill>
                            <a:schemeClr val="tx1"/>
                          </a:solidFill>
                        </a:rPr>
                        <a:t> </a:t>
                      </a:r>
                      <a:r>
                        <a:rPr lang="en-IN" sz="1700" b="1" dirty="0">
                          <a:solidFill>
                            <a:schemeClr val="tx1"/>
                          </a:solidFill>
                        </a:rPr>
                        <a:t>synthesis</a:t>
                      </a:r>
                      <a:endParaRPr lang="en-IN" sz="1700" dirty="0">
                        <a:solidFill>
                          <a:schemeClr val="tx1"/>
                        </a:solidFill>
                      </a:endParaRPr>
                    </a:p>
                  </a:txBody>
                  <a:tcPr marL="76200" marR="76200" marT="38100" marB="38100" anchor="ctr">
                    <a:noFill/>
                  </a:tcPr>
                </a:tc>
                <a:tc>
                  <a:txBody>
                    <a:bodyPr/>
                    <a:lstStyle/>
                    <a:p>
                      <a:pPr algn="ctr"/>
                      <a:r>
                        <a:rPr lang="en-US" sz="1700" dirty="0">
                          <a:solidFill>
                            <a:schemeClr val="tx1"/>
                          </a:solidFill>
                        </a:rPr>
                        <a:t>Characteristics of mature seed</a:t>
                      </a:r>
                      <a:endParaRPr lang="en-IN" sz="1700" dirty="0">
                        <a:solidFill>
                          <a:schemeClr val="tx1"/>
                        </a:solidFill>
                      </a:endParaRPr>
                    </a:p>
                  </a:txBody>
                  <a:tcPr marL="76200" marR="76200" marT="38100" marB="38100" anchor="ctr">
                    <a:noFill/>
                  </a:tcPr>
                </a:tc>
                <a:extLst>
                  <a:ext uri="{0D108BD9-81ED-4DB2-BD59-A6C34878D82A}">
                    <a16:rowId xmlns:a16="http://schemas.microsoft.com/office/drawing/2014/main" val="10000"/>
                  </a:ext>
                </a:extLst>
              </a:tr>
              <a:tr h="546720">
                <a:tc>
                  <a:txBody>
                    <a:bodyPr/>
                    <a:lstStyle/>
                    <a:p>
                      <a:r>
                        <a:rPr lang="en-US" sz="1600" b="1" i="1" dirty="0">
                          <a:solidFill>
                            <a:schemeClr val="tx1"/>
                          </a:solidFill>
                        </a:rPr>
                        <a:t>BB</a:t>
                      </a:r>
                      <a:r>
                        <a:rPr lang="en-US" sz="1600" b="1" dirty="0">
                          <a:solidFill>
                            <a:schemeClr val="tx1"/>
                          </a:solidFill>
                        </a:rPr>
                        <a:t> </a:t>
                      </a:r>
                    </a:p>
                    <a:p>
                      <a:r>
                        <a:rPr lang="en-US" sz="1300" dirty="0">
                          <a:solidFill>
                            <a:schemeClr val="tx1"/>
                          </a:solidFill>
                        </a:rPr>
                        <a:t>(Homozygote</a:t>
                      </a:r>
                      <a:r>
                        <a:rPr lang="en-US" sz="1300" baseline="0" dirty="0">
                          <a:solidFill>
                            <a:schemeClr val="tx1"/>
                          </a:solidFill>
                        </a:rPr>
                        <a:t> dominant</a:t>
                      </a:r>
                      <a:r>
                        <a:rPr lang="en-US" sz="1300" dirty="0">
                          <a:solidFill>
                            <a:schemeClr val="tx1"/>
                          </a:solidFill>
                        </a:rPr>
                        <a:t>)</a:t>
                      </a:r>
                      <a:endParaRPr lang="en-IN" sz="1300" dirty="0">
                        <a:solidFill>
                          <a:schemeClr val="tx1"/>
                        </a:solidFill>
                      </a:endParaRPr>
                    </a:p>
                  </a:txBody>
                  <a:tcPr marL="76200" marR="76200" marT="38100" marB="38100" anchor="ctr">
                    <a:noFill/>
                  </a:tcPr>
                </a:tc>
                <a:tc>
                  <a:txBody>
                    <a:bodyPr/>
                    <a:lstStyle/>
                    <a:p>
                      <a:pPr>
                        <a:buFont typeface="Wingdings" pitchFamily="2" charset="2"/>
                        <a:buNone/>
                      </a:pPr>
                      <a:r>
                        <a:rPr lang="en-US" sz="1300" b="1" dirty="0">
                          <a:solidFill>
                            <a:schemeClr val="tx1"/>
                          </a:solidFill>
                        </a:rPr>
                        <a:t>Effective synthesis</a:t>
                      </a:r>
                      <a:r>
                        <a:rPr lang="en-US" sz="1300" b="1" baseline="0" dirty="0">
                          <a:solidFill>
                            <a:schemeClr val="tx1"/>
                          </a:solidFill>
                        </a:rPr>
                        <a:t> of starch</a:t>
                      </a:r>
                    </a:p>
                  </a:txBody>
                  <a:tcPr marL="76200" marR="76200" marT="38100" marB="38100" anchor="ctr">
                    <a:noFill/>
                  </a:tcPr>
                </a:tc>
                <a:tc>
                  <a:txBody>
                    <a:bodyPr/>
                    <a:lstStyle/>
                    <a:p>
                      <a:r>
                        <a:rPr lang="en-US" sz="1300" b="1" dirty="0">
                          <a:solidFill>
                            <a:schemeClr val="tx1"/>
                          </a:solidFill>
                        </a:rPr>
                        <a:t>Round shaped, </a:t>
                      </a:r>
                      <a:r>
                        <a:rPr lang="en-US" sz="1300" b="1" baseline="0" dirty="0">
                          <a:solidFill>
                            <a:schemeClr val="tx1"/>
                          </a:solidFill>
                        </a:rPr>
                        <a:t>large starch grains</a:t>
                      </a:r>
                      <a:endParaRPr lang="en-IN" sz="1300" b="1" dirty="0">
                        <a:solidFill>
                          <a:schemeClr val="tx1"/>
                        </a:solidFill>
                      </a:endParaRPr>
                    </a:p>
                  </a:txBody>
                  <a:tcPr marL="76200" marR="76200" marT="38100" marB="38100" anchor="ctr">
                    <a:noFill/>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90169011"/>
              </p:ext>
            </p:extLst>
          </p:nvPr>
        </p:nvGraphicFramePr>
        <p:xfrm>
          <a:off x="107504" y="2300701"/>
          <a:ext cx="7740351" cy="770905"/>
        </p:xfrm>
        <a:graphic>
          <a:graphicData uri="http://schemas.openxmlformats.org/drawingml/2006/table">
            <a:tbl>
              <a:tblPr firstRow="1" bandRow="1">
                <a:tableStyleId>{5C22544A-7EE6-4342-B048-85BDC9FD1C3A}</a:tableStyleId>
              </a:tblPr>
              <a:tblGrid>
                <a:gridCol w="2223045">
                  <a:extLst>
                    <a:ext uri="{9D8B030D-6E8A-4147-A177-3AD203B41FA5}">
                      <a16:colId xmlns:a16="http://schemas.microsoft.com/office/drawing/2014/main" val="20000"/>
                    </a:ext>
                  </a:extLst>
                </a:gridCol>
                <a:gridCol w="2132930">
                  <a:extLst>
                    <a:ext uri="{9D8B030D-6E8A-4147-A177-3AD203B41FA5}">
                      <a16:colId xmlns:a16="http://schemas.microsoft.com/office/drawing/2014/main" val="20001"/>
                    </a:ext>
                  </a:extLst>
                </a:gridCol>
                <a:gridCol w="3384376">
                  <a:extLst>
                    <a:ext uri="{9D8B030D-6E8A-4147-A177-3AD203B41FA5}">
                      <a16:colId xmlns:a16="http://schemas.microsoft.com/office/drawing/2014/main" val="20002"/>
                    </a:ext>
                  </a:extLst>
                </a:gridCol>
              </a:tblGrid>
              <a:tr h="770905">
                <a:tc>
                  <a:txBody>
                    <a:bodyPr/>
                    <a:lstStyle/>
                    <a:p>
                      <a:r>
                        <a:rPr lang="en-US" sz="1800" b="1" i="1" dirty="0"/>
                        <a:t>Bb </a:t>
                      </a:r>
                    </a:p>
                    <a:p>
                      <a:r>
                        <a:rPr lang="en-US" sz="1300" dirty="0"/>
                        <a:t>(Heterozygotes)</a:t>
                      </a:r>
                      <a:endParaRPr lang="en-IN" sz="1300" dirty="0"/>
                    </a:p>
                  </a:txBody>
                  <a:tcPr marL="76200" marR="76200" marT="38100" marB="38100" anchor="ctr">
                    <a:noFill/>
                  </a:tcPr>
                </a:tc>
                <a:tc>
                  <a:txBody>
                    <a:bodyPr/>
                    <a:lstStyle/>
                    <a:p>
                      <a:r>
                        <a:rPr lang="en-US" sz="1300" dirty="0">
                          <a:solidFill>
                            <a:schemeClr val="tx1"/>
                          </a:solidFill>
                        </a:rPr>
                        <a:t>Average synthesis</a:t>
                      </a:r>
                      <a:r>
                        <a:rPr lang="en-US" sz="1300" baseline="0" dirty="0">
                          <a:solidFill>
                            <a:schemeClr val="tx1"/>
                          </a:solidFill>
                        </a:rPr>
                        <a:t> of starch</a:t>
                      </a:r>
                      <a:endParaRPr lang="en-IN" sz="1300" dirty="0"/>
                    </a:p>
                  </a:txBody>
                  <a:tcPr marL="76200" marR="76200" marT="38100" marB="38100" anchor="c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t>Round shaped, Intermediate sized starch grains</a:t>
                      </a:r>
                    </a:p>
                    <a:p>
                      <a:pPr marL="0" marR="0" indent="0" algn="l" defTabSz="914400" rtl="0" eaLnBrk="1" fontAlgn="auto" latinLnBrk="0" hangingPunct="1">
                        <a:lnSpc>
                          <a:spcPct val="100000"/>
                        </a:lnSpc>
                        <a:spcBef>
                          <a:spcPts val="0"/>
                        </a:spcBef>
                        <a:spcAft>
                          <a:spcPts val="0"/>
                        </a:spcAft>
                        <a:buClrTx/>
                        <a:buSzTx/>
                        <a:buFontTx/>
                        <a:buNone/>
                        <a:tabLst/>
                        <a:defRPr/>
                      </a:pPr>
                      <a:r>
                        <a:rPr lang="en-IN" sz="1300" b="1" i="1" dirty="0"/>
                        <a:t>Alleles (Bb) show incomplete dominance</a:t>
                      </a:r>
                    </a:p>
                  </a:txBody>
                  <a:tcPr marL="76200" marR="76200" marT="38100" marB="38100" anchor="ctr">
                    <a:noFill/>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15143819"/>
              </p:ext>
            </p:extLst>
          </p:nvPr>
        </p:nvGraphicFramePr>
        <p:xfrm>
          <a:off x="107504" y="3065973"/>
          <a:ext cx="7740351" cy="548640"/>
        </p:xfrm>
        <a:graphic>
          <a:graphicData uri="http://schemas.openxmlformats.org/drawingml/2006/table">
            <a:tbl>
              <a:tblPr firstRow="1" bandRow="1">
                <a:tableStyleId>{5C22544A-7EE6-4342-B048-85BDC9FD1C3A}</a:tableStyleId>
              </a:tblPr>
              <a:tblGrid>
                <a:gridCol w="2195735">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384376">
                  <a:extLst>
                    <a:ext uri="{9D8B030D-6E8A-4147-A177-3AD203B41FA5}">
                      <a16:colId xmlns:a16="http://schemas.microsoft.com/office/drawing/2014/main" val="20002"/>
                    </a:ext>
                  </a:extLst>
                </a:gridCol>
              </a:tblGrid>
              <a:tr h="540060">
                <a:tc>
                  <a:txBody>
                    <a:bodyPr/>
                    <a:lstStyle/>
                    <a:p>
                      <a:r>
                        <a:rPr lang="en-US" sz="1800" b="1" i="1" dirty="0"/>
                        <a:t>bb </a:t>
                      </a:r>
                    </a:p>
                    <a:p>
                      <a:r>
                        <a:rPr lang="en-US" sz="1300" dirty="0"/>
                        <a:t>(Homozygote</a:t>
                      </a:r>
                      <a:r>
                        <a:rPr lang="en-US" sz="1300" baseline="0" dirty="0"/>
                        <a:t> recessive</a:t>
                      </a:r>
                      <a:r>
                        <a:rPr lang="en-US" sz="1300" dirty="0"/>
                        <a:t>)</a:t>
                      </a:r>
                      <a:endParaRPr lang="en-IN" sz="1300" dirty="0"/>
                    </a:p>
                  </a:txBody>
                  <a:tcPr marL="76200" marR="76200" marT="38100" marB="38100" anchor="ctr">
                    <a:noFill/>
                  </a:tcPr>
                </a:tc>
                <a:tc>
                  <a:txBody>
                    <a:bodyPr/>
                    <a:lstStyle/>
                    <a:p>
                      <a:pPr marL="12700" indent="0">
                        <a:buFont typeface="Wingdings" pitchFamily="2" charset="2"/>
                        <a:buNone/>
                        <a:tabLst>
                          <a:tab pos="1992313" algn="l"/>
                        </a:tabLst>
                      </a:pPr>
                      <a:r>
                        <a:rPr lang="en-US" sz="1300" b="1" dirty="0"/>
                        <a:t>Less efficient</a:t>
                      </a:r>
                      <a:r>
                        <a:rPr lang="en-US" sz="1300" b="1" baseline="0" dirty="0"/>
                        <a:t> synthesis of starch</a:t>
                      </a:r>
                    </a:p>
                  </a:txBody>
                  <a:tcPr marL="76200" marR="76200" marT="38100" marB="38100" anchor="ctr">
                    <a:noFill/>
                  </a:tcPr>
                </a:tc>
                <a:tc>
                  <a:txBody>
                    <a:bodyPr/>
                    <a:lstStyle/>
                    <a:p>
                      <a:r>
                        <a:rPr lang="en-US" sz="1300" dirty="0"/>
                        <a:t>Wrinkled shaped, </a:t>
                      </a:r>
                      <a:r>
                        <a:rPr lang="en-US" sz="1300" baseline="0" dirty="0"/>
                        <a:t>smaller starch grain</a:t>
                      </a:r>
                      <a:endParaRPr lang="en-IN" sz="1300" dirty="0"/>
                    </a:p>
                  </a:txBody>
                  <a:tcPr marL="76200" marR="76200" marT="38100" marB="38100" anchor="ctr">
                    <a:noFill/>
                  </a:tcPr>
                </a:tc>
                <a:extLst>
                  <a:ext uri="{0D108BD9-81ED-4DB2-BD59-A6C34878D82A}">
                    <a16:rowId xmlns:a16="http://schemas.microsoft.com/office/drawing/2014/main" val="10000"/>
                  </a:ext>
                </a:extLst>
              </a:tr>
            </a:tbl>
          </a:graphicData>
        </a:graphic>
      </p:graphicFrame>
      <p:sp>
        <p:nvSpPr>
          <p:cNvPr id="7" name="Rectangle 6">
            <a:extLst>
              <a:ext uri="{FF2B5EF4-FFF2-40B4-BE49-F238E27FC236}">
                <a16:creationId xmlns:a16="http://schemas.microsoft.com/office/drawing/2014/main" id="{4F3F7948-EC3C-7841-A933-0AC070B083AF}"/>
              </a:ext>
            </a:extLst>
          </p:cNvPr>
          <p:cNvSpPr/>
          <p:nvPr/>
        </p:nvSpPr>
        <p:spPr>
          <a:xfrm>
            <a:off x="-1" y="3700861"/>
            <a:ext cx="7110206" cy="538609"/>
          </a:xfrm>
          <a:prstGeom prst="rect">
            <a:avLst/>
          </a:prstGeom>
        </p:spPr>
        <p:txBody>
          <a:bodyPr wrap="square">
            <a:spAutoFit/>
          </a:bodyPr>
          <a:lstStyle/>
          <a:p>
            <a:pPr algn="just"/>
            <a:r>
              <a:rPr lang="en-US" sz="1450" b="1" dirty="0">
                <a:solidFill>
                  <a:srgbClr val="FFFF00"/>
                </a:solidFill>
              </a:rPr>
              <a:t>Pleiotropism/pleiotropy</a:t>
            </a:r>
            <a:r>
              <a:rPr lang="en-US" sz="1450" dirty="0"/>
              <a:t> is a phenomenon when </a:t>
            </a:r>
            <a:r>
              <a:rPr lang="en-US" sz="1450" b="1" dirty="0"/>
              <a:t>single gene produce more than one effect</a:t>
            </a:r>
            <a:r>
              <a:rPr lang="en-US" sz="1450" dirty="0"/>
              <a:t> (the multiple effect of a gene) </a:t>
            </a:r>
            <a:r>
              <a:rPr lang="en-US" sz="1450" b="1" i="1" dirty="0">
                <a:solidFill>
                  <a:srgbClr val="FFFF00"/>
                </a:solidFill>
              </a:rPr>
              <a:t>[Single gene exhibits multiple phenotypic expression]</a:t>
            </a:r>
          </a:p>
        </p:txBody>
      </p:sp>
      <p:grpSp>
        <p:nvGrpSpPr>
          <p:cNvPr id="10" name="Group 9">
            <a:extLst>
              <a:ext uri="{FF2B5EF4-FFF2-40B4-BE49-F238E27FC236}">
                <a16:creationId xmlns:a16="http://schemas.microsoft.com/office/drawing/2014/main" id="{A6029FB5-C805-BD4D-B462-F52E23B5E086}"/>
              </a:ext>
            </a:extLst>
          </p:cNvPr>
          <p:cNvGrpSpPr/>
          <p:nvPr/>
        </p:nvGrpSpPr>
        <p:grpSpPr>
          <a:xfrm>
            <a:off x="7110205" y="1815990"/>
            <a:ext cx="459495" cy="421584"/>
            <a:chOff x="6275871" y="2497460"/>
            <a:chExt cx="840093" cy="817273"/>
          </a:xfrm>
        </p:grpSpPr>
        <p:sp>
          <p:nvSpPr>
            <p:cNvPr id="11" name="Oval 10">
              <a:extLst>
                <a:ext uri="{FF2B5EF4-FFF2-40B4-BE49-F238E27FC236}">
                  <a16:creationId xmlns:a16="http://schemas.microsoft.com/office/drawing/2014/main" id="{56E312B7-F837-4644-8D61-31D7F796E4B9}"/>
                </a:ext>
              </a:extLst>
            </p:cNvPr>
            <p:cNvSpPr/>
            <p:nvPr/>
          </p:nvSpPr>
          <p:spPr>
            <a:xfrm>
              <a:off x="6275871" y="2497460"/>
              <a:ext cx="840093" cy="817273"/>
            </a:xfrm>
            <a:prstGeom prst="ellipse">
              <a:avLst/>
            </a:prstGeom>
            <a:solidFill>
              <a:srgbClr val="92D050"/>
            </a:solidFill>
            <a:ln w="12700">
              <a:solidFill>
                <a:srgbClr val="00B050"/>
              </a:solidFill>
              <a:extLst>
                <a:ext uri="{C807C97D-BFC1-408E-A445-0C87EB9F89A2}">
                  <ask:lineSketchStyleProps xmlns:ask="http://schemas.microsoft.com/office/drawing/2018/sketchyshapes">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12" name="Teardrop 2">
              <a:extLst>
                <a:ext uri="{FF2B5EF4-FFF2-40B4-BE49-F238E27FC236}">
                  <a16:creationId xmlns:a16="http://schemas.microsoft.com/office/drawing/2014/main" id="{AC236C25-EF32-E641-86AE-16125C3591AB}"/>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92A377DB-5E73-A04F-B7B6-0B58ADFD2EB0}"/>
              </a:ext>
            </a:extLst>
          </p:cNvPr>
          <p:cNvGrpSpPr/>
          <p:nvPr/>
        </p:nvGrpSpPr>
        <p:grpSpPr>
          <a:xfrm>
            <a:off x="7164288" y="3162641"/>
            <a:ext cx="400993" cy="342931"/>
            <a:chOff x="6804248" y="244637"/>
            <a:chExt cx="227686" cy="248501"/>
          </a:xfrm>
        </p:grpSpPr>
        <p:grpSp>
          <p:nvGrpSpPr>
            <p:cNvPr id="16" name="Group 15">
              <a:extLst>
                <a:ext uri="{FF2B5EF4-FFF2-40B4-BE49-F238E27FC236}">
                  <a16:creationId xmlns:a16="http://schemas.microsoft.com/office/drawing/2014/main" id="{762408DE-192F-9840-93F1-B55065A525B8}"/>
                </a:ext>
              </a:extLst>
            </p:cNvPr>
            <p:cNvGrpSpPr/>
            <p:nvPr/>
          </p:nvGrpSpPr>
          <p:grpSpPr>
            <a:xfrm>
              <a:off x="6804248" y="244637"/>
              <a:ext cx="227686" cy="248501"/>
              <a:chOff x="6804248" y="244637"/>
              <a:chExt cx="227686" cy="248501"/>
            </a:xfrm>
          </p:grpSpPr>
          <p:sp>
            <p:nvSpPr>
              <p:cNvPr id="18" name="Oval 87">
                <a:extLst>
                  <a:ext uri="{FF2B5EF4-FFF2-40B4-BE49-F238E27FC236}">
                    <a16:creationId xmlns:a16="http://schemas.microsoft.com/office/drawing/2014/main" id="{C7DE795B-0576-7A4B-8D69-6594E9D522EC}"/>
                  </a:ext>
                </a:extLst>
              </p:cNvPr>
              <p:cNvSpPr/>
              <p:nvPr/>
            </p:nvSpPr>
            <p:spPr>
              <a:xfrm>
                <a:off x="6809880" y="248643"/>
                <a:ext cx="222054" cy="244495"/>
              </a:xfrm>
              <a:custGeom>
                <a:avLst/>
                <a:gdLst>
                  <a:gd name="connsiteX0" fmla="*/ 0 w 363501"/>
                  <a:gd name="connsiteY0" fmla="*/ 190754 h 381507"/>
                  <a:gd name="connsiteX1" fmla="*/ 181751 w 363501"/>
                  <a:gd name="connsiteY1" fmla="*/ 0 h 381507"/>
                  <a:gd name="connsiteX2" fmla="*/ 363502 w 363501"/>
                  <a:gd name="connsiteY2" fmla="*/ 190754 h 381507"/>
                  <a:gd name="connsiteX3" fmla="*/ 181751 w 363501"/>
                  <a:gd name="connsiteY3" fmla="*/ 381508 h 381507"/>
                  <a:gd name="connsiteX4" fmla="*/ 0 w 363501"/>
                  <a:gd name="connsiteY4" fmla="*/ 190754 h 381507"/>
                  <a:gd name="connsiteX0" fmla="*/ 718 w 364220"/>
                  <a:gd name="connsiteY0" fmla="*/ 190754 h 383483"/>
                  <a:gd name="connsiteX1" fmla="*/ 182469 w 364220"/>
                  <a:gd name="connsiteY1" fmla="*/ 0 h 383483"/>
                  <a:gd name="connsiteX2" fmla="*/ 364220 w 364220"/>
                  <a:gd name="connsiteY2" fmla="*/ 190754 h 383483"/>
                  <a:gd name="connsiteX3" fmla="*/ 182469 w 364220"/>
                  <a:gd name="connsiteY3" fmla="*/ 381508 h 383483"/>
                  <a:gd name="connsiteX4" fmla="*/ 121455 w 364220"/>
                  <a:gd name="connsiteY4" fmla="*/ 284367 h 383483"/>
                  <a:gd name="connsiteX5" fmla="*/ 718 w 364220"/>
                  <a:gd name="connsiteY5" fmla="*/ 190754 h 383483"/>
                  <a:gd name="connsiteX0" fmla="*/ 718 w 364220"/>
                  <a:gd name="connsiteY0" fmla="*/ 190754 h 346720"/>
                  <a:gd name="connsiteX1" fmla="*/ 182469 w 364220"/>
                  <a:gd name="connsiteY1" fmla="*/ 0 h 346720"/>
                  <a:gd name="connsiteX2" fmla="*/ 364220 w 364220"/>
                  <a:gd name="connsiteY2" fmla="*/ 190754 h 346720"/>
                  <a:gd name="connsiteX3" fmla="*/ 203636 w 364220"/>
                  <a:gd name="connsiteY3" fmla="*/ 343408 h 346720"/>
                  <a:gd name="connsiteX4" fmla="*/ 121455 w 364220"/>
                  <a:gd name="connsiteY4" fmla="*/ 284367 h 346720"/>
                  <a:gd name="connsiteX5" fmla="*/ 718 w 364220"/>
                  <a:gd name="connsiteY5" fmla="*/ 190754 h 346720"/>
                  <a:gd name="connsiteX0" fmla="*/ 718 w 249920"/>
                  <a:gd name="connsiteY0" fmla="*/ 190910 h 345208"/>
                  <a:gd name="connsiteX1" fmla="*/ 182469 w 249920"/>
                  <a:gd name="connsiteY1" fmla="*/ 156 h 345208"/>
                  <a:gd name="connsiteX2" fmla="*/ 249920 w 249920"/>
                  <a:gd name="connsiteY2" fmla="*/ 224777 h 345208"/>
                  <a:gd name="connsiteX3" fmla="*/ 203636 w 249920"/>
                  <a:gd name="connsiteY3" fmla="*/ 343564 h 345208"/>
                  <a:gd name="connsiteX4" fmla="*/ 121455 w 249920"/>
                  <a:gd name="connsiteY4" fmla="*/ 284523 h 345208"/>
                  <a:gd name="connsiteX5" fmla="*/ 718 w 249920"/>
                  <a:gd name="connsiteY5" fmla="*/ 190910 h 345208"/>
                  <a:gd name="connsiteX0" fmla="*/ 718 w 276503"/>
                  <a:gd name="connsiteY0" fmla="*/ 190764 h 345062"/>
                  <a:gd name="connsiteX1" fmla="*/ 182469 w 276503"/>
                  <a:gd name="connsiteY1" fmla="*/ 10 h 345062"/>
                  <a:gd name="connsiteX2" fmla="*/ 273854 w 276503"/>
                  <a:gd name="connsiteY2" fmla="*/ 182777 h 345062"/>
                  <a:gd name="connsiteX3" fmla="*/ 249920 w 276503"/>
                  <a:gd name="connsiteY3" fmla="*/ 224631 h 345062"/>
                  <a:gd name="connsiteX4" fmla="*/ 203636 w 276503"/>
                  <a:gd name="connsiteY4" fmla="*/ 343418 h 345062"/>
                  <a:gd name="connsiteX5" fmla="*/ 121455 w 276503"/>
                  <a:gd name="connsiteY5" fmla="*/ 284377 h 345062"/>
                  <a:gd name="connsiteX6" fmla="*/ 718 w 276503"/>
                  <a:gd name="connsiteY6" fmla="*/ 190764 h 345062"/>
                  <a:gd name="connsiteX0" fmla="*/ 718 w 276503"/>
                  <a:gd name="connsiteY0" fmla="*/ 190764 h 343552"/>
                  <a:gd name="connsiteX1" fmla="*/ 182469 w 276503"/>
                  <a:gd name="connsiteY1" fmla="*/ 10 h 343552"/>
                  <a:gd name="connsiteX2" fmla="*/ 273854 w 276503"/>
                  <a:gd name="connsiteY2" fmla="*/ 182777 h 343552"/>
                  <a:gd name="connsiteX3" fmla="*/ 249920 w 276503"/>
                  <a:gd name="connsiteY3" fmla="*/ 296598 h 343552"/>
                  <a:gd name="connsiteX4" fmla="*/ 203636 w 276503"/>
                  <a:gd name="connsiteY4" fmla="*/ 343418 h 343552"/>
                  <a:gd name="connsiteX5" fmla="*/ 121455 w 276503"/>
                  <a:gd name="connsiteY5" fmla="*/ 284377 h 343552"/>
                  <a:gd name="connsiteX6" fmla="*/ 718 w 276503"/>
                  <a:gd name="connsiteY6" fmla="*/ 190764 h 343552"/>
                  <a:gd name="connsiteX0" fmla="*/ 718 w 277704"/>
                  <a:gd name="connsiteY0" fmla="*/ 190764 h 343552"/>
                  <a:gd name="connsiteX1" fmla="*/ 182469 w 277704"/>
                  <a:gd name="connsiteY1" fmla="*/ 10 h 343552"/>
                  <a:gd name="connsiteX2" fmla="*/ 273854 w 277704"/>
                  <a:gd name="connsiteY2" fmla="*/ 182777 h 343552"/>
                  <a:gd name="connsiteX3" fmla="*/ 249920 w 277704"/>
                  <a:gd name="connsiteY3" fmla="*/ 296598 h 343552"/>
                  <a:gd name="connsiteX4" fmla="*/ 203636 w 277704"/>
                  <a:gd name="connsiteY4" fmla="*/ 343418 h 343552"/>
                  <a:gd name="connsiteX5" fmla="*/ 121455 w 277704"/>
                  <a:gd name="connsiteY5" fmla="*/ 284377 h 343552"/>
                  <a:gd name="connsiteX6" fmla="*/ 718 w 277704"/>
                  <a:gd name="connsiteY6" fmla="*/ 190764 h 343552"/>
                  <a:gd name="connsiteX0" fmla="*/ 812 w 277798"/>
                  <a:gd name="connsiteY0" fmla="*/ 190764 h 343494"/>
                  <a:gd name="connsiteX1" fmla="*/ 182563 w 277798"/>
                  <a:gd name="connsiteY1" fmla="*/ 10 h 343494"/>
                  <a:gd name="connsiteX2" fmla="*/ 273948 w 277798"/>
                  <a:gd name="connsiteY2" fmla="*/ 182777 h 343494"/>
                  <a:gd name="connsiteX3" fmla="*/ 250014 w 277798"/>
                  <a:gd name="connsiteY3" fmla="*/ 296598 h 343494"/>
                  <a:gd name="connsiteX4" fmla="*/ 203730 w 277798"/>
                  <a:gd name="connsiteY4" fmla="*/ 343418 h 343494"/>
                  <a:gd name="connsiteX5" fmla="*/ 118374 w 277798"/>
                  <a:gd name="connsiteY5" fmla="*/ 287552 h 343494"/>
                  <a:gd name="connsiteX6" fmla="*/ 812 w 277798"/>
                  <a:gd name="connsiteY6" fmla="*/ 190764 h 343494"/>
                  <a:gd name="connsiteX0" fmla="*/ 3807 w 195068"/>
                  <a:gd name="connsiteY0" fmla="*/ 225922 h 343727"/>
                  <a:gd name="connsiteX1" fmla="*/ 99833 w 195068"/>
                  <a:gd name="connsiteY1" fmla="*/ 243 h 343727"/>
                  <a:gd name="connsiteX2" fmla="*/ 191218 w 195068"/>
                  <a:gd name="connsiteY2" fmla="*/ 183010 h 343727"/>
                  <a:gd name="connsiteX3" fmla="*/ 167284 w 195068"/>
                  <a:gd name="connsiteY3" fmla="*/ 296831 h 343727"/>
                  <a:gd name="connsiteX4" fmla="*/ 121000 w 195068"/>
                  <a:gd name="connsiteY4" fmla="*/ 343651 h 343727"/>
                  <a:gd name="connsiteX5" fmla="*/ 35644 w 195068"/>
                  <a:gd name="connsiteY5" fmla="*/ 287785 h 343727"/>
                  <a:gd name="connsiteX6" fmla="*/ 3807 w 195068"/>
                  <a:gd name="connsiteY6" fmla="*/ 225922 h 343727"/>
                  <a:gd name="connsiteX0" fmla="*/ 5965 w 197226"/>
                  <a:gd name="connsiteY0" fmla="*/ 225922 h 343727"/>
                  <a:gd name="connsiteX1" fmla="*/ 101991 w 197226"/>
                  <a:gd name="connsiteY1" fmla="*/ 243 h 343727"/>
                  <a:gd name="connsiteX2" fmla="*/ 193376 w 197226"/>
                  <a:gd name="connsiteY2" fmla="*/ 183010 h 343727"/>
                  <a:gd name="connsiteX3" fmla="*/ 169442 w 197226"/>
                  <a:gd name="connsiteY3" fmla="*/ 296831 h 343727"/>
                  <a:gd name="connsiteX4" fmla="*/ 123158 w 197226"/>
                  <a:gd name="connsiteY4" fmla="*/ 343651 h 343727"/>
                  <a:gd name="connsiteX5" fmla="*/ 37802 w 197226"/>
                  <a:gd name="connsiteY5" fmla="*/ 287785 h 343727"/>
                  <a:gd name="connsiteX6" fmla="*/ 5965 w 197226"/>
                  <a:gd name="connsiteY6" fmla="*/ 225922 h 343727"/>
                  <a:gd name="connsiteX0" fmla="*/ 14564 w 205825"/>
                  <a:gd name="connsiteY0" fmla="*/ 93810 h 211615"/>
                  <a:gd name="connsiteX1" fmla="*/ 15340 w 205825"/>
                  <a:gd name="connsiteY1" fmla="*/ 1481 h 211615"/>
                  <a:gd name="connsiteX2" fmla="*/ 201975 w 205825"/>
                  <a:gd name="connsiteY2" fmla="*/ 50898 h 211615"/>
                  <a:gd name="connsiteX3" fmla="*/ 178041 w 205825"/>
                  <a:gd name="connsiteY3" fmla="*/ 164719 h 211615"/>
                  <a:gd name="connsiteX4" fmla="*/ 131757 w 205825"/>
                  <a:gd name="connsiteY4" fmla="*/ 211539 h 211615"/>
                  <a:gd name="connsiteX5" fmla="*/ 46401 w 205825"/>
                  <a:gd name="connsiteY5" fmla="*/ 155673 h 211615"/>
                  <a:gd name="connsiteX6" fmla="*/ 14564 w 205825"/>
                  <a:gd name="connsiteY6" fmla="*/ 93810 h 211615"/>
                  <a:gd name="connsiteX0" fmla="*/ 12081 w 201816"/>
                  <a:gd name="connsiteY0" fmla="*/ 120429 h 238234"/>
                  <a:gd name="connsiteX1" fmla="*/ 12857 w 201816"/>
                  <a:gd name="connsiteY1" fmla="*/ 28100 h 238234"/>
                  <a:gd name="connsiteX2" fmla="*/ 165625 w 201816"/>
                  <a:gd name="connsiteY2" fmla="*/ 2376 h 238234"/>
                  <a:gd name="connsiteX3" fmla="*/ 199492 w 201816"/>
                  <a:gd name="connsiteY3" fmla="*/ 77517 h 238234"/>
                  <a:gd name="connsiteX4" fmla="*/ 175558 w 201816"/>
                  <a:gd name="connsiteY4" fmla="*/ 191338 h 238234"/>
                  <a:gd name="connsiteX5" fmla="*/ 129274 w 201816"/>
                  <a:gd name="connsiteY5" fmla="*/ 238158 h 238234"/>
                  <a:gd name="connsiteX6" fmla="*/ 43918 w 201816"/>
                  <a:gd name="connsiteY6" fmla="*/ 182292 h 238234"/>
                  <a:gd name="connsiteX7" fmla="*/ 12081 w 201816"/>
                  <a:gd name="connsiteY7" fmla="*/ 120429 h 238234"/>
                  <a:gd name="connsiteX0" fmla="*/ 12221 w 201956"/>
                  <a:gd name="connsiteY0" fmla="*/ 120429 h 238392"/>
                  <a:gd name="connsiteX1" fmla="*/ 12997 w 201956"/>
                  <a:gd name="connsiteY1" fmla="*/ 28100 h 238392"/>
                  <a:gd name="connsiteX2" fmla="*/ 165765 w 201956"/>
                  <a:gd name="connsiteY2" fmla="*/ 2376 h 238392"/>
                  <a:gd name="connsiteX3" fmla="*/ 199632 w 201956"/>
                  <a:gd name="connsiteY3" fmla="*/ 77517 h 238392"/>
                  <a:gd name="connsiteX4" fmla="*/ 175698 w 201956"/>
                  <a:gd name="connsiteY4" fmla="*/ 191338 h 238392"/>
                  <a:gd name="connsiteX5" fmla="*/ 129414 w 201956"/>
                  <a:gd name="connsiteY5" fmla="*/ 238158 h 238392"/>
                  <a:gd name="connsiteX6" fmla="*/ 47233 w 201956"/>
                  <a:gd name="connsiteY6" fmla="*/ 201342 h 238392"/>
                  <a:gd name="connsiteX7" fmla="*/ 12221 w 201956"/>
                  <a:gd name="connsiteY7" fmla="*/ 120429 h 238392"/>
                  <a:gd name="connsiteX0" fmla="*/ 12221 w 192017"/>
                  <a:gd name="connsiteY0" fmla="*/ 120429 h 238392"/>
                  <a:gd name="connsiteX1" fmla="*/ 12997 w 192017"/>
                  <a:gd name="connsiteY1" fmla="*/ 28100 h 238392"/>
                  <a:gd name="connsiteX2" fmla="*/ 165765 w 192017"/>
                  <a:gd name="connsiteY2" fmla="*/ 2376 h 238392"/>
                  <a:gd name="connsiteX3" fmla="*/ 186932 w 192017"/>
                  <a:gd name="connsiteY3" fmla="*/ 80692 h 238392"/>
                  <a:gd name="connsiteX4" fmla="*/ 175698 w 192017"/>
                  <a:gd name="connsiteY4" fmla="*/ 191338 h 238392"/>
                  <a:gd name="connsiteX5" fmla="*/ 129414 w 192017"/>
                  <a:gd name="connsiteY5" fmla="*/ 238158 h 238392"/>
                  <a:gd name="connsiteX6" fmla="*/ 47233 w 192017"/>
                  <a:gd name="connsiteY6" fmla="*/ 201342 h 238392"/>
                  <a:gd name="connsiteX7" fmla="*/ 12221 w 192017"/>
                  <a:gd name="connsiteY7" fmla="*/ 120429 h 238392"/>
                  <a:gd name="connsiteX0" fmla="*/ 12221 w 210330"/>
                  <a:gd name="connsiteY0" fmla="*/ 120429 h 238392"/>
                  <a:gd name="connsiteX1" fmla="*/ 12997 w 210330"/>
                  <a:gd name="connsiteY1" fmla="*/ 28100 h 238392"/>
                  <a:gd name="connsiteX2" fmla="*/ 165765 w 210330"/>
                  <a:gd name="connsiteY2" fmla="*/ 2376 h 238392"/>
                  <a:gd name="connsiteX3" fmla="*/ 186932 w 210330"/>
                  <a:gd name="connsiteY3" fmla="*/ 80692 h 238392"/>
                  <a:gd name="connsiteX4" fmla="*/ 210215 w 210330"/>
                  <a:gd name="connsiteY4" fmla="*/ 145251 h 238392"/>
                  <a:gd name="connsiteX5" fmla="*/ 175698 w 210330"/>
                  <a:gd name="connsiteY5" fmla="*/ 191338 h 238392"/>
                  <a:gd name="connsiteX6" fmla="*/ 129414 w 210330"/>
                  <a:gd name="connsiteY6" fmla="*/ 238158 h 238392"/>
                  <a:gd name="connsiteX7" fmla="*/ 47233 w 210330"/>
                  <a:gd name="connsiteY7" fmla="*/ 201342 h 238392"/>
                  <a:gd name="connsiteX8" fmla="*/ 12221 w 210330"/>
                  <a:gd name="connsiteY8" fmla="*/ 120429 h 238392"/>
                  <a:gd name="connsiteX0" fmla="*/ 12221 w 210330"/>
                  <a:gd name="connsiteY0" fmla="*/ 120429 h 244648"/>
                  <a:gd name="connsiteX1" fmla="*/ 12997 w 210330"/>
                  <a:gd name="connsiteY1" fmla="*/ 28100 h 244648"/>
                  <a:gd name="connsiteX2" fmla="*/ 165765 w 210330"/>
                  <a:gd name="connsiteY2" fmla="*/ 2376 h 244648"/>
                  <a:gd name="connsiteX3" fmla="*/ 186932 w 210330"/>
                  <a:gd name="connsiteY3" fmla="*/ 80692 h 244648"/>
                  <a:gd name="connsiteX4" fmla="*/ 210215 w 210330"/>
                  <a:gd name="connsiteY4" fmla="*/ 145251 h 244648"/>
                  <a:gd name="connsiteX5" fmla="*/ 175698 w 210330"/>
                  <a:gd name="connsiteY5" fmla="*/ 191338 h 244648"/>
                  <a:gd name="connsiteX6" fmla="*/ 113539 w 210330"/>
                  <a:gd name="connsiteY6" fmla="*/ 244508 h 244648"/>
                  <a:gd name="connsiteX7" fmla="*/ 47233 w 210330"/>
                  <a:gd name="connsiteY7" fmla="*/ 201342 h 244648"/>
                  <a:gd name="connsiteX8" fmla="*/ 12221 w 210330"/>
                  <a:gd name="connsiteY8" fmla="*/ 120429 h 244648"/>
                  <a:gd name="connsiteX0" fmla="*/ 12221 w 210330"/>
                  <a:gd name="connsiteY0" fmla="*/ 120429 h 244578"/>
                  <a:gd name="connsiteX1" fmla="*/ 12997 w 210330"/>
                  <a:gd name="connsiteY1" fmla="*/ 28100 h 244578"/>
                  <a:gd name="connsiteX2" fmla="*/ 165765 w 210330"/>
                  <a:gd name="connsiteY2" fmla="*/ 2376 h 244578"/>
                  <a:gd name="connsiteX3" fmla="*/ 186932 w 210330"/>
                  <a:gd name="connsiteY3" fmla="*/ 80692 h 244578"/>
                  <a:gd name="connsiteX4" fmla="*/ 210215 w 210330"/>
                  <a:gd name="connsiteY4" fmla="*/ 145251 h 244578"/>
                  <a:gd name="connsiteX5" fmla="*/ 169348 w 210330"/>
                  <a:gd name="connsiteY5" fmla="*/ 194513 h 244578"/>
                  <a:gd name="connsiteX6" fmla="*/ 113539 w 210330"/>
                  <a:gd name="connsiteY6" fmla="*/ 244508 h 244578"/>
                  <a:gd name="connsiteX7" fmla="*/ 47233 w 210330"/>
                  <a:gd name="connsiteY7" fmla="*/ 201342 h 244578"/>
                  <a:gd name="connsiteX8" fmla="*/ 12221 w 210330"/>
                  <a:gd name="connsiteY8" fmla="*/ 120429 h 244578"/>
                  <a:gd name="connsiteX0" fmla="*/ 4805 w 202914"/>
                  <a:gd name="connsiteY0" fmla="*/ 127646 h 251795"/>
                  <a:gd name="connsiteX1" fmla="*/ 5581 w 202914"/>
                  <a:gd name="connsiteY1" fmla="*/ 35317 h 251795"/>
                  <a:gd name="connsiteX2" fmla="*/ 53573 w 202914"/>
                  <a:gd name="connsiteY2" fmla="*/ 3243 h 251795"/>
                  <a:gd name="connsiteX3" fmla="*/ 158349 w 202914"/>
                  <a:gd name="connsiteY3" fmla="*/ 9593 h 251795"/>
                  <a:gd name="connsiteX4" fmla="*/ 179516 w 202914"/>
                  <a:gd name="connsiteY4" fmla="*/ 87909 h 251795"/>
                  <a:gd name="connsiteX5" fmla="*/ 202799 w 202914"/>
                  <a:gd name="connsiteY5" fmla="*/ 152468 h 251795"/>
                  <a:gd name="connsiteX6" fmla="*/ 161932 w 202914"/>
                  <a:gd name="connsiteY6" fmla="*/ 201730 h 251795"/>
                  <a:gd name="connsiteX7" fmla="*/ 106123 w 202914"/>
                  <a:gd name="connsiteY7" fmla="*/ 251725 h 251795"/>
                  <a:gd name="connsiteX8" fmla="*/ 39817 w 202914"/>
                  <a:gd name="connsiteY8" fmla="*/ 208559 h 251795"/>
                  <a:gd name="connsiteX9" fmla="*/ 4805 w 202914"/>
                  <a:gd name="connsiteY9" fmla="*/ 127646 h 251795"/>
                  <a:gd name="connsiteX0" fmla="*/ 4805 w 183522"/>
                  <a:gd name="connsiteY0" fmla="*/ 127646 h 251795"/>
                  <a:gd name="connsiteX1" fmla="*/ 5581 w 183522"/>
                  <a:gd name="connsiteY1" fmla="*/ 35317 h 251795"/>
                  <a:gd name="connsiteX2" fmla="*/ 53573 w 183522"/>
                  <a:gd name="connsiteY2" fmla="*/ 3243 h 251795"/>
                  <a:gd name="connsiteX3" fmla="*/ 158349 w 183522"/>
                  <a:gd name="connsiteY3" fmla="*/ 9593 h 251795"/>
                  <a:gd name="connsiteX4" fmla="*/ 179516 w 183522"/>
                  <a:gd name="connsiteY4" fmla="*/ 87909 h 251795"/>
                  <a:gd name="connsiteX5" fmla="*/ 182680 w 183522"/>
                  <a:gd name="connsiteY5" fmla="*/ 156120 h 251795"/>
                  <a:gd name="connsiteX6" fmla="*/ 161932 w 183522"/>
                  <a:gd name="connsiteY6" fmla="*/ 201730 h 251795"/>
                  <a:gd name="connsiteX7" fmla="*/ 106123 w 183522"/>
                  <a:gd name="connsiteY7" fmla="*/ 251725 h 251795"/>
                  <a:gd name="connsiteX8" fmla="*/ 39817 w 183522"/>
                  <a:gd name="connsiteY8" fmla="*/ 208559 h 251795"/>
                  <a:gd name="connsiteX9" fmla="*/ 4805 w 183522"/>
                  <a:gd name="connsiteY9" fmla="*/ 127646 h 251795"/>
                  <a:gd name="connsiteX0" fmla="*/ 4805 w 182865"/>
                  <a:gd name="connsiteY0" fmla="*/ 127646 h 251795"/>
                  <a:gd name="connsiteX1" fmla="*/ 5581 w 182865"/>
                  <a:gd name="connsiteY1" fmla="*/ 35317 h 251795"/>
                  <a:gd name="connsiteX2" fmla="*/ 53573 w 182865"/>
                  <a:gd name="connsiteY2" fmla="*/ 3243 h 251795"/>
                  <a:gd name="connsiteX3" fmla="*/ 158349 w 182865"/>
                  <a:gd name="connsiteY3" fmla="*/ 9593 h 251795"/>
                  <a:gd name="connsiteX4" fmla="*/ 168019 w 182865"/>
                  <a:gd name="connsiteY4" fmla="*/ 91561 h 251795"/>
                  <a:gd name="connsiteX5" fmla="*/ 182680 w 182865"/>
                  <a:gd name="connsiteY5" fmla="*/ 156120 h 251795"/>
                  <a:gd name="connsiteX6" fmla="*/ 161932 w 182865"/>
                  <a:gd name="connsiteY6" fmla="*/ 201730 h 251795"/>
                  <a:gd name="connsiteX7" fmla="*/ 106123 w 182865"/>
                  <a:gd name="connsiteY7" fmla="*/ 251725 h 251795"/>
                  <a:gd name="connsiteX8" fmla="*/ 39817 w 182865"/>
                  <a:gd name="connsiteY8" fmla="*/ 208559 h 251795"/>
                  <a:gd name="connsiteX9" fmla="*/ 4805 w 182865"/>
                  <a:gd name="connsiteY9" fmla="*/ 127646 h 251795"/>
                  <a:gd name="connsiteX0" fmla="*/ 4805 w 182865"/>
                  <a:gd name="connsiteY0" fmla="*/ 131689 h 255838"/>
                  <a:gd name="connsiteX1" fmla="*/ 5581 w 182865"/>
                  <a:gd name="connsiteY1" fmla="*/ 39360 h 255838"/>
                  <a:gd name="connsiteX2" fmla="*/ 53573 w 182865"/>
                  <a:gd name="connsiteY2" fmla="*/ 7286 h 255838"/>
                  <a:gd name="connsiteX3" fmla="*/ 141105 w 182865"/>
                  <a:gd name="connsiteY3" fmla="*/ 6331 h 255838"/>
                  <a:gd name="connsiteX4" fmla="*/ 168019 w 182865"/>
                  <a:gd name="connsiteY4" fmla="*/ 95604 h 255838"/>
                  <a:gd name="connsiteX5" fmla="*/ 182680 w 182865"/>
                  <a:gd name="connsiteY5" fmla="*/ 160163 h 255838"/>
                  <a:gd name="connsiteX6" fmla="*/ 161932 w 182865"/>
                  <a:gd name="connsiteY6" fmla="*/ 205773 h 255838"/>
                  <a:gd name="connsiteX7" fmla="*/ 106123 w 182865"/>
                  <a:gd name="connsiteY7" fmla="*/ 255768 h 255838"/>
                  <a:gd name="connsiteX8" fmla="*/ 39817 w 182865"/>
                  <a:gd name="connsiteY8" fmla="*/ 212602 h 255838"/>
                  <a:gd name="connsiteX9" fmla="*/ 4805 w 182865"/>
                  <a:gd name="connsiteY9" fmla="*/ 131689 h 25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65" h="255838">
                    <a:moveTo>
                      <a:pt x="4805" y="131689"/>
                    </a:moveTo>
                    <a:cubicBezTo>
                      <a:pt x="-901" y="102815"/>
                      <a:pt x="-2547" y="60094"/>
                      <a:pt x="5581" y="39360"/>
                    </a:cubicBezTo>
                    <a:cubicBezTo>
                      <a:pt x="13709" y="18626"/>
                      <a:pt x="28112" y="11573"/>
                      <a:pt x="53573" y="7286"/>
                    </a:cubicBezTo>
                    <a:cubicBezTo>
                      <a:pt x="79034" y="2999"/>
                      <a:pt x="120115" y="-6192"/>
                      <a:pt x="141105" y="6331"/>
                    </a:cubicBezTo>
                    <a:cubicBezTo>
                      <a:pt x="162095" y="18854"/>
                      <a:pt x="164315" y="72321"/>
                      <a:pt x="168019" y="95604"/>
                    </a:cubicBezTo>
                    <a:cubicBezTo>
                      <a:pt x="171723" y="118887"/>
                      <a:pt x="184552" y="141722"/>
                      <a:pt x="182680" y="160163"/>
                    </a:cubicBezTo>
                    <a:cubicBezTo>
                      <a:pt x="180808" y="178604"/>
                      <a:pt x="171695" y="189759"/>
                      <a:pt x="161932" y="205773"/>
                    </a:cubicBezTo>
                    <a:cubicBezTo>
                      <a:pt x="154462" y="233252"/>
                      <a:pt x="126475" y="254630"/>
                      <a:pt x="106123" y="255768"/>
                    </a:cubicBezTo>
                    <a:cubicBezTo>
                      <a:pt x="85771" y="256906"/>
                      <a:pt x="70109" y="244394"/>
                      <a:pt x="39817" y="212602"/>
                    </a:cubicBezTo>
                    <a:cubicBezTo>
                      <a:pt x="9525" y="180810"/>
                      <a:pt x="10511" y="160563"/>
                      <a:pt x="4805" y="131689"/>
                    </a:cubicBezTo>
                    <a:close/>
                  </a:path>
                </a:pathLst>
              </a:custGeom>
              <a:solidFill>
                <a:srgbClr val="92D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solidFill>
                    <a:schemeClr val="accent6">
                      <a:lumMod val="50000"/>
                    </a:schemeClr>
                  </a:solidFill>
                </a:endParaRPr>
              </a:p>
            </p:txBody>
          </p:sp>
          <p:grpSp>
            <p:nvGrpSpPr>
              <p:cNvPr id="19" name="Group 18">
                <a:extLst>
                  <a:ext uri="{FF2B5EF4-FFF2-40B4-BE49-F238E27FC236}">
                    <a16:creationId xmlns:a16="http://schemas.microsoft.com/office/drawing/2014/main" id="{5378BC97-66F8-084E-9BF1-D722247729E5}"/>
                  </a:ext>
                </a:extLst>
              </p:cNvPr>
              <p:cNvGrpSpPr/>
              <p:nvPr/>
            </p:nvGrpSpPr>
            <p:grpSpPr>
              <a:xfrm>
                <a:off x="6804248" y="244637"/>
                <a:ext cx="208547" cy="248501"/>
                <a:chOff x="1392455" y="-704097"/>
                <a:chExt cx="208547" cy="248501"/>
              </a:xfrm>
              <a:noFill/>
            </p:grpSpPr>
            <p:sp>
              <p:nvSpPr>
                <p:cNvPr id="20" name="Freeform 19">
                  <a:extLst>
                    <a:ext uri="{FF2B5EF4-FFF2-40B4-BE49-F238E27FC236}">
                      <a16:creationId xmlns:a16="http://schemas.microsoft.com/office/drawing/2014/main" id="{F1CAD137-78E0-6543-9AE8-3EBFA6B037F1}"/>
                    </a:ext>
                  </a:extLst>
                </p:cNvPr>
                <p:cNvSpPr/>
                <p:nvPr/>
              </p:nvSpPr>
              <p:spPr>
                <a:xfrm>
                  <a:off x="1392455" y="-696227"/>
                  <a:ext cx="99461" cy="163629"/>
                </a:xfrm>
                <a:custGeom>
                  <a:avLst/>
                  <a:gdLst>
                    <a:gd name="connsiteX0" fmla="*/ 60960 w 99461"/>
                    <a:gd name="connsiteY0" fmla="*/ 0 h 163629"/>
                    <a:gd name="connsiteX1" fmla="*/ 25667 w 99461"/>
                    <a:gd name="connsiteY1" fmla="*/ 16042 h 163629"/>
                    <a:gd name="connsiteX2" fmla="*/ 16042 w 99461"/>
                    <a:gd name="connsiteY2" fmla="*/ 22459 h 163629"/>
                    <a:gd name="connsiteX3" fmla="*/ 3208 w 99461"/>
                    <a:gd name="connsiteY3" fmla="*/ 51334 h 163629"/>
                    <a:gd name="connsiteX4" fmla="*/ 0 w 99461"/>
                    <a:gd name="connsiteY4" fmla="*/ 60960 h 163629"/>
                    <a:gd name="connsiteX5" fmla="*/ 3208 w 99461"/>
                    <a:gd name="connsiteY5" fmla="*/ 102669 h 163629"/>
                    <a:gd name="connsiteX6" fmla="*/ 6417 w 99461"/>
                    <a:gd name="connsiteY6" fmla="*/ 112294 h 163629"/>
                    <a:gd name="connsiteX7" fmla="*/ 25667 w 99461"/>
                    <a:gd name="connsiteY7" fmla="*/ 125128 h 163629"/>
                    <a:gd name="connsiteX8" fmla="*/ 54543 w 99461"/>
                    <a:gd name="connsiteY8" fmla="*/ 137962 h 163629"/>
                    <a:gd name="connsiteX9" fmla="*/ 73793 w 99461"/>
                    <a:gd name="connsiteY9" fmla="*/ 144379 h 163629"/>
                    <a:gd name="connsiteX10" fmla="*/ 83419 w 99461"/>
                    <a:gd name="connsiteY10" fmla="*/ 150795 h 163629"/>
                    <a:gd name="connsiteX11" fmla="*/ 99461 w 99461"/>
                    <a:gd name="connsiteY11" fmla="*/ 163629 h 1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461" h="163629">
                      <a:moveTo>
                        <a:pt x="60960" y="0"/>
                      </a:moveTo>
                      <a:cubicBezTo>
                        <a:pt x="37356" y="4720"/>
                        <a:pt x="49455" y="183"/>
                        <a:pt x="25667" y="16042"/>
                      </a:cubicBezTo>
                      <a:lnTo>
                        <a:pt x="16042" y="22459"/>
                      </a:lnTo>
                      <a:cubicBezTo>
                        <a:pt x="5874" y="37711"/>
                        <a:pt x="10843" y="28428"/>
                        <a:pt x="3208" y="51334"/>
                      </a:cubicBezTo>
                      <a:lnTo>
                        <a:pt x="0" y="60960"/>
                      </a:lnTo>
                      <a:cubicBezTo>
                        <a:pt x="1069" y="74863"/>
                        <a:pt x="1478" y="88833"/>
                        <a:pt x="3208" y="102669"/>
                      </a:cubicBezTo>
                      <a:cubicBezTo>
                        <a:pt x="3627" y="106025"/>
                        <a:pt x="4026" y="109903"/>
                        <a:pt x="6417" y="112294"/>
                      </a:cubicBezTo>
                      <a:cubicBezTo>
                        <a:pt x="11870" y="117747"/>
                        <a:pt x="19250" y="120850"/>
                        <a:pt x="25667" y="125128"/>
                      </a:cubicBezTo>
                      <a:cubicBezTo>
                        <a:pt x="40920" y="135297"/>
                        <a:pt x="31635" y="130326"/>
                        <a:pt x="54543" y="137962"/>
                      </a:cubicBezTo>
                      <a:cubicBezTo>
                        <a:pt x="54548" y="137964"/>
                        <a:pt x="73789" y="144376"/>
                        <a:pt x="73793" y="144379"/>
                      </a:cubicBezTo>
                      <a:cubicBezTo>
                        <a:pt x="77002" y="146518"/>
                        <a:pt x="80457" y="148326"/>
                        <a:pt x="83419" y="150795"/>
                      </a:cubicBezTo>
                      <a:cubicBezTo>
                        <a:pt x="100396" y="164942"/>
                        <a:pt x="86002" y="156900"/>
                        <a:pt x="99461" y="163629"/>
                      </a:cubicBezTo>
                    </a:path>
                  </a:pathLst>
                </a:custGeom>
                <a:grp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804FF086-C396-7D4C-AF75-6697DFEFAF25}"/>
                    </a:ext>
                  </a:extLst>
                </p:cNvPr>
                <p:cNvSpPr/>
                <p:nvPr/>
              </p:nvSpPr>
              <p:spPr>
                <a:xfrm>
                  <a:off x="1401798" y="-696227"/>
                  <a:ext cx="199204" cy="240631"/>
                </a:xfrm>
                <a:custGeom>
                  <a:avLst/>
                  <a:gdLst>
                    <a:gd name="connsiteX0" fmla="*/ 125410 w 199204"/>
                    <a:gd name="connsiteY0" fmla="*/ 0 h 240631"/>
                    <a:gd name="connsiteX1" fmla="*/ 154286 w 199204"/>
                    <a:gd name="connsiteY1" fmla="*/ 6416 h 240631"/>
                    <a:gd name="connsiteX2" fmla="*/ 173537 w 199204"/>
                    <a:gd name="connsiteY2" fmla="*/ 12833 h 240631"/>
                    <a:gd name="connsiteX3" fmla="*/ 179954 w 199204"/>
                    <a:gd name="connsiteY3" fmla="*/ 22459 h 240631"/>
                    <a:gd name="connsiteX4" fmla="*/ 179954 w 199204"/>
                    <a:gd name="connsiteY4" fmla="*/ 64168 h 240631"/>
                    <a:gd name="connsiteX5" fmla="*/ 186370 w 199204"/>
                    <a:gd name="connsiteY5" fmla="*/ 102669 h 240631"/>
                    <a:gd name="connsiteX6" fmla="*/ 199204 w 199204"/>
                    <a:gd name="connsiteY6" fmla="*/ 121920 h 240631"/>
                    <a:gd name="connsiteX7" fmla="*/ 195996 w 199204"/>
                    <a:gd name="connsiteY7" fmla="*/ 154004 h 240631"/>
                    <a:gd name="connsiteX8" fmla="*/ 186370 w 199204"/>
                    <a:gd name="connsiteY8" fmla="*/ 173254 h 240631"/>
                    <a:gd name="connsiteX9" fmla="*/ 167120 w 199204"/>
                    <a:gd name="connsiteY9" fmla="*/ 182880 h 240631"/>
                    <a:gd name="connsiteX10" fmla="*/ 157495 w 199204"/>
                    <a:gd name="connsiteY10" fmla="*/ 189296 h 240631"/>
                    <a:gd name="connsiteX11" fmla="*/ 151078 w 199204"/>
                    <a:gd name="connsiteY11" fmla="*/ 208547 h 240631"/>
                    <a:gd name="connsiteX12" fmla="*/ 147869 w 199204"/>
                    <a:gd name="connsiteY12" fmla="*/ 218172 h 240631"/>
                    <a:gd name="connsiteX13" fmla="*/ 144661 w 199204"/>
                    <a:gd name="connsiteY13" fmla="*/ 231006 h 240631"/>
                    <a:gd name="connsiteX14" fmla="*/ 125410 w 199204"/>
                    <a:gd name="connsiteY14" fmla="*/ 237423 h 240631"/>
                    <a:gd name="connsiteX15" fmla="*/ 115785 w 199204"/>
                    <a:gd name="connsiteY15" fmla="*/ 240631 h 240631"/>
                    <a:gd name="connsiteX16" fmla="*/ 90118 w 199204"/>
                    <a:gd name="connsiteY16" fmla="*/ 237423 h 240631"/>
                    <a:gd name="connsiteX17" fmla="*/ 70867 w 199204"/>
                    <a:gd name="connsiteY17" fmla="*/ 224589 h 240631"/>
                    <a:gd name="connsiteX18" fmla="*/ 51617 w 199204"/>
                    <a:gd name="connsiteY18" fmla="*/ 211755 h 240631"/>
                    <a:gd name="connsiteX19" fmla="*/ 41991 w 199204"/>
                    <a:gd name="connsiteY19" fmla="*/ 205339 h 240631"/>
                    <a:gd name="connsiteX20" fmla="*/ 22741 w 199204"/>
                    <a:gd name="connsiteY20" fmla="*/ 189296 h 240631"/>
                    <a:gd name="connsiteX21" fmla="*/ 16324 w 199204"/>
                    <a:gd name="connsiteY21" fmla="*/ 179671 h 240631"/>
                    <a:gd name="connsiteX22" fmla="*/ 9907 w 199204"/>
                    <a:gd name="connsiteY22" fmla="*/ 160421 h 240631"/>
                    <a:gd name="connsiteX23" fmla="*/ 6699 w 199204"/>
                    <a:gd name="connsiteY23" fmla="*/ 150795 h 240631"/>
                    <a:gd name="connsiteX24" fmla="*/ 3490 w 199204"/>
                    <a:gd name="connsiteY24" fmla="*/ 131545 h 240631"/>
                    <a:gd name="connsiteX25" fmla="*/ 282 w 199204"/>
                    <a:gd name="connsiteY25" fmla="*/ 105878 h 24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9204" h="240631">
                      <a:moveTo>
                        <a:pt x="125410" y="0"/>
                      </a:moveTo>
                      <a:cubicBezTo>
                        <a:pt x="134569" y="1832"/>
                        <a:pt x="145224" y="3697"/>
                        <a:pt x="154286" y="6416"/>
                      </a:cubicBezTo>
                      <a:cubicBezTo>
                        <a:pt x="160765" y="8360"/>
                        <a:pt x="173537" y="12833"/>
                        <a:pt x="173537" y="12833"/>
                      </a:cubicBezTo>
                      <a:cubicBezTo>
                        <a:pt x="175676" y="16042"/>
                        <a:pt x="178229" y="19010"/>
                        <a:pt x="179954" y="22459"/>
                      </a:cubicBezTo>
                      <a:cubicBezTo>
                        <a:pt x="187111" y="36774"/>
                        <a:pt x="181749" y="46220"/>
                        <a:pt x="179954" y="64168"/>
                      </a:cubicBezTo>
                      <a:cubicBezTo>
                        <a:pt x="180543" y="69466"/>
                        <a:pt x="181145" y="93264"/>
                        <a:pt x="186370" y="102669"/>
                      </a:cubicBezTo>
                      <a:cubicBezTo>
                        <a:pt x="190115" y="109411"/>
                        <a:pt x="199204" y="121920"/>
                        <a:pt x="199204" y="121920"/>
                      </a:cubicBezTo>
                      <a:cubicBezTo>
                        <a:pt x="198135" y="132615"/>
                        <a:pt x="197630" y="143381"/>
                        <a:pt x="195996" y="154004"/>
                      </a:cubicBezTo>
                      <a:cubicBezTo>
                        <a:pt x="195047" y="160171"/>
                        <a:pt x="190695" y="168929"/>
                        <a:pt x="186370" y="173254"/>
                      </a:cubicBezTo>
                      <a:cubicBezTo>
                        <a:pt x="177177" y="182447"/>
                        <a:pt x="177557" y="177662"/>
                        <a:pt x="167120" y="182880"/>
                      </a:cubicBezTo>
                      <a:cubicBezTo>
                        <a:pt x="163671" y="184604"/>
                        <a:pt x="160703" y="187157"/>
                        <a:pt x="157495" y="189296"/>
                      </a:cubicBezTo>
                      <a:lnTo>
                        <a:pt x="151078" y="208547"/>
                      </a:lnTo>
                      <a:cubicBezTo>
                        <a:pt x="150008" y="211755"/>
                        <a:pt x="148689" y="214891"/>
                        <a:pt x="147869" y="218172"/>
                      </a:cubicBezTo>
                      <a:cubicBezTo>
                        <a:pt x="146800" y="222450"/>
                        <a:pt x="148009" y="228136"/>
                        <a:pt x="144661" y="231006"/>
                      </a:cubicBezTo>
                      <a:cubicBezTo>
                        <a:pt x="139525" y="235408"/>
                        <a:pt x="131827" y="235284"/>
                        <a:pt x="125410" y="237423"/>
                      </a:cubicBezTo>
                      <a:lnTo>
                        <a:pt x="115785" y="240631"/>
                      </a:lnTo>
                      <a:cubicBezTo>
                        <a:pt x="107229" y="239562"/>
                        <a:pt x="98238" y="240323"/>
                        <a:pt x="90118" y="237423"/>
                      </a:cubicBezTo>
                      <a:cubicBezTo>
                        <a:pt x="82855" y="234829"/>
                        <a:pt x="77284" y="228867"/>
                        <a:pt x="70867" y="224589"/>
                      </a:cubicBezTo>
                      <a:lnTo>
                        <a:pt x="51617" y="211755"/>
                      </a:lnTo>
                      <a:cubicBezTo>
                        <a:pt x="48408" y="209616"/>
                        <a:pt x="44718" y="208066"/>
                        <a:pt x="41991" y="205339"/>
                      </a:cubicBezTo>
                      <a:cubicBezTo>
                        <a:pt x="29640" y="192986"/>
                        <a:pt x="36141" y="198230"/>
                        <a:pt x="22741" y="189296"/>
                      </a:cubicBezTo>
                      <a:cubicBezTo>
                        <a:pt x="20602" y="186088"/>
                        <a:pt x="17890" y="183195"/>
                        <a:pt x="16324" y="179671"/>
                      </a:cubicBezTo>
                      <a:cubicBezTo>
                        <a:pt x="13577" y="173490"/>
                        <a:pt x="12046" y="166838"/>
                        <a:pt x="9907" y="160421"/>
                      </a:cubicBezTo>
                      <a:cubicBezTo>
                        <a:pt x="8837" y="157212"/>
                        <a:pt x="7255" y="154131"/>
                        <a:pt x="6699" y="150795"/>
                      </a:cubicBezTo>
                      <a:cubicBezTo>
                        <a:pt x="5629" y="144378"/>
                        <a:pt x="4901" y="137895"/>
                        <a:pt x="3490" y="131545"/>
                      </a:cubicBezTo>
                      <a:cubicBezTo>
                        <a:pt x="-1409" y="109501"/>
                        <a:pt x="282" y="136917"/>
                        <a:pt x="282" y="105878"/>
                      </a:cubicBezTo>
                    </a:path>
                  </a:pathLst>
                </a:custGeom>
                <a:grp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21">
                  <a:extLst>
                    <a:ext uri="{FF2B5EF4-FFF2-40B4-BE49-F238E27FC236}">
                      <a16:creationId xmlns:a16="http://schemas.microsoft.com/office/drawing/2014/main" id="{F384D4CF-76C0-0F40-A1EA-4312AEE9BFF2}"/>
                    </a:ext>
                  </a:extLst>
                </p:cNvPr>
                <p:cNvSpPr/>
                <p:nvPr/>
              </p:nvSpPr>
              <p:spPr>
                <a:xfrm rot="21289831">
                  <a:off x="1502685" y="-704097"/>
                  <a:ext cx="29261" cy="216000"/>
                </a:xfrm>
                <a:custGeom>
                  <a:avLst/>
                  <a:gdLst>
                    <a:gd name="connsiteX0" fmla="*/ 29261 w 29261"/>
                    <a:gd name="connsiteY0" fmla="*/ 0 h 157212"/>
                    <a:gd name="connsiteX1" fmla="*/ 19636 w 29261"/>
                    <a:gd name="connsiteY1" fmla="*/ 16042 h 157212"/>
                    <a:gd name="connsiteX2" fmla="*/ 26053 w 29261"/>
                    <a:gd name="connsiteY2" fmla="*/ 35292 h 157212"/>
                    <a:gd name="connsiteX3" fmla="*/ 29261 w 29261"/>
                    <a:gd name="connsiteY3" fmla="*/ 44917 h 157212"/>
                    <a:gd name="connsiteX4" fmla="*/ 26053 w 29261"/>
                    <a:gd name="connsiteY4" fmla="*/ 80210 h 157212"/>
                    <a:gd name="connsiteX5" fmla="*/ 16427 w 29261"/>
                    <a:gd name="connsiteY5" fmla="*/ 86627 h 157212"/>
                    <a:gd name="connsiteX6" fmla="*/ 385 w 29261"/>
                    <a:gd name="connsiteY6" fmla="*/ 115503 h 157212"/>
                    <a:gd name="connsiteX7" fmla="*/ 385 w 29261"/>
                    <a:gd name="connsiteY7" fmla="*/ 157212 h 1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61" h="157212">
                      <a:moveTo>
                        <a:pt x="29261" y="0"/>
                      </a:moveTo>
                      <a:cubicBezTo>
                        <a:pt x="26053" y="5347"/>
                        <a:pt x="20201" y="9832"/>
                        <a:pt x="19636" y="16042"/>
                      </a:cubicBezTo>
                      <a:cubicBezTo>
                        <a:pt x="19024" y="22778"/>
                        <a:pt x="23914" y="28875"/>
                        <a:pt x="26053" y="35292"/>
                      </a:cubicBezTo>
                      <a:lnTo>
                        <a:pt x="29261" y="44917"/>
                      </a:lnTo>
                      <a:cubicBezTo>
                        <a:pt x="28192" y="56681"/>
                        <a:pt x="29527" y="68920"/>
                        <a:pt x="26053" y="80210"/>
                      </a:cubicBezTo>
                      <a:cubicBezTo>
                        <a:pt x="24919" y="83896"/>
                        <a:pt x="18966" y="83725"/>
                        <a:pt x="16427" y="86627"/>
                      </a:cubicBezTo>
                      <a:cubicBezTo>
                        <a:pt x="13340" y="90156"/>
                        <a:pt x="936" y="106690"/>
                        <a:pt x="385" y="115503"/>
                      </a:cubicBezTo>
                      <a:cubicBezTo>
                        <a:pt x="-482" y="129379"/>
                        <a:pt x="385" y="143309"/>
                        <a:pt x="385" y="157212"/>
                      </a:cubicBezTo>
                    </a:path>
                  </a:pathLst>
                </a:custGeom>
                <a:grp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ardrop 2">
              <a:extLst>
                <a:ext uri="{FF2B5EF4-FFF2-40B4-BE49-F238E27FC236}">
                  <a16:creationId xmlns:a16="http://schemas.microsoft.com/office/drawing/2014/main" id="{8566DBF2-9830-1543-A6F2-9F534AD432AE}"/>
                </a:ext>
              </a:extLst>
            </p:cNvPr>
            <p:cNvSpPr/>
            <p:nvPr/>
          </p:nvSpPr>
          <p:spPr>
            <a:xfrm rot="9576657">
              <a:off x="6848460" y="246877"/>
              <a:ext cx="84088" cy="80745"/>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1F44AA14-1CC3-FA4C-92DA-A646C53964F0}"/>
              </a:ext>
            </a:extLst>
          </p:cNvPr>
          <p:cNvGrpSpPr/>
          <p:nvPr/>
        </p:nvGrpSpPr>
        <p:grpSpPr>
          <a:xfrm rot="698390">
            <a:off x="7400749" y="2548196"/>
            <a:ext cx="337900" cy="348604"/>
            <a:chOff x="6275871" y="2497460"/>
            <a:chExt cx="840093" cy="817273"/>
          </a:xfrm>
        </p:grpSpPr>
        <p:sp>
          <p:nvSpPr>
            <p:cNvPr id="24" name="Oval 23">
              <a:extLst>
                <a:ext uri="{FF2B5EF4-FFF2-40B4-BE49-F238E27FC236}">
                  <a16:creationId xmlns:a16="http://schemas.microsoft.com/office/drawing/2014/main" id="{E78FE4C4-CD87-6A40-B7C1-8A5FCAD27954}"/>
                </a:ext>
              </a:extLst>
            </p:cNvPr>
            <p:cNvSpPr/>
            <p:nvPr/>
          </p:nvSpPr>
          <p:spPr>
            <a:xfrm>
              <a:off x="6275871" y="2497460"/>
              <a:ext cx="840093" cy="817273"/>
            </a:xfrm>
            <a:prstGeom prst="ellipse">
              <a:avLst/>
            </a:prstGeom>
            <a:solidFill>
              <a:srgbClr val="92D050"/>
            </a:solidFill>
            <a:ln w="12700">
              <a:solidFill>
                <a:srgbClr val="00B050"/>
              </a:solidFill>
              <a:extLst>
                <a:ext uri="{C807C97D-BFC1-408E-A445-0C87EB9F89A2}">
                  <ask:lineSketchStyleProps xmlns:ask="http://schemas.microsoft.com/office/drawing/2018/sketchyshapes" sd="86837363">
                    <a:custGeom>
                      <a:avLst/>
                      <a:gdLst>
                        <a:gd name="connsiteX0" fmla="*/ 0 w 337900"/>
                        <a:gd name="connsiteY0" fmla="*/ 174302 h 348604"/>
                        <a:gd name="connsiteX1" fmla="*/ 168950 w 337900"/>
                        <a:gd name="connsiteY1" fmla="*/ 0 h 348604"/>
                        <a:gd name="connsiteX2" fmla="*/ 337900 w 337900"/>
                        <a:gd name="connsiteY2" fmla="*/ 174302 h 348604"/>
                        <a:gd name="connsiteX3" fmla="*/ 168950 w 337900"/>
                        <a:gd name="connsiteY3" fmla="*/ 348604 h 348604"/>
                        <a:gd name="connsiteX4" fmla="*/ 0 w 337900"/>
                        <a:gd name="connsiteY4" fmla="*/ 174302 h 348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00" h="348604" fill="none" extrusionOk="0">
                          <a:moveTo>
                            <a:pt x="0" y="174302"/>
                          </a:moveTo>
                          <a:cubicBezTo>
                            <a:pt x="4252" y="87795"/>
                            <a:pt x="88364" y="1670"/>
                            <a:pt x="168950" y="0"/>
                          </a:cubicBezTo>
                          <a:cubicBezTo>
                            <a:pt x="264665" y="10142"/>
                            <a:pt x="322814" y="80658"/>
                            <a:pt x="337900" y="174302"/>
                          </a:cubicBezTo>
                          <a:cubicBezTo>
                            <a:pt x="333841" y="270360"/>
                            <a:pt x="248162" y="336402"/>
                            <a:pt x="168950" y="348604"/>
                          </a:cubicBezTo>
                          <a:cubicBezTo>
                            <a:pt x="88820" y="345382"/>
                            <a:pt x="-4296" y="265280"/>
                            <a:pt x="0" y="174302"/>
                          </a:cubicBezTo>
                          <a:close/>
                        </a:path>
                        <a:path w="337900" h="348604" stroke="0" extrusionOk="0">
                          <a:moveTo>
                            <a:pt x="0" y="174302"/>
                          </a:moveTo>
                          <a:cubicBezTo>
                            <a:pt x="3115" y="88157"/>
                            <a:pt x="77458" y="-4475"/>
                            <a:pt x="168950" y="0"/>
                          </a:cubicBezTo>
                          <a:cubicBezTo>
                            <a:pt x="257405" y="-10814"/>
                            <a:pt x="342777" y="77068"/>
                            <a:pt x="337900" y="174302"/>
                          </a:cubicBezTo>
                          <a:cubicBezTo>
                            <a:pt x="352783" y="272887"/>
                            <a:pt x="268437" y="339868"/>
                            <a:pt x="168950" y="348604"/>
                          </a:cubicBezTo>
                          <a:cubicBezTo>
                            <a:pt x="77870" y="354552"/>
                            <a:pt x="-3879" y="253461"/>
                            <a:pt x="0" y="174302"/>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5" name="Teardrop 2">
              <a:extLst>
                <a:ext uri="{FF2B5EF4-FFF2-40B4-BE49-F238E27FC236}">
                  <a16:creationId xmlns:a16="http://schemas.microsoft.com/office/drawing/2014/main" id="{D54A0B3A-236A-004B-977F-DED3511F1A0D}"/>
                </a:ext>
              </a:extLst>
            </p:cNvPr>
            <p:cNvSpPr/>
            <p:nvPr/>
          </p:nvSpPr>
          <p:spPr>
            <a:xfrm rot="20389923" flipV="1">
              <a:off x="6451918" y="2504252"/>
              <a:ext cx="327167" cy="348491"/>
            </a:xfrm>
            <a:custGeom>
              <a:avLst/>
              <a:gdLst>
                <a:gd name="connsiteX0" fmla="*/ 0 w 504056"/>
                <a:gd name="connsiteY0" fmla="*/ 180875 h 361750"/>
                <a:gd name="connsiteX1" fmla="*/ 252028 w 504056"/>
                <a:gd name="connsiteY1" fmla="*/ 0 h 361750"/>
                <a:gd name="connsiteX2" fmla="*/ 641101 w 504056"/>
                <a:gd name="connsiteY2" fmla="*/ -98354 h 361750"/>
                <a:gd name="connsiteX3" fmla="*/ 504056 w 504056"/>
                <a:gd name="connsiteY3" fmla="*/ 180875 h 361750"/>
                <a:gd name="connsiteX4" fmla="*/ 252028 w 504056"/>
                <a:gd name="connsiteY4" fmla="*/ 361750 h 361750"/>
                <a:gd name="connsiteX5" fmla="*/ 0 w 504056"/>
                <a:gd name="connsiteY5" fmla="*/ 180875 h 361750"/>
                <a:gd name="connsiteX0" fmla="*/ 0 w 616171"/>
                <a:gd name="connsiteY0" fmla="*/ 331665 h 461334"/>
                <a:gd name="connsiteX1" fmla="*/ 227098 w 616171"/>
                <a:gd name="connsiteY1" fmla="*/ 98354 h 461334"/>
                <a:gd name="connsiteX2" fmla="*/ 616171 w 616171"/>
                <a:gd name="connsiteY2" fmla="*/ 0 h 461334"/>
                <a:gd name="connsiteX3" fmla="*/ 479126 w 616171"/>
                <a:gd name="connsiteY3" fmla="*/ 279229 h 461334"/>
                <a:gd name="connsiteX4" fmla="*/ 227098 w 616171"/>
                <a:gd name="connsiteY4" fmla="*/ 460104 h 461334"/>
                <a:gd name="connsiteX5" fmla="*/ 0 w 616171"/>
                <a:gd name="connsiteY5" fmla="*/ 331665 h 461334"/>
                <a:gd name="connsiteX0" fmla="*/ 0 w 479126"/>
                <a:gd name="connsiteY0" fmla="*/ 463631 h 593300"/>
                <a:gd name="connsiteX1" fmla="*/ 227098 w 479126"/>
                <a:gd name="connsiteY1" fmla="*/ 230320 h 593300"/>
                <a:gd name="connsiteX2" fmla="*/ 412040 w 479126"/>
                <a:gd name="connsiteY2" fmla="*/ 0 h 593300"/>
                <a:gd name="connsiteX3" fmla="*/ 479126 w 479126"/>
                <a:gd name="connsiteY3" fmla="*/ 411195 h 593300"/>
                <a:gd name="connsiteX4" fmla="*/ 227098 w 479126"/>
                <a:gd name="connsiteY4" fmla="*/ 592070 h 593300"/>
                <a:gd name="connsiteX5" fmla="*/ 0 w 479126"/>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0 w 481207"/>
                <a:gd name="connsiteY0" fmla="*/ 463631 h 593300"/>
                <a:gd name="connsiteX1" fmla="*/ 227098 w 481207"/>
                <a:gd name="connsiteY1" fmla="*/ 230320 h 593300"/>
                <a:gd name="connsiteX2" fmla="*/ 412040 w 481207"/>
                <a:gd name="connsiteY2" fmla="*/ 0 h 593300"/>
                <a:gd name="connsiteX3" fmla="*/ 479126 w 481207"/>
                <a:gd name="connsiteY3" fmla="*/ 411195 h 593300"/>
                <a:gd name="connsiteX4" fmla="*/ 227098 w 481207"/>
                <a:gd name="connsiteY4" fmla="*/ 592070 h 593300"/>
                <a:gd name="connsiteX5" fmla="*/ 0 w 481207"/>
                <a:gd name="connsiteY5" fmla="*/ 463631 h 593300"/>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285 w 481492"/>
                <a:gd name="connsiteY0" fmla="*/ 463631 h 592657"/>
                <a:gd name="connsiteX1" fmla="*/ 274325 w 481492"/>
                <a:gd name="connsiteY1" fmla="*/ 314618 h 592657"/>
                <a:gd name="connsiteX2" fmla="*/ 412325 w 481492"/>
                <a:gd name="connsiteY2" fmla="*/ 0 h 592657"/>
                <a:gd name="connsiteX3" fmla="*/ 479411 w 481492"/>
                <a:gd name="connsiteY3" fmla="*/ 411195 h 592657"/>
                <a:gd name="connsiteX4" fmla="*/ 227383 w 481492"/>
                <a:gd name="connsiteY4" fmla="*/ 592070 h 592657"/>
                <a:gd name="connsiteX5" fmla="*/ 285 w 481492"/>
                <a:gd name="connsiteY5" fmla="*/ 463631 h 592657"/>
                <a:gd name="connsiteX0" fmla="*/ 413 w 421886"/>
                <a:gd name="connsiteY0" fmla="*/ 490141 h 593712"/>
                <a:gd name="connsiteX1" fmla="*/ 214719 w 421886"/>
                <a:gd name="connsiteY1" fmla="*/ 314618 h 593712"/>
                <a:gd name="connsiteX2" fmla="*/ 352719 w 421886"/>
                <a:gd name="connsiteY2" fmla="*/ 0 h 593712"/>
                <a:gd name="connsiteX3" fmla="*/ 419805 w 421886"/>
                <a:gd name="connsiteY3" fmla="*/ 411195 h 593712"/>
                <a:gd name="connsiteX4" fmla="*/ 167777 w 421886"/>
                <a:gd name="connsiteY4" fmla="*/ 592070 h 593712"/>
                <a:gd name="connsiteX5" fmla="*/ 413 w 421886"/>
                <a:gd name="connsiteY5" fmla="*/ 490141 h 593712"/>
                <a:gd name="connsiteX0" fmla="*/ 158 w 421631"/>
                <a:gd name="connsiteY0" fmla="*/ 490141 h 593674"/>
                <a:gd name="connsiteX1" fmla="*/ 214464 w 421631"/>
                <a:gd name="connsiteY1" fmla="*/ 314618 h 593674"/>
                <a:gd name="connsiteX2" fmla="*/ 352464 w 421631"/>
                <a:gd name="connsiteY2" fmla="*/ 0 h 593674"/>
                <a:gd name="connsiteX3" fmla="*/ 419550 w 421631"/>
                <a:gd name="connsiteY3" fmla="*/ 411195 h 593674"/>
                <a:gd name="connsiteX4" fmla="*/ 167522 w 421631"/>
                <a:gd name="connsiteY4" fmla="*/ 592070 h 593674"/>
                <a:gd name="connsiteX5" fmla="*/ 158 w 421631"/>
                <a:gd name="connsiteY5" fmla="*/ 490141 h 593674"/>
                <a:gd name="connsiteX0" fmla="*/ 945 w 422418"/>
                <a:gd name="connsiteY0" fmla="*/ 490141 h 597132"/>
                <a:gd name="connsiteX1" fmla="*/ 215251 w 422418"/>
                <a:gd name="connsiteY1" fmla="*/ 314618 h 597132"/>
                <a:gd name="connsiteX2" fmla="*/ 353251 w 422418"/>
                <a:gd name="connsiteY2" fmla="*/ 0 h 597132"/>
                <a:gd name="connsiteX3" fmla="*/ 420337 w 422418"/>
                <a:gd name="connsiteY3" fmla="*/ 411195 h 597132"/>
                <a:gd name="connsiteX4" fmla="*/ 168309 w 422418"/>
                <a:gd name="connsiteY4" fmla="*/ 592070 h 597132"/>
                <a:gd name="connsiteX5" fmla="*/ 945 w 422418"/>
                <a:gd name="connsiteY5" fmla="*/ 490141 h 597132"/>
                <a:gd name="connsiteX0" fmla="*/ 945 w 422418"/>
                <a:gd name="connsiteY0" fmla="*/ 490141 h 592964"/>
                <a:gd name="connsiteX1" fmla="*/ 215251 w 422418"/>
                <a:gd name="connsiteY1" fmla="*/ 314618 h 592964"/>
                <a:gd name="connsiteX2" fmla="*/ 353251 w 422418"/>
                <a:gd name="connsiteY2" fmla="*/ 0 h 592964"/>
                <a:gd name="connsiteX3" fmla="*/ 420337 w 422418"/>
                <a:gd name="connsiteY3" fmla="*/ 411195 h 592964"/>
                <a:gd name="connsiteX4" fmla="*/ 168309 w 422418"/>
                <a:gd name="connsiteY4" fmla="*/ 592070 h 592964"/>
                <a:gd name="connsiteX5" fmla="*/ 945 w 422418"/>
                <a:gd name="connsiteY5" fmla="*/ 490141 h 592964"/>
                <a:gd name="connsiteX0" fmla="*/ 945 w 393209"/>
                <a:gd name="connsiteY0" fmla="*/ 490141 h 597236"/>
                <a:gd name="connsiteX1" fmla="*/ 215251 w 393209"/>
                <a:gd name="connsiteY1" fmla="*/ 314618 h 597236"/>
                <a:gd name="connsiteX2" fmla="*/ 353251 w 393209"/>
                <a:gd name="connsiteY2" fmla="*/ 0 h 597236"/>
                <a:gd name="connsiteX3" fmla="*/ 357150 w 393209"/>
                <a:gd name="connsiteY3" fmla="*/ 409664 h 597236"/>
                <a:gd name="connsiteX4" fmla="*/ 168309 w 393209"/>
                <a:gd name="connsiteY4" fmla="*/ 592070 h 597236"/>
                <a:gd name="connsiteX5" fmla="*/ 945 w 393209"/>
                <a:gd name="connsiteY5" fmla="*/ 490141 h 597236"/>
                <a:gd name="connsiteX0" fmla="*/ 945 w 393339"/>
                <a:gd name="connsiteY0" fmla="*/ 490141 h 597236"/>
                <a:gd name="connsiteX1" fmla="*/ 215251 w 393339"/>
                <a:gd name="connsiteY1" fmla="*/ 314618 h 597236"/>
                <a:gd name="connsiteX2" fmla="*/ 353251 w 393339"/>
                <a:gd name="connsiteY2" fmla="*/ 0 h 597236"/>
                <a:gd name="connsiteX3" fmla="*/ 357150 w 393339"/>
                <a:gd name="connsiteY3" fmla="*/ 409664 h 597236"/>
                <a:gd name="connsiteX4" fmla="*/ 168309 w 393339"/>
                <a:gd name="connsiteY4" fmla="*/ 592070 h 597236"/>
                <a:gd name="connsiteX5" fmla="*/ 945 w 393339"/>
                <a:gd name="connsiteY5" fmla="*/ 490141 h 597236"/>
                <a:gd name="connsiteX0" fmla="*/ 945 w 359323"/>
                <a:gd name="connsiteY0" fmla="*/ 490141 h 597236"/>
                <a:gd name="connsiteX1" fmla="*/ 215251 w 359323"/>
                <a:gd name="connsiteY1" fmla="*/ 314618 h 597236"/>
                <a:gd name="connsiteX2" fmla="*/ 353251 w 359323"/>
                <a:gd name="connsiteY2" fmla="*/ 0 h 597236"/>
                <a:gd name="connsiteX3" fmla="*/ 357150 w 359323"/>
                <a:gd name="connsiteY3" fmla="*/ 409664 h 597236"/>
                <a:gd name="connsiteX4" fmla="*/ 168309 w 359323"/>
                <a:gd name="connsiteY4" fmla="*/ 592070 h 597236"/>
                <a:gd name="connsiteX5" fmla="*/ 945 w 359323"/>
                <a:gd name="connsiteY5" fmla="*/ 490141 h 597236"/>
                <a:gd name="connsiteX0" fmla="*/ 945 w 372343"/>
                <a:gd name="connsiteY0" fmla="*/ 490141 h 597236"/>
                <a:gd name="connsiteX1" fmla="*/ 215251 w 372343"/>
                <a:gd name="connsiteY1" fmla="*/ 314618 h 597236"/>
                <a:gd name="connsiteX2" fmla="*/ 353251 w 372343"/>
                <a:gd name="connsiteY2" fmla="*/ 0 h 597236"/>
                <a:gd name="connsiteX3" fmla="*/ 357150 w 372343"/>
                <a:gd name="connsiteY3" fmla="*/ 409664 h 597236"/>
                <a:gd name="connsiteX4" fmla="*/ 168309 w 372343"/>
                <a:gd name="connsiteY4" fmla="*/ 592070 h 597236"/>
                <a:gd name="connsiteX5" fmla="*/ 945 w 372343"/>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80771"/>
                <a:gd name="connsiteY0" fmla="*/ 490141 h 597236"/>
                <a:gd name="connsiteX1" fmla="*/ 215251 w 380771"/>
                <a:gd name="connsiteY1" fmla="*/ 314618 h 597236"/>
                <a:gd name="connsiteX2" fmla="*/ 353251 w 380771"/>
                <a:gd name="connsiteY2" fmla="*/ 0 h 597236"/>
                <a:gd name="connsiteX3" fmla="*/ 357150 w 380771"/>
                <a:gd name="connsiteY3" fmla="*/ 409664 h 597236"/>
                <a:gd name="connsiteX4" fmla="*/ 168309 w 380771"/>
                <a:gd name="connsiteY4" fmla="*/ 592070 h 597236"/>
                <a:gd name="connsiteX5" fmla="*/ 945 w 380771"/>
                <a:gd name="connsiteY5" fmla="*/ 490141 h 597236"/>
                <a:gd name="connsiteX0" fmla="*/ 945 w 374965"/>
                <a:gd name="connsiteY0" fmla="*/ 490141 h 597236"/>
                <a:gd name="connsiteX1" fmla="*/ 215251 w 374965"/>
                <a:gd name="connsiteY1" fmla="*/ 314618 h 597236"/>
                <a:gd name="connsiteX2" fmla="*/ 353251 w 374965"/>
                <a:gd name="connsiteY2" fmla="*/ 0 h 597236"/>
                <a:gd name="connsiteX3" fmla="*/ 357150 w 374965"/>
                <a:gd name="connsiteY3" fmla="*/ 409664 h 597236"/>
                <a:gd name="connsiteX4" fmla="*/ 168309 w 374965"/>
                <a:gd name="connsiteY4" fmla="*/ 592070 h 597236"/>
                <a:gd name="connsiteX5" fmla="*/ 945 w 374965"/>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 name="connsiteX0" fmla="*/ 837 w 374857"/>
                <a:gd name="connsiteY0" fmla="*/ 490141 h 597236"/>
                <a:gd name="connsiteX1" fmla="*/ 215143 w 374857"/>
                <a:gd name="connsiteY1" fmla="*/ 314618 h 597236"/>
                <a:gd name="connsiteX2" fmla="*/ 353143 w 374857"/>
                <a:gd name="connsiteY2" fmla="*/ 0 h 597236"/>
                <a:gd name="connsiteX3" fmla="*/ 357042 w 374857"/>
                <a:gd name="connsiteY3" fmla="*/ 409664 h 597236"/>
                <a:gd name="connsiteX4" fmla="*/ 168201 w 374857"/>
                <a:gd name="connsiteY4" fmla="*/ 592070 h 597236"/>
                <a:gd name="connsiteX5" fmla="*/ 837 w 374857"/>
                <a:gd name="connsiteY5" fmla="*/ 490141 h 59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857" h="597236">
                  <a:moveTo>
                    <a:pt x="837" y="490141"/>
                  </a:moveTo>
                  <a:cubicBezTo>
                    <a:pt x="-14299" y="380689"/>
                    <a:pt x="180478" y="343920"/>
                    <a:pt x="215143" y="314618"/>
                  </a:cubicBezTo>
                  <a:cubicBezTo>
                    <a:pt x="291975" y="249673"/>
                    <a:pt x="325700" y="194494"/>
                    <a:pt x="353143" y="0"/>
                  </a:cubicBezTo>
                  <a:cubicBezTo>
                    <a:pt x="393384" y="256318"/>
                    <a:pt x="367306" y="339619"/>
                    <a:pt x="357042" y="409664"/>
                  </a:cubicBezTo>
                  <a:cubicBezTo>
                    <a:pt x="314918" y="508538"/>
                    <a:pt x="227568" y="578657"/>
                    <a:pt x="168201" y="592070"/>
                  </a:cubicBezTo>
                  <a:cubicBezTo>
                    <a:pt x="108834" y="605483"/>
                    <a:pt x="15973" y="599593"/>
                    <a:pt x="837" y="490141"/>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circle(in)">
                                      <p:cBhvr>
                                        <p:cTn id="23" dur="2000"/>
                                        <p:tgtEl>
                                          <p:spTgt spid="4"/>
                                        </p:tgtEl>
                                      </p:cBhvr>
                                    </p:animEffec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circle(in)">
                                      <p:cBhvr>
                                        <p:cTn id="30" dur="2000"/>
                                        <p:tgtEl>
                                          <p:spTgt spid="5"/>
                                        </p:tgtEl>
                                      </p:cBhvr>
                                    </p:animEffec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circle(in)">
                                      <p:cBhvr>
                                        <p:cTn id="37" dur="2000"/>
                                        <p:tgtEl>
                                          <p:spTgt spid="6"/>
                                        </p:tgtEl>
                                      </p:cBhvr>
                                    </p:animEffect>
                                  </p:childTnLst>
                                </p:cTn>
                              </p:par>
                              <p:par>
                                <p:cTn id="38" presetID="1"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01" y="265212"/>
            <a:ext cx="8957795" cy="355309"/>
          </a:xfrm>
        </p:spPr>
        <p:txBody>
          <a:bodyPr>
            <a:normAutofit fontScale="90000"/>
          </a:bodyPr>
          <a:lstStyle/>
          <a:p>
            <a:r>
              <a:rPr lang="en-IN" sz="2000" b="1" dirty="0"/>
              <a:t>Terminology</a:t>
            </a:r>
          </a:p>
        </p:txBody>
      </p:sp>
      <p:sp>
        <p:nvSpPr>
          <p:cNvPr id="3" name="Content Placeholder 2"/>
          <p:cNvSpPr>
            <a:spLocks noGrp="1"/>
          </p:cNvSpPr>
          <p:nvPr>
            <p:ph idx="1"/>
          </p:nvPr>
        </p:nvSpPr>
        <p:spPr>
          <a:xfrm>
            <a:off x="107504" y="670040"/>
            <a:ext cx="8957795" cy="3771636"/>
          </a:xfrm>
        </p:spPr>
        <p:txBody>
          <a:bodyPr>
            <a:normAutofit/>
          </a:bodyPr>
          <a:lstStyle/>
          <a:p>
            <a:pPr algn="just" fontAlgn="base"/>
            <a:r>
              <a:rPr lang="en-US" sz="1800" dirty="0"/>
              <a:t>Inheritance is the process of </a:t>
            </a:r>
            <a:r>
              <a:rPr lang="en-US" sz="1800" b="1" dirty="0">
                <a:solidFill>
                  <a:srgbClr val="FFFF00"/>
                </a:solidFill>
              </a:rPr>
              <a:t>passing of traits from parents/ancestors to offspring</a:t>
            </a:r>
            <a:r>
              <a:rPr lang="en-US" sz="1800" dirty="0"/>
              <a:t>. </a:t>
            </a:r>
          </a:p>
          <a:p>
            <a:pPr algn="just" fontAlgn="base"/>
            <a:r>
              <a:rPr lang="en-US" sz="1800" dirty="0"/>
              <a:t>Heredity is the mechanism by which variations are created and inherited. </a:t>
            </a:r>
            <a:r>
              <a:rPr lang="en-US" sz="1800" i="1" dirty="0"/>
              <a:t>Heredity </a:t>
            </a:r>
            <a:r>
              <a:rPr lang="en-US" sz="1800" b="1" i="1" dirty="0">
                <a:solidFill>
                  <a:srgbClr val="FFFF00"/>
                </a:solidFill>
              </a:rPr>
              <a:t>occurs through inheritance </a:t>
            </a:r>
            <a:r>
              <a:rPr lang="en-US" sz="1800" i="1" dirty="0"/>
              <a:t>of genes </a:t>
            </a:r>
            <a:r>
              <a:rPr lang="en-US" sz="1800" i="1" dirty="0" err="1"/>
              <a:t>i.e</a:t>
            </a:r>
            <a:r>
              <a:rPr lang="en-US" sz="1800" i="1" dirty="0"/>
              <a:t> </a:t>
            </a:r>
            <a:r>
              <a:rPr lang="en-IN" sz="1800" i="1" dirty="0"/>
              <a:t>Inheritance is the </a:t>
            </a:r>
            <a:r>
              <a:rPr lang="en-IN" sz="1800" b="1" i="1" dirty="0">
                <a:solidFill>
                  <a:srgbClr val="FFFF00"/>
                </a:solidFill>
              </a:rPr>
              <a:t>basis of heredity</a:t>
            </a:r>
            <a:r>
              <a:rPr lang="en-US" sz="1800" i="1" dirty="0"/>
              <a:t>.</a:t>
            </a:r>
            <a:r>
              <a:rPr lang="en-US" sz="1800" dirty="0"/>
              <a:t> </a:t>
            </a:r>
          </a:p>
          <a:p>
            <a:pPr algn="just"/>
            <a:r>
              <a:rPr lang="en-IN" sz="1800" b="1" dirty="0"/>
              <a:t>Variation</a:t>
            </a:r>
            <a:r>
              <a:rPr lang="en-IN" sz="1800" dirty="0"/>
              <a:t> is the </a:t>
            </a:r>
            <a:r>
              <a:rPr lang="en-IN" sz="1800" b="1" dirty="0">
                <a:solidFill>
                  <a:srgbClr val="FFFF00"/>
                </a:solidFill>
              </a:rPr>
              <a:t>degree by which progeny differ from their parents.</a:t>
            </a:r>
          </a:p>
          <a:p>
            <a:pPr algn="just"/>
            <a:r>
              <a:rPr lang="en-IN" sz="1800" b="1" dirty="0">
                <a:solidFill>
                  <a:srgbClr val="FFFF00"/>
                </a:solidFill>
              </a:rPr>
              <a:t>Inherited traits: </a:t>
            </a:r>
            <a:r>
              <a:rPr lang="en-IN" sz="1800" dirty="0"/>
              <a:t>Traits that are passed down from generation to another. For examples; eye colour (black, brown, blue), height (tall, dwarf), Ear lobes (free, attached).</a:t>
            </a:r>
          </a:p>
          <a:p>
            <a:pPr algn="just"/>
            <a:endParaRPr lang="en-IN" sz="18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20"/>
            <a:ext cx="5970240" cy="952500"/>
          </a:xfrm>
        </p:spPr>
        <p:txBody>
          <a:bodyPr>
            <a:noAutofit/>
          </a:bodyPr>
          <a:lstStyle/>
          <a:p>
            <a:r>
              <a:rPr lang="en-US" sz="2000" b="1" dirty="0"/>
              <a:t>Quantitative /polygenic /multiple factor inheritance</a:t>
            </a:r>
            <a:endParaRPr lang="en-US" sz="2000" dirty="0"/>
          </a:p>
        </p:txBody>
      </p:sp>
      <p:sp>
        <p:nvSpPr>
          <p:cNvPr id="3" name="Content Placeholder 2"/>
          <p:cNvSpPr>
            <a:spLocks noGrp="1"/>
          </p:cNvSpPr>
          <p:nvPr>
            <p:ph idx="1"/>
          </p:nvPr>
        </p:nvSpPr>
        <p:spPr>
          <a:xfrm>
            <a:off x="72008" y="661600"/>
            <a:ext cx="7236296" cy="4524504"/>
          </a:xfrm>
        </p:spPr>
        <p:txBody>
          <a:bodyPr>
            <a:normAutofit fontScale="92500" lnSpcReduction="10000"/>
          </a:bodyPr>
          <a:lstStyle/>
          <a:p>
            <a:pPr algn="just"/>
            <a:r>
              <a:rPr lang="en-US" sz="1800" dirty="0"/>
              <a:t>Galton (1883) found that at least in some instances the </a:t>
            </a:r>
            <a:r>
              <a:rPr lang="en-US" sz="1800" b="1" dirty="0">
                <a:solidFill>
                  <a:srgbClr val="FFFF00"/>
                </a:solidFill>
              </a:rPr>
              <a:t>same character can be determined by more than one gene</a:t>
            </a:r>
            <a:r>
              <a:rPr lang="en-US" sz="1800" dirty="0"/>
              <a:t> and are inheritable. </a:t>
            </a:r>
          </a:p>
          <a:p>
            <a:pPr algn="just"/>
            <a:r>
              <a:rPr lang="en-US" sz="1800" dirty="0"/>
              <a:t>Galton’s postulate gained experimental support.</a:t>
            </a:r>
          </a:p>
          <a:p>
            <a:pPr algn="just"/>
            <a:r>
              <a:rPr lang="en-US" sz="1800" dirty="0"/>
              <a:t>Traits that have been found to be determined by many genes are; </a:t>
            </a:r>
          </a:p>
          <a:p>
            <a:pPr lvl="1" algn="just"/>
            <a:r>
              <a:rPr lang="en-US" sz="1800" b="1" dirty="0">
                <a:solidFill>
                  <a:srgbClr val="FFFF00"/>
                </a:solidFill>
              </a:rPr>
              <a:t>Height in plants and human </a:t>
            </a:r>
          </a:p>
          <a:p>
            <a:pPr lvl="1" algn="just"/>
            <a:r>
              <a:rPr lang="en-US" sz="1800" b="1" dirty="0">
                <a:solidFill>
                  <a:srgbClr val="FFFF00"/>
                </a:solidFill>
              </a:rPr>
              <a:t>yield of crops </a:t>
            </a:r>
            <a:r>
              <a:rPr lang="en-US" sz="1800" dirty="0"/>
              <a:t>(size, shape and number of </a:t>
            </a:r>
            <a:r>
              <a:rPr lang="en-US" sz="1800" dirty="0">
                <a:solidFill>
                  <a:srgbClr val="FFFF00"/>
                </a:solidFill>
              </a:rPr>
              <a:t>seeds and fruits per plant</a:t>
            </a:r>
            <a:r>
              <a:rPr lang="en-US" sz="1800" dirty="0"/>
              <a:t>), </a:t>
            </a:r>
          </a:p>
          <a:p>
            <a:pPr lvl="1" algn="just"/>
            <a:r>
              <a:rPr lang="en-US" sz="1800" b="1" dirty="0">
                <a:solidFill>
                  <a:srgbClr val="FFFF00"/>
                </a:solidFill>
              </a:rPr>
              <a:t>intelligence in human beings </a:t>
            </a:r>
            <a:endParaRPr lang="en-US" sz="1800" dirty="0"/>
          </a:p>
          <a:p>
            <a:pPr lvl="1" algn="just"/>
            <a:r>
              <a:rPr lang="en-US" sz="1800" b="1" dirty="0">
                <a:solidFill>
                  <a:srgbClr val="FFFF00"/>
                </a:solidFill>
              </a:rPr>
              <a:t>milk yield in animals</a:t>
            </a:r>
          </a:p>
          <a:p>
            <a:pPr lvl="1" algn="just"/>
            <a:r>
              <a:rPr lang="en-US" sz="1800" b="1" dirty="0">
                <a:solidFill>
                  <a:srgbClr val="FFFF00"/>
                </a:solidFill>
              </a:rPr>
              <a:t>human skin </a:t>
            </a:r>
            <a:r>
              <a:rPr lang="en-US" sz="1800" b="1" dirty="0" err="1">
                <a:solidFill>
                  <a:srgbClr val="FFFF00"/>
                </a:solidFill>
              </a:rPr>
              <a:t>colour</a:t>
            </a:r>
            <a:endParaRPr lang="en-US" sz="1800" b="1" dirty="0">
              <a:solidFill>
                <a:srgbClr val="FFFF00"/>
              </a:solidFill>
            </a:endParaRPr>
          </a:p>
          <a:p>
            <a:pPr algn="just"/>
            <a:r>
              <a:rPr lang="en-US" sz="1800" dirty="0"/>
              <a:t>Each gene has a certain amount of effect, and the more the number of dominant genes, the greater expression of the character. </a:t>
            </a:r>
          </a:p>
          <a:p>
            <a:pPr algn="just"/>
            <a:r>
              <a:rPr lang="en-US" sz="1800" b="1" dirty="0">
                <a:solidFill>
                  <a:srgbClr val="FFFF00"/>
                </a:solidFill>
              </a:rPr>
              <a:t>Inheritance in which traits are controlled by more than one genes </a:t>
            </a:r>
            <a:r>
              <a:rPr lang="en-US" sz="1800" dirty="0"/>
              <a:t>is called quantitative inheritance/polygenic inheritance/multiple factor inheritance.</a:t>
            </a:r>
          </a:p>
          <a:p>
            <a:pPr algn="just"/>
            <a:r>
              <a:rPr lang="en-US" sz="1800" b="1" dirty="0">
                <a:solidFill>
                  <a:srgbClr val="FFFF00"/>
                </a:solidFill>
              </a:rPr>
              <a:t>Traits controlled by more than one genes</a:t>
            </a:r>
            <a:r>
              <a:rPr lang="en-US" sz="1800" dirty="0"/>
              <a:t> are known as </a:t>
            </a:r>
            <a:r>
              <a:rPr lang="en-US" sz="1800" b="1" dirty="0">
                <a:solidFill>
                  <a:srgbClr val="FFFF00"/>
                </a:solidFill>
              </a:rPr>
              <a:t>polygenic traits.</a:t>
            </a:r>
          </a:p>
          <a:p>
            <a:pPr algn="just"/>
            <a:r>
              <a:rPr lang="en-US" sz="1800" dirty="0"/>
              <a:t>Phenotype reflects contribution of each allele and is also contributed by the influence of environment.</a:t>
            </a:r>
          </a:p>
        </p:txBody>
      </p:sp>
      <p:pic>
        <p:nvPicPr>
          <p:cNvPr id="1026" name="Picture 2" descr="Galton, Sir Francis - Pathways - Eugenics Archives">
            <a:extLst>
              <a:ext uri="{FF2B5EF4-FFF2-40B4-BE49-F238E27FC236}">
                <a16:creationId xmlns:a16="http://schemas.microsoft.com/office/drawing/2014/main" id="{C16F4881-F7E2-844A-B6C9-B3C33C326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4" y="193204"/>
            <a:ext cx="1368152" cy="185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82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additive="base">
                                        <p:cTn id="4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 calcmode="lin" valueType="num">
                                      <p:cBhvr additive="base">
                                        <p:cTn id="4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 calcmode="lin" valueType="num">
                                      <p:cBhvr additive="base">
                                        <p:cTn id="5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 calcmode="lin" valueType="num">
                                      <p:cBhvr additive="base">
                                        <p:cTn id="5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 calcmode="lin" valueType="num">
                                      <p:cBhvr additive="base">
                                        <p:cTn id="6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 calcmode="lin" valueType="num">
                                      <p:cBhvr additive="base">
                                        <p:cTn id="7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
                                            <p:txEl>
                                              <p:pRg st="11" end="11"/>
                                            </p:txEl>
                                          </p:spTgt>
                                        </p:tgtEl>
                                        <p:attrNameLst>
                                          <p:attrName>style.visibility</p:attrName>
                                        </p:attrNameLst>
                                      </p:cBhvr>
                                      <p:to>
                                        <p:strVal val="visible"/>
                                      </p:to>
                                    </p:set>
                                    <p:anim calcmode="lin" valueType="num">
                                      <p:cBhvr additive="base">
                                        <p:cTn id="76"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3" y="49188"/>
            <a:ext cx="9121014" cy="412097"/>
          </a:xfrm>
        </p:spPr>
        <p:txBody>
          <a:bodyPr>
            <a:normAutofit/>
          </a:bodyPr>
          <a:lstStyle/>
          <a:p>
            <a:r>
              <a:rPr lang="en-US" sz="2000" b="1" dirty="0"/>
              <a:t>Polygenic inheritance of human skin </a:t>
            </a:r>
            <a:r>
              <a:rPr lang="en-US" sz="2000" b="1" dirty="0" err="1"/>
              <a:t>colour</a:t>
            </a:r>
            <a:r>
              <a:rPr lang="en-US" sz="2000" b="1" dirty="0"/>
              <a:t> </a:t>
            </a:r>
          </a:p>
        </p:txBody>
      </p:sp>
      <p:sp>
        <p:nvSpPr>
          <p:cNvPr id="3" name="Content Placeholder 2"/>
          <p:cNvSpPr>
            <a:spLocks noGrp="1"/>
          </p:cNvSpPr>
          <p:nvPr>
            <p:ph idx="1"/>
          </p:nvPr>
        </p:nvSpPr>
        <p:spPr>
          <a:xfrm>
            <a:off x="-1" y="493236"/>
            <a:ext cx="9121013" cy="4380488"/>
          </a:xfrm>
        </p:spPr>
        <p:txBody>
          <a:bodyPr>
            <a:normAutofit/>
          </a:bodyPr>
          <a:lstStyle/>
          <a:p>
            <a:pPr algn="just"/>
            <a:r>
              <a:rPr lang="en-US" sz="2000" dirty="0"/>
              <a:t>Let us assume that human skin </a:t>
            </a:r>
            <a:r>
              <a:rPr lang="en-US" sz="2000" dirty="0" err="1"/>
              <a:t>colour</a:t>
            </a:r>
            <a:r>
              <a:rPr lang="en-US" sz="2000" dirty="0"/>
              <a:t> is controlled by three </a:t>
            </a:r>
            <a:r>
              <a:rPr lang="en-US" sz="2000" b="1" dirty="0"/>
              <a:t>genes A, B, and C. </a:t>
            </a:r>
          </a:p>
          <a:p>
            <a:pPr algn="just"/>
            <a:r>
              <a:rPr lang="en-US" sz="2000" dirty="0"/>
              <a:t>If there is a mating between </a:t>
            </a:r>
            <a:r>
              <a:rPr lang="en-US" sz="2000" b="1" dirty="0">
                <a:solidFill>
                  <a:srgbClr val="FFFF00"/>
                </a:solidFill>
              </a:rPr>
              <a:t>dark-skinned (AABBCC)</a:t>
            </a:r>
            <a:r>
              <a:rPr lang="en-US" sz="2000" dirty="0"/>
              <a:t> and </a:t>
            </a:r>
            <a:r>
              <a:rPr lang="en-US" sz="2000" b="1" dirty="0">
                <a:solidFill>
                  <a:srgbClr val="FFFF00"/>
                </a:solidFill>
              </a:rPr>
              <a:t>fair-skinned</a:t>
            </a:r>
            <a:r>
              <a:rPr lang="en-US" sz="2000" dirty="0"/>
              <a:t> </a:t>
            </a:r>
            <a:r>
              <a:rPr lang="en-US" sz="2000" b="1" dirty="0">
                <a:solidFill>
                  <a:srgbClr val="FFFF00"/>
                </a:solidFill>
              </a:rPr>
              <a:t>(</a:t>
            </a:r>
            <a:r>
              <a:rPr lang="en-US" sz="2000" b="1" dirty="0" err="1">
                <a:solidFill>
                  <a:srgbClr val="FFFF00"/>
                </a:solidFill>
              </a:rPr>
              <a:t>aabbcc</a:t>
            </a:r>
            <a:r>
              <a:rPr lang="en-US" sz="2000" b="1" dirty="0">
                <a:solidFill>
                  <a:srgbClr val="FFFF00"/>
                </a:solidFill>
              </a:rPr>
              <a:t>) human beings</a:t>
            </a:r>
            <a:r>
              <a:rPr lang="en-US" sz="2000" dirty="0">
                <a:solidFill>
                  <a:srgbClr val="FFFF00"/>
                </a:solidFill>
              </a:rPr>
              <a:t>, </a:t>
            </a:r>
            <a:r>
              <a:rPr lang="en-US" sz="2000" dirty="0"/>
              <a:t>then the </a:t>
            </a:r>
            <a:r>
              <a:rPr lang="en-US" sz="2000" b="1" dirty="0">
                <a:solidFill>
                  <a:srgbClr val="FFFF00"/>
                </a:solidFill>
              </a:rPr>
              <a:t>intermediate</a:t>
            </a:r>
            <a:r>
              <a:rPr lang="en-US" sz="2000" dirty="0">
                <a:solidFill>
                  <a:srgbClr val="FFFF00"/>
                </a:solidFill>
              </a:rPr>
              <a:t> </a:t>
            </a:r>
            <a:r>
              <a:rPr lang="en-US" sz="2000" b="1" dirty="0">
                <a:solidFill>
                  <a:srgbClr val="FFFF00"/>
                </a:solidFill>
              </a:rPr>
              <a:t>skin </a:t>
            </a:r>
            <a:r>
              <a:rPr lang="en-US" sz="2000" b="1" dirty="0" err="1">
                <a:solidFill>
                  <a:srgbClr val="FFFF00"/>
                </a:solidFill>
              </a:rPr>
              <a:t>coloured</a:t>
            </a:r>
            <a:r>
              <a:rPr lang="en-US" sz="2000" b="1" dirty="0">
                <a:solidFill>
                  <a:srgbClr val="FFFF00"/>
                </a:solidFill>
              </a:rPr>
              <a:t> individuals </a:t>
            </a:r>
            <a:r>
              <a:rPr lang="en-US" sz="2000" dirty="0"/>
              <a:t>are expected at F</a:t>
            </a:r>
            <a:r>
              <a:rPr lang="en-US" sz="2000" baseline="-25000" dirty="0"/>
              <a:t>1</a:t>
            </a:r>
            <a:r>
              <a:rPr lang="en-US" sz="2000" dirty="0"/>
              <a:t>.</a:t>
            </a:r>
          </a:p>
          <a:p>
            <a:pPr algn="just"/>
            <a:r>
              <a:rPr lang="en-US" sz="2000" dirty="0"/>
              <a:t>F</a:t>
            </a:r>
            <a:r>
              <a:rPr lang="en-US" sz="2000" baseline="-25000" dirty="0"/>
              <a:t>1</a:t>
            </a:r>
            <a:r>
              <a:rPr lang="en-US" sz="2000" dirty="0"/>
              <a:t> individuals are mated to obtain F</a:t>
            </a:r>
            <a:r>
              <a:rPr lang="en-US" sz="2000" baseline="-25000" dirty="0"/>
              <a:t>2</a:t>
            </a:r>
            <a:r>
              <a:rPr lang="en-US" sz="2000" dirty="0"/>
              <a:t> progeny. </a:t>
            </a:r>
          </a:p>
        </p:txBody>
      </p:sp>
      <p:pic>
        <p:nvPicPr>
          <p:cNvPr id="6" name="Picture 3">
            <a:extLst>
              <a:ext uri="{FF2B5EF4-FFF2-40B4-BE49-F238E27FC236}">
                <a16:creationId xmlns:a16="http://schemas.microsoft.com/office/drawing/2014/main" id="{72C02944-BF3A-024C-9759-A3C192F3FADF}"/>
              </a:ext>
            </a:extLst>
          </p:cNvPr>
          <p:cNvPicPr>
            <a:picLocks noChangeAspect="1" noChangeArrowheads="1"/>
          </p:cNvPicPr>
          <p:nvPr/>
        </p:nvPicPr>
        <p:blipFill rotWithShape="1">
          <a:blip r:embed="rId3" cstate="print"/>
          <a:srcRect t="49831" b="14311"/>
          <a:stretch/>
        </p:blipFill>
        <p:spPr bwMode="auto">
          <a:xfrm>
            <a:off x="214468" y="3200021"/>
            <a:ext cx="2909900" cy="829059"/>
          </a:xfrm>
          <a:prstGeom prst="rect">
            <a:avLst/>
          </a:prstGeom>
          <a:noFill/>
          <a:ln w="9525">
            <a:noFill/>
            <a:miter lim="800000"/>
            <a:headEnd/>
            <a:tailEnd/>
          </a:ln>
        </p:spPr>
      </p:pic>
      <p:pic>
        <p:nvPicPr>
          <p:cNvPr id="7" name="Picture 4">
            <a:extLst>
              <a:ext uri="{FF2B5EF4-FFF2-40B4-BE49-F238E27FC236}">
                <a16:creationId xmlns:a16="http://schemas.microsoft.com/office/drawing/2014/main" id="{5E45D395-FF59-854F-8264-82D67D29B2FF}"/>
              </a:ext>
            </a:extLst>
          </p:cNvPr>
          <p:cNvPicPr>
            <a:picLocks noChangeAspect="1" noChangeArrowheads="1"/>
          </p:cNvPicPr>
          <p:nvPr/>
        </p:nvPicPr>
        <p:blipFill>
          <a:blip r:embed="rId4" cstate="print"/>
          <a:srcRect/>
          <a:stretch>
            <a:fillRect/>
          </a:stretch>
        </p:blipFill>
        <p:spPr bwMode="auto">
          <a:xfrm>
            <a:off x="3563888" y="2341444"/>
            <a:ext cx="2909075" cy="2880320"/>
          </a:xfrm>
          <a:prstGeom prst="rect">
            <a:avLst/>
          </a:prstGeom>
          <a:noFill/>
          <a:ln w="9525">
            <a:noFill/>
            <a:miter lim="800000"/>
            <a:headEnd/>
            <a:tailEnd/>
          </a:ln>
        </p:spPr>
      </p:pic>
      <p:pic>
        <p:nvPicPr>
          <p:cNvPr id="8" name="Picture 3">
            <a:extLst>
              <a:ext uri="{FF2B5EF4-FFF2-40B4-BE49-F238E27FC236}">
                <a16:creationId xmlns:a16="http://schemas.microsoft.com/office/drawing/2014/main" id="{DB690AF7-B786-FA4D-8674-E0A189F6C99F}"/>
              </a:ext>
            </a:extLst>
          </p:cNvPr>
          <p:cNvPicPr>
            <a:picLocks noChangeAspect="1" noChangeArrowheads="1"/>
          </p:cNvPicPr>
          <p:nvPr/>
        </p:nvPicPr>
        <p:blipFill rotWithShape="1">
          <a:blip r:embed="rId3" cstate="print"/>
          <a:srcRect b="50532"/>
          <a:stretch/>
        </p:blipFill>
        <p:spPr bwMode="auto">
          <a:xfrm>
            <a:off x="214468" y="2056277"/>
            <a:ext cx="2909900" cy="1143744"/>
          </a:xfrm>
          <a:prstGeom prst="rect">
            <a:avLst/>
          </a:prstGeom>
          <a:noFill/>
          <a:ln w="9525">
            <a:noFill/>
            <a:miter lim="800000"/>
            <a:headEnd/>
            <a:tailEnd/>
          </a:ln>
        </p:spPr>
      </p:pic>
      <p:cxnSp>
        <p:nvCxnSpPr>
          <p:cNvPr id="10" name="Elbow Connector 9">
            <a:extLst>
              <a:ext uri="{FF2B5EF4-FFF2-40B4-BE49-F238E27FC236}">
                <a16:creationId xmlns:a16="http://schemas.microsoft.com/office/drawing/2014/main" id="{D8AC12D2-1802-7C4A-8497-F345C8A852AA}"/>
              </a:ext>
            </a:extLst>
          </p:cNvPr>
          <p:cNvCxnSpPr>
            <a:cxnSpLocks/>
            <a:stCxn id="6" idx="2"/>
          </p:cNvCxnSpPr>
          <p:nvPr/>
        </p:nvCxnSpPr>
        <p:spPr>
          <a:xfrm rot="16200000" flipH="1">
            <a:off x="2436633" y="3261865"/>
            <a:ext cx="288032" cy="182246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05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25905" y="4203293"/>
            <a:ext cx="4454407" cy="124649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alibri"/>
                <a:ea typeface="+mn-ea"/>
                <a:cs typeface="+mn-cs"/>
              </a:rPr>
              <a:t>It is clear that:- </a:t>
            </a:r>
          </a:p>
          <a:p>
            <a:pPr marL="180975" marR="0" lvl="0" indent="-180975"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500" b="1" i="0" u="none" strike="noStrike" kern="1200" cap="none" spc="0" normalizeH="0" baseline="0" noProof="0" dirty="0">
                <a:ln>
                  <a:noFill/>
                </a:ln>
                <a:solidFill>
                  <a:prstClr val="white"/>
                </a:solidFill>
                <a:effectLst/>
                <a:uLnTx/>
                <a:uFillTx/>
                <a:latin typeface="Calibri"/>
                <a:ea typeface="+mn-ea"/>
                <a:cs typeface="+mn-cs"/>
              </a:rPr>
              <a:t>Few individuals fall into parental categories</a:t>
            </a:r>
          </a:p>
          <a:p>
            <a:pPr marL="180975" marR="0" lvl="0" indent="-180975"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1500" b="1" i="0" u="none" strike="noStrike" kern="1200" cap="none" spc="0" normalizeH="0" baseline="0" noProof="0" dirty="0">
                <a:ln>
                  <a:noFill/>
                </a:ln>
                <a:solidFill>
                  <a:prstClr val="white"/>
                </a:solidFill>
                <a:effectLst/>
                <a:uLnTx/>
                <a:uFillTx/>
                <a:latin typeface="Calibri"/>
                <a:ea typeface="+mn-ea"/>
                <a:cs typeface="+mn-cs"/>
              </a:rPr>
              <a:t>The expression level of the phenotype is dependent upon the number of contributive alleles and is hence more quantitative. </a:t>
            </a:r>
          </a:p>
        </p:txBody>
      </p:sp>
      <p:grpSp>
        <p:nvGrpSpPr>
          <p:cNvPr id="9" name="Group 8"/>
          <p:cNvGrpSpPr/>
          <p:nvPr/>
        </p:nvGrpSpPr>
        <p:grpSpPr>
          <a:xfrm>
            <a:off x="5069" y="17654"/>
            <a:ext cx="2910747" cy="5677148"/>
            <a:chOff x="-1016" y="-1"/>
            <a:chExt cx="3492896" cy="6812578"/>
          </a:xfrm>
        </p:grpSpPr>
        <p:pic>
          <p:nvPicPr>
            <p:cNvPr id="1026" name="Picture 2"/>
            <p:cNvPicPr>
              <a:picLocks noChangeAspect="1" noChangeArrowheads="1"/>
            </p:cNvPicPr>
            <p:nvPr/>
          </p:nvPicPr>
          <p:blipFill>
            <a:blip r:embed="rId3" cstate="print">
              <a:lum bright="10000"/>
            </a:blip>
            <a:srcRect l="2293" t="84316" r="46675"/>
            <a:stretch>
              <a:fillRect/>
            </a:stretch>
          </p:blipFill>
          <p:spPr bwMode="auto">
            <a:xfrm>
              <a:off x="-1016" y="5805264"/>
              <a:ext cx="3492896" cy="100731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b="14312"/>
            <a:stretch>
              <a:fillRect/>
            </a:stretch>
          </p:blipFill>
          <p:spPr bwMode="auto">
            <a:xfrm>
              <a:off x="0" y="-1"/>
              <a:ext cx="3491880" cy="2377425"/>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1" y="2348880"/>
              <a:ext cx="3490890" cy="3456384"/>
            </a:xfrm>
            <a:prstGeom prst="rect">
              <a:avLst/>
            </a:prstGeom>
            <a:noFill/>
            <a:ln w="9525">
              <a:noFill/>
              <a:miter lim="800000"/>
              <a:headEnd/>
              <a:tailEnd/>
            </a:ln>
          </p:spPr>
        </p:pic>
      </p:grpSp>
      <p:pic>
        <p:nvPicPr>
          <p:cNvPr id="1029" name="Picture 5"/>
          <p:cNvPicPr>
            <a:picLocks noChangeAspect="1" noChangeArrowheads="1"/>
          </p:cNvPicPr>
          <p:nvPr/>
        </p:nvPicPr>
        <p:blipFill>
          <a:blip r:embed="rId6" cstate="print"/>
          <a:srcRect r="3401"/>
          <a:stretch>
            <a:fillRect/>
          </a:stretch>
        </p:blipFill>
        <p:spPr bwMode="auto">
          <a:xfrm>
            <a:off x="3047833" y="1048021"/>
            <a:ext cx="3180353" cy="3087572"/>
          </a:xfrm>
          <a:prstGeom prst="rect">
            <a:avLst/>
          </a:prstGeom>
          <a:noFill/>
          <a:ln w="9525">
            <a:noFill/>
            <a:miter lim="800000"/>
            <a:headEnd/>
            <a:tailEnd/>
          </a:ln>
        </p:spPr>
      </p:pic>
      <p:sp>
        <p:nvSpPr>
          <p:cNvPr id="10" name="Rectangle 9"/>
          <p:cNvSpPr/>
          <p:nvPr/>
        </p:nvSpPr>
        <p:spPr>
          <a:xfrm>
            <a:off x="2914992" y="0"/>
            <a:ext cx="6223092" cy="70788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A cross depicting the inheritance of human skin </a:t>
            </a:r>
            <a:r>
              <a:rPr kumimoji="0" lang="en-US" sz="2000" b="1" i="0" u="none" strike="noStrike" kern="1200" cap="none" spc="0" normalizeH="0" baseline="0" noProof="0" dirty="0" err="1">
                <a:ln>
                  <a:noFill/>
                </a:ln>
                <a:solidFill>
                  <a:prstClr val="white"/>
                </a:solidFill>
                <a:effectLst/>
                <a:uLnTx/>
                <a:uFillTx/>
                <a:latin typeface="Calibri"/>
                <a:ea typeface="+mn-ea"/>
                <a:cs typeface="+mn-cs"/>
              </a:rPr>
              <a:t>colour</a:t>
            </a:r>
            <a:r>
              <a:rPr kumimoji="0" lang="en-US" sz="2000" b="1" i="0" u="none" strike="noStrike" kern="1200" cap="none" spc="0" normalizeH="0" baseline="0" noProof="0" dirty="0">
                <a:ln>
                  <a:noFill/>
                </a:ln>
                <a:solidFill>
                  <a:prstClr val="white"/>
                </a:solidFill>
                <a:effectLst/>
                <a:uLnTx/>
                <a:uFillTx/>
                <a:latin typeface="Calibri"/>
                <a:ea typeface="+mn-ea"/>
                <a:cs typeface="+mn-cs"/>
              </a:rPr>
              <a:t> controlled by </a:t>
            </a:r>
            <a:r>
              <a:rPr kumimoji="0" lang="en-US" sz="2000" b="1" i="0" u="none" strike="noStrike" kern="1200" cap="none" spc="0" normalizeH="0" baseline="0" noProof="0" dirty="0" err="1">
                <a:ln>
                  <a:noFill/>
                </a:ln>
                <a:solidFill>
                  <a:prstClr val="white"/>
                </a:solidFill>
                <a:effectLst/>
                <a:uLnTx/>
                <a:uFillTx/>
                <a:latin typeface="Calibri"/>
                <a:ea typeface="+mn-ea"/>
                <a:cs typeface="+mn-cs"/>
              </a:rPr>
              <a:t>polygenes</a:t>
            </a:r>
            <a:r>
              <a:rPr kumimoji="0" lang="en-US" sz="2000" b="1" i="0" u="none" strike="noStrike" kern="1200" cap="none" spc="0" normalizeH="0" baseline="0" noProof="0" dirty="0">
                <a:ln>
                  <a:noFill/>
                </a:ln>
                <a:solidFill>
                  <a:prstClr val="white"/>
                </a:solidFill>
                <a:effectLst/>
                <a:uLnTx/>
                <a:uFillTx/>
                <a:latin typeface="Calibri"/>
                <a:ea typeface="+mn-ea"/>
                <a:cs typeface="+mn-cs"/>
              </a:rPr>
              <a:t>. </a:t>
            </a:r>
          </a:p>
        </p:txBody>
      </p:sp>
      <p:sp>
        <p:nvSpPr>
          <p:cNvPr id="11" name="Rectangle 10"/>
          <p:cNvSpPr/>
          <p:nvPr/>
        </p:nvSpPr>
        <p:spPr>
          <a:xfrm>
            <a:off x="6201080" y="1919694"/>
            <a:ext cx="2909898" cy="95410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a:ea typeface="+mn-ea"/>
                <a:cs typeface="+mn-cs"/>
              </a:rPr>
              <a:t>The relative frequency of F</a:t>
            </a:r>
            <a:r>
              <a:rPr kumimoji="0" lang="en-US" sz="1400" b="1" i="0" u="none" strike="noStrike" kern="1200" cap="none" spc="0" normalizeH="0" baseline="-25000" noProof="0" dirty="0">
                <a:ln>
                  <a:noFill/>
                </a:ln>
                <a:solidFill>
                  <a:prstClr val="white"/>
                </a:solidFill>
                <a:effectLst/>
                <a:uLnTx/>
                <a:uFillTx/>
                <a:latin typeface="Calibri"/>
                <a:ea typeface="+mn-ea"/>
                <a:cs typeface="+mn-cs"/>
              </a:rPr>
              <a:t>2</a:t>
            </a:r>
            <a:r>
              <a:rPr kumimoji="0" lang="en-US" sz="1400" b="1" i="0" u="none" strike="noStrike" kern="1200" cap="none" spc="0" normalizeH="0" baseline="0" noProof="0" dirty="0">
                <a:ln>
                  <a:noFill/>
                </a:ln>
                <a:solidFill>
                  <a:prstClr val="white"/>
                </a:solidFill>
                <a:effectLst/>
                <a:uLnTx/>
                <a:uFillTx/>
                <a:latin typeface="Calibri"/>
                <a:ea typeface="+mn-ea"/>
                <a:cs typeface="+mn-cs"/>
              </a:rPr>
              <a:t> progeny in a polygenic cross is plotted against the extent of phenotypic expression – a typical </a:t>
            </a:r>
            <a:r>
              <a:rPr kumimoji="0" lang="en-US" sz="1400" b="1" i="0" u="none" strike="noStrike" kern="1200" cap="none" spc="0" normalizeH="0" baseline="0" noProof="0" dirty="0">
                <a:ln>
                  <a:noFill/>
                </a:ln>
                <a:solidFill>
                  <a:srgbClr val="FFFF00"/>
                </a:solidFill>
                <a:effectLst/>
                <a:uLnTx/>
                <a:uFillTx/>
                <a:latin typeface="Calibri"/>
                <a:ea typeface="+mn-ea"/>
                <a:cs typeface="+mn-cs"/>
              </a:rPr>
              <a:t>bell shaped curve</a:t>
            </a:r>
            <a:r>
              <a:rPr kumimoji="0" lang="en-US" sz="1400" b="1" i="0" u="none" strike="noStrike" kern="1200" cap="none" spc="0" normalizeH="0" baseline="0" noProof="0" dirty="0">
                <a:ln>
                  <a:noFill/>
                </a:ln>
                <a:solidFill>
                  <a:prstClr val="white"/>
                </a:solidFill>
                <a:effectLst/>
                <a:uLnTx/>
                <a:uFillTx/>
                <a:latin typeface="Calibri"/>
                <a:ea typeface="+mn-ea"/>
                <a:cs typeface="+mn-cs"/>
              </a:rPr>
              <a:t> is seen. </a:t>
            </a:r>
          </a:p>
        </p:txBody>
      </p:sp>
    </p:spTree>
    <p:extLst>
      <p:ext uri="{BB962C8B-B14F-4D97-AF65-F5344CB8AC3E}">
        <p14:creationId xmlns:p14="http://schemas.microsoft.com/office/powerpoint/2010/main" val="172632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circle(in)">
                                      <p:cBhvr>
                                        <p:cTn id="7" dur="2000"/>
                                        <p:tgtEl>
                                          <p:spTgt spid="1029"/>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in)">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2820"/>
            <a:ext cx="9036496" cy="2369880"/>
          </a:xfrm>
          <a:prstGeom prst="rect">
            <a:avLst/>
          </a:prstGeom>
          <a:noFill/>
        </p:spPr>
        <p:txBody>
          <a:bodyPr wrap="square" rtlCol="0">
            <a:spAutoFit/>
          </a:bodyPr>
          <a:lstStyle/>
          <a:p>
            <a:pPr algn="ctr"/>
            <a:r>
              <a:rPr lang="en-US" b="1" dirty="0">
                <a:solidFill>
                  <a:srgbClr val="FFFF00"/>
                </a:solidFill>
              </a:rPr>
              <a:t>Chromosomal Theory of Inheritance</a:t>
            </a:r>
            <a:endParaRPr lang="en-US" dirty="0">
              <a:solidFill>
                <a:srgbClr val="FFFF00"/>
              </a:solidFill>
            </a:endParaRPr>
          </a:p>
          <a:p>
            <a:pPr marL="342900" indent="-342900" algn="just">
              <a:buFont typeface="Wingdings" pitchFamily="2" charset="2"/>
              <a:buChar char="ü"/>
            </a:pPr>
            <a:r>
              <a:rPr lang="en-US" sz="1600" b="1" dirty="0">
                <a:solidFill>
                  <a:srgbClr val="FFFF00"/>
                </a:solidFill>
              </a:rPr>
              <a:t>1865: </a:t>
            </a:r>
            <a:r>
              <a:rPr lang="en-US" sz="1600" b="1" dirty="0"/>
              <a:t>Gregor Johan Mendel</a:t>
            </a:r>
            <a:r>
              <a:rPr lang="en-US" sz="1600" dirty="0"/>
              <a:t>’s work on </a:t>
            </a:r>
            <a:r>
              <a:rPr lang="en-IN" sz="1600" b="1" dirty="0"/>
              <a:t>the inheritance of characters </a:t>
            </a:r>
            <a:r>
              <a:rPr lang="en-US" sz="1600" dirty="0"/>
              <a:t>published</a:t>
            </a:r>
          </a:p>
          <a:p>
            <a:pPr marL="342900" indent="-342900" algn="just">
              <a:buFont typeface="Wingdings" pitchFamily="2" charset="2"/>
              <a:buChar char="ü"/>
            </a:pPr>
            <a:r>
              <a:rPr lang="en-US" sz="1600" b="1" dirty="0">
                <a:solidFill>
                  <a:srgbClr val="FFFF00"/>
                </a:solidFill>
              </a:rPr>
              <a:t>1900: </a:t>
            </a:r>
            <a:r>
              <a:rPr lang="en-IN" sz="1600" dirty="0"/>
              <a:t>Rediscovered </a:t>
            </a:r>
            <a:r>
              <a:rPr lang="en-IN" sz="1600" b="1" dirty="0"/>
              <a:t>Mendel’s work by </a:t>
            </a:r>
            <a:r>
              <a:rPr lang="en-IN" sz="1600" b="1" dirty="0">
                <a:solidFill>
                  <a:srgbClr val="FFFF00"/>
                </a:solidFill>
              </a:rPr>
              <a:t>De Vries, Correns and Von </a:t>
            </a:r>
            <a:r>
              <a:rPr lang="en-IN" sz="1600" b="1" dirty="0" err="1">
                <a:solidFill>
                  <a:srgbClr val="FFFF00"/>
                </a:solidFill>
              </a:rPr>
              <a:t>Tschermak</a:t>
            </a:r>
            <a:r>
              <a:rPr lang="en-IN" sz="1600" b="1" dirty="0">
                <a:solidFill>
                  <a:srgbClr val="FFFF00"/>
                </a:solidFill>
              </a:rPr>
              <a:t>, </a:t>
            </a:r>
            <a:r>
              <a:rPr lang="en-IN" sz="1600" dirty="0"/>
              <a:t>Observed </a:t>
            </a:r>
            <a:r>
              <a:rPr lang="en-IN" sz="1600" b="1" dirty="0"/>
              <a:t>structures in the nucleus that appeared to double and divide just before each cell division</a:t>
            </a:r>
            <a:r>
              <a:rPr lang="en-IN" sz="1600" dirty="0"/>
              <a:t> and later named </a:t>
            </a:r>
            <a:r>
              <a:rPr lang="en-IN" sz="1600" b="1" dirty="0"/>
              <a:t>chromosomes (</a:t>
            </a:r>
            <a:r>
              <a:rPr lang="en-IN" sz="1600" b="1" i="1" dirty="0"/>
              <a:t>Greek; </a:t>
            </a:r>
            <a:r>
              <a:rPr lang="en-IN" sz="1600" b="1" i="1" dirty="0" err="1"/>
              <a:t>Khroma</a:t>
            </a:r>
            <a:r>
              <a:rPr lang="en-IN" sz="1600" b="1" i="1" dirty="0"/>
              <a:t> meaning colour, soma meaning body -</a:t>
            </a:r>
            <a:r>
              <a:rPr lang="en-IN" sz="1600" dirty="0"/>
              <a:t>appeared coloured bodies, when stained and observed under microscope).</a:t>
            </a:r>
          </a:p>
          <a:p>
            <a:pPr marL="342900" indent="-342900" algn="just">
              <a:buFont typeface="Wingdings" pitchFamily="2" charset="2"/>
              <a:buChar char="ü"/>
            </a:pPr>
            <a:r>
              <a:rPr lang="en-IN" sz="1600" b="1" dirty="0">
                <a:solidFill>
                  <a:srgbClr val="FFFF00"/>
                </a:solidFill>
              </a:rPr>
              <a:t>1902:</a:t>
            </a:r>
            <a:r>
              <a:rPr lang="en-IN" sz="1600" dirty="0"/>
              <a:t> </a:t>
            </a:r>
            <a:r>
              <a:rPr lang="en-IN" sz="1600" b="1" dirty="0">
                <a:solidFill>
                  <a:srgbClr val="FFFF00"/>
                </a:solidFill>
              </a:rPr>
              <a:t>Walter Sutton </a:t>
            </a:r>
            <a:r>
              <a:rPr lang="en-IN" sz="1600" dirty="0"/>
              <a:t>and </a:t>
            </a:r>
            <a:r>
              <a:rPr lang="en-IN" sz="1600" b="1" dirty="0">
                <a:solidFill>
                  <a:srgbClr val="FFFF00"/>
                </a:solidFill>
              </a:rPr>
              <a:t>Theodore </a:t>
            </a:r>
            <a:r>
              <a:rPr lang="en-IN" sz="1600" b="1" dirty="0" err="1">
                <a:solidFill>
                  <a:srgbClr val="FFFF00"/>
                </a:solidFill>
              </a:rPr>
              <a:t>Boveri</a:t>
            </a:r>
            <a:r>
              <a:rPr lang="en-IN" sz="1600" b="1" dirty="0">
                <a:solidFill>
                  <a:srgbClr val="FFFF00"/>
                </a:solidFill>
              </a:rPr>
              <a:t> </a:t>
            </a:r>
            <a:r>
              <a:rPr lang="en-IN" sz="1600" dirty="0"/>
              <a:t>proposed chromosomal theory of inheritance separately</a:t>
            </a:r>
            <a:endParaRPr lang="en-IN" sz="1600" b="1" dirty="0">
              <a:solidFill>
                <a:srgbClr val="FFFF00"/>
              </a:solidFill>
            </a:endParaRPr>
          </a:p>
          <a:p>
            <a:pPr marL="285750" indent="-285750" algn="just">
              <a:buFont typeface="Wingdings" pitchFamily="2" charset="2"/>
              <a:buChar char="ü"/>
            </a:pPr>
            <a:r>
              <a:rPr lang="en-IN" sz="1600" b="1" dirty="0">
                <a:solidFill>
                  <a:srgbClr val="FFFF00"/>
                </a:solidFill>
              </a:rPr>
              <a:t>1910: Thomas Hunt Morgan </a:t>
            </a:r>
            <a:r>
              <a:rPr lang="en-IN" sz="1600" dirty="0"/>
              <a:t>and </a:t>
            </a:r>
            <a:r>
              <a:rPr lang="en-IN" sz="1600" b="1" dirty="0">
                <a:solidFill>
                  <a:srgbClr val="FFFF00"/>
                </a:solidFill>
              </a:rPr>
              <a:t>his colleagues </a:t>
            </a:r>
            <a:r>
              <a:rPr lang="en-IN" sz="1600" b="1" dirty="0"/>
              <a:t>verified chromosomal theory of inheritance and studied Linkage and Recombination </a:t>
            </a:r>
            <a:r>
              <a:rPr lang="en-IN" sz="1600" dirty="0"/>
              <a:t>using tiny fruit files (</a:t>
            </a:r>
            <a:r>
              <a:rPr lang="en-US" sz="1600" b="1" i="1" u="sng" dirty="0">
                <a:solidFill>
                  <a:srgbClr val="FFFF00"/>
                </a:solidFill>
              </a:rPr>
              <a:t>Drosophila</a:t>
            </a:r>
            <a:r>
              <a:rPr lang="en-US" sz="1600" b="1" i="1" dirty="0">
                <a:solidFill>
                  <a:srgbClr val="FFFF00"/>
                </a:solidFill>
              </a:rPr>
              <a:t> </a:t>
            </a:r>
            <a:r>
              <a:rPr lang="en-US" sz="1600" b="1" i="1" u="sng" dirty="0">
                <a:solidFill>
                  <a:srgbClr val="FFFF00"/>
                </a:solidFill>
              </a:rPr>
              <a:t>melanogaster</a:t>
            </a:r>
            <a:r>
              <a:rPr lang="en-IN" sz="1600" dirty="0"/>
              <a:t>)</a:t>
            </a:r>
            <a:endParaRPr lang="en-IN" sz="1600" b="1" dirty="0"/>
          </a:p>
        </p:txBody>
      </p:sp>
      <p:graphicFrame>
        <p:nvGraphicFramePr>
          <p:cNvPr id="4" name="Table 3">
            <a:extLst>
              <a:ext uri="{FF2B5EF4-FFF2-40B4-BE49-F238E27FC236}">
                <a16:creationId xmlns:a16="http://schemas.microsoft.com/office/drawing/2014/main" id="{6B8F7194-B71B-444C-A4EB-CA328F3A76B4}"/>
              </a:ext>
            </a:extLst>
          </p:cNvPr>
          <p:cNvGraphicFramePr>
            <a:graphicFrameLocks noGrp="1"/>
          </p:cNvGraphicFramePr>
          <p:nvPr>
            <p:extLst>
              <p:ext uri="{D42A27DB-BD31-4B8C-83A1-F6EECF244321}">
                <p14:modId xmlns:p14="http://schemas.microsoft.com/office/powerpoint/2010/main" val="2974029770"/>
              </p:ext>
            </p:extLst>
          </p:nvPr>
        </p:nvGraphicFramePr>
        <p:xfrm>
          <a:off x="60988" y="2237046"/>
          <a:ext cx="8903500" cy="1645920"/>
        </p:xfrm>
        <a:graphic>
          <a:graphicData uri="http://schemas.openxmlformats.org/drawingml/2006/table">
            <a:tbl>
              <a:tblPr firstRow="1" bandRow="1">
                <a:tableStyleId>{5940675A-B579-460E-94D1-54222C63F5DA}</a:tableStyleId>
              </a:tblPr>
              <a:tblGrid>
                <a:gridCol w="3096870">
                  <a:extLst>
                    <a:ext uri="{9D8B030D-6E8A-4147-A177-3AD203B41FA5}">
                      <a16:colId xmlns:a16="http://schemas.microsoft.com/office/drawing/2014/main" val="20000"/>
                    </a:ext>
                  </a:extLst>
                </a:gridCol>
                <a:gridCol w="5806630">
                  <a:extLst>
                    <a:ext uri="{9D8B030D-6E8A-4147-A177-3AD203B41FA5}">
                      <a16:colId xmlns:a16="http://schemas.microsoft.com/office/drawing/2014/main" val="20001"/>
                    </a:ext>
                  </a:extLst>
                </a:gridCol>
              </a:tblGrid>
              <a:tr h="335280">
                <a:tc>
                  <a:txBody>
                    <a:bodyPr/>
                    <a:lstStyle/>
                    <a:p>
                      <a:pPr algn="ctr"/>
                      <a:r>
                        <a:rPr lang="en-US" sz="1800" b="1" dirty="0" err="1"/>
                        <a:t>Gregor</a:t>
                      </a:r>
                      <a:r>
                        <a:rPr lang="en-US" sz="1800" b="1" dirty="0"/>
                        <a:t> Johan Mendel</a:t>
                      </a:r>
                    </a:p>
                  </a:txBody>
                  <a:tcPr marL="76200" marR="76200" marT="38100" marB="38100"/>
                </a:tc>
                <a:tc>
                  <a:txBody>
                    <a:bodyPr/>
                    <a:lstStyle/>
                    <a:p>
                      <a:pPr marL="0" marR="0" indent="0" algn="ctr" defTabSz="761940" rtl="0" eaLnBrk="1" fontAlgn="auto" latinLnBrk="0" hangingPunct="1">
                        <a:lnSpc>
                          <a:spcPct val="100000"/>
                        </a:lnSpc>
                        <a:spcBef>
                          <a:spcPts val="0"/>
                        </a:spcBef>
                        <a:spcAft>
                          <a:spcPts val="0"/>
                        </a:spcAft>
                        <a:buClrTx/>
                        <a:buSzTx/>
                        <a:buFontTx/>
                        <a:buNone/>
                        <a:tabLst/>
                        <a:defRPr/>
                      </a:pPr>
                      <a:r>
                        <a:rPr lang="en-US" sz="1800" b="1" dirty="0"/>
                        <a:t>Chromosomal theory of Theodore </a:t>
                      </a:r>
                      <a:r>
                        <a:rPr lang="en-US" sz="1800" b="1" dirty="0" err="1"/>
                        <a:t>Boveri</a:t>
                      </a:r>
                      <a:r>
                        <a:rPr lang="en-US" sz="1800" b="1" dirty="0"/>
                        <a:t> and Walter Sutton</a:t>
                      </a:r>
                    </a:p>
                  </a:txBody>
                  <a:tcPr marL="76200" marR="76200" marT="38100" marB="38100"/>
                </a:tc>
                <a:extLst>
                  <a:ext uri="{0D108BD9-81ED-4DB2-BD59-A6C34878D82A}">
                    <a16:rowId xmlns:a16="http://schemas.microsoft.com/office/drawing/2014/main" val="10000"/>
                  </a:ext>
                </a:extLst>
              </a:tr>
              <a:tr h="1092200">
                <a:tc>
                  <a:txBody>
                    <a:bodyPr/>
                    <a:lstStyle/>
                    <a:p>
                      <a:pPr marL="234950" indent="-220663" algn="just">
                        <a:buFont typeface="+mj-lt"/>
                        <a:buAutoNum type="arabicPeriod"/>
                        <a:tabLst/>
                      </a:pPr>
                      <a:endParaRPr lang="en-US" sz="1600" dirty="0"/>
                    </a:p>
                  </a:txBody>
                  <a:tcPr marL="76200" marR="76200" marT="38100" marB="38100"/>
                </a:tc>
                <a:tc>
                  <a:txBody>
                    <a:bodyPr/>
                    <a:lstStyle/>
                    <a:p>
                      <a:pPr marL="342900" indent="-342900" algn="just">
                        <a:buFont typeface="+mj-lt"/>
                        <a:buAutoNum type="arabicPeriod"/>
                      </a:pPr>
                      <a:endParaRPr lang="en-US" sz="1600" dirty="0"/>
                    </a:p>
                    <a:p>
                      <a:pPr marL="342900" indent="-342900" algn="just">
                        <a:buFont typeface="+mj-lt"/>
                        <a:buAutoNum type="arabicPeriod"/>
                      </a:pPr>
                      <a:endParaRPr lang="en-US" sz="1600" dirty="0"/>
                    </a:p>
                    <a:p>
                      <a:pPr marL="342900" indent="-342900" algn="just">
                        <a:buFont typeface="+mj-lt"/>
                        <a:buAutoNum type="arabicPeriod"/>
                      </a:pPr>
                      <a:endParaRPr lang="en-US" sz="1600" dirty="0"/>
                    </a:p>
                    <a:p>
                      <a:pPr marL="342900" indent="-342900" algn="just">
                        <a:buFont typeface="+mj-lt"/>
                        <a:buAutoNum type="arabicPeriod"/>
                      </a:pPr>
                      <a:endParaRPr lang="en-US" sz="1600" dirty="0"/>
                    </a:p>
                    <a:p>
                      <a:pPr marL="342900" indent="-342900" algn="just">
                        <a:buFont typeface="+mj-lt"/>
                        <a:buAutoNum type="arabicPeriod"/>
                      </a:pPr>
                      <a:endParaRPr lang="en-US" sz="1600" dirty="0"/>
                    </a:p>
                  </a:txBody>
                  <a:tcPr marL="76200" marR="76200" marT="38100" marB="38100"/>
                </a:tc>
                <a:extLst>
                  <a:ext uri="{0D108BD9-81ED-4DB2-BD59-A6C34878D82A}">
                    <a16:rowId xmlns:a16="http://schemas.microsoft.com/office/drawing/2014/main" val="10001"/>
                  </a:ext>
                </a:extLst>
              </a:tr>
            </a:tbl>
          </a:graphicData>
        </a:graphic>
      </p:graphicFrame>
      <p:pic>
        <p:nvPicPr>
          <p:cNvPr id="6" name="Picture 2" descr="https://qph.ec.quoracdn.net/main-qimg-e8a38f463360a470ad28f7dfc00cbecd">
            <a:extLst>
              <a:ext uri="{FF2B5EF4-FFF2-40B4-BE49-F238E27FC236}">
                <a16:creationId xmlns:a16="http://schemas.microsoft.com/office/drawing/2014/main" id="{2F5D60FB-9BE1-2D43-B7E2-36DEAA5210A7}"/>
              </a:ext>
            </a:extLst>
          </p:cNvPr>
          <p:cNvPicPr>
            <a:picLocks noChangeAspect="1" noChangeArrowheads="1"/>
          </p:cNvPicPr>
          <p:nvPr/>
        </p:nvPicPr>
        <p:blipFill>
          <a:blip r:embed="rId2" cstate="print"/>
          <a:srcRect t="5518"/>
          <a:stretch>
            <a:fillRect/>
          </a:stretch>
        </p:blipFill>
        <p:spPr bwMode="auto">
          <a:xfrm>
            <a:off x="3203848" y="3908325"/>
            <a:ext cx="4020864" cy="1741725"/>
          </a:xfrm>
          <a:prstGeom prst="rect">
            <a:avLst/>
          </a:prstGeom>
          <a:noFill/>
        </p:spPr>
      </p:pic>
      <p:sp>
        <p:nvSpPr>
          <p:cNvPr id="2" name="Rectangle 1">
            <a:extLst>
              <a:ext uri="{FF2B5EF4-FFF2-40B4-BE49-F238E27FC236}">
                <a16:creationId xmlns:a16="http://schemas.microsoft.com/office/drawing/2014/main" id="{1E07BCCD-C57C-8A4E-A8B5-ACA65F4B3B52}"/>
              </a:ext>
            </a:extLst>
          </p:cNvPr>
          <p:cNvSpPr/>
          <p:nvPr/>
        </p:nvSpPr>
        <p:spPr>
          <a:xfrm>
            <a:off x="30284" y="2580356"/>
            <a:ext cx="3029548" cy="1323439"/>
          </a:xfrm>
          <a:prstGeom prst="rect">
            <a:avLst/>
          </a:prstGeom>
        </p:spPr>
        <p:txBody>
          <a:bodyPr wrap="square">
            <a:spAutoFit/>
          </a:bodyPr>
          <a:lstStyle/>
          <a:p>
            <a:pPr marL="234950" lvl="0" indent="-220663" algn="just" defTabSz="761940">
              <a:buFont typeface="+mj-lt"/>
              <a:buAutoNum type="arabicPeriod"/>
            </a:pPr>
            <a:r>
              <a:rPr lang="en-US" sz="1600" dirty="0">
                <a:solidFill>
                  <a:prstClr val="white"/>
                </a:solidFill>
              </a:rPr>
              <a:t>Factors (alleles) are in pairs</a:t>
            </a:r>
          </a:p>
          <a:p>
            <a:pPr marL="234950" lvl="0" indent="-220663" algn="just" defTabSz="761940">
              <a:buFont typeface="+mj-lt"/>
              <a:buAutoNum type="arabicPeriod"/>
            </a:pPr>
            <a:r>
              <a:rPr lang="en-US" sz="1600" dirty="0">
                <a:solidFill>
                  <a:prstClr val="white"/>
                </a:solidFill>
              </a:rPr>
              <a:t>Factors separate during gamete formation</a:t>
            </a:r>
          </a:p>
          <a:p>
            <a:pPr marL="234950" lvl="0" indent="-220663" algn="just" defTabSz="761940">
              <a:buFont typeface="+mj-lt"/>
              <a:buAutoNum type="arabicPeriod"/>
            </a:pPr>
            <a:r>
              <a:rPr lang="en-US" sz="1600" dirty="0">
                <a:solidFill>
                  <a:prstClr val="white"/>
                </a:solidFill>
              </a:rPr>
              <a:t>Alleles of factor assort independently</a:t>
            </a:r>
          </a:p>
        </p:txBody>
      </p:sp>
      <p:sp>
        <p:nvSpPr>
          <p:cNvPr id="3" name="Rectangle 2">
            <a:extLst>
              <a:ext uri="{FF2B5EF4-FFF2-40B4-BE49-F238E27FC236}">
                <a16:creationId xmlns:a16="http://schemas.microsoft.com/office/drawing/2014/main" id="{7FADB928-8693-C649-BCB2-8B374F819DC7}"/>
              </a:ext>
            </a:extLst>
          </p:cNvPr>
          <p:cNvSpPr/>
          <p:nvPr/>
        </p:nvSpPr>
        <p:spPr>
          <a:xfrm>
            <a:off x="3203848" y="2540173"/>
            <a:ext cx="5760640" cy="1077218"/>
          </a:xfrm>
          <a:prstGeom prst="rect">
            <a:avLst/>
          </a:prstGeom>
        </p:spPr>
        <p:txBody>
          <a:bodyPr wrap="square">
            <a:spAutoFit/>
          </a:bodyPr>
          <a:lstStyle/>
          <a:p>
            <a:pPr marL="342900" lvl="0" indent="-342900" algn="just" defTabSz="761940">
              <a:buFont typeface="+mj-lt"/>
              <a:buAutoNum type="arabicPeriod"/>
            </a:pPr>
            <a:r>
              <a:rPr lang="en-US" sz="1600" b="1" dirty="0">
                <a:solidFill>
                  <a:srgbClr val="FFFF00"/>
                </a:solidFill>
              </a:rPr>
              <a:t>Genes </a:t>
            </a:r>
            <a:r>
              <a:rPr lang="en-US" sz="1600" dirty="0">
                <a:solidFill>
                  <a:prstClr val="white"/>
                </a:solidFill>
              </a:rPr>
              <a:t>on homologous chromosome </a:t>
            </a:r>
            <a:r>
              <a:rPr lang="en-US" sz="1600" b="1" dirty="0">
                <a:solidFill>
                  <a:srgbClr val="FFFF00"/>
                </a:solidFill>
              </a:rPr>
              <a:t>occurs in pairs</a:t>
            </a:r>
            <a:endParaRPr lang="en-US" sz="1600" dirty="0">
              <a:solidFill>
                <a:prstClr val="white"/>
              </a:solidFill>
            </a:endParaRPr>
          </a:p>
          <a:p>
            <a:pPr marL="342900" lvl="0" indent="-342900" algn="just" defTabSz="761940">
              <a:buFont typeface="+mj-lt"/>
              <a:buAutoNum type="arabicPeriod"/>
            </a:pPr>
            <a:r>
              <a:rPr lang="en-US" sz="1600" dirty="0">
                <a:solidFill>
                  <a:prstClr val="white"/>
                </a:solidFill>
              </a:rPr>
              <a:t>Chromosome of the </a:t>
            </a:r>
            <a:r>
              <a:rPr lang="en-US" sz="1600" b="1" dirty="0">
                <a:solidFill>
                  <a:srgbClr val="FFFF00"/>
                </a:solidFill>
              </a:rPr>
              <a:t>homologous pair separate during gamete formation</a:t>
            </a:r>
          </a:p>
          <a:p>
            <a:pPr marL="342900" lvl="0" indent="-342900" algn="just" defTabSz="761940">
              <a:buFont typeface="+mj-lt"/>
              <a:buAutoNum type="arabicPeriod"/>
            </a:pPr>
            <a:r>
              <a:rPr lang="en-US" sz="1600" b="1" dirty="0">
                <a:solidFill>
                  <a:srgbClr val="FFFF00"/>
                </a:solidFill>
              </a:rPr>
              <a:t>Homologous chromosomes assort themselves </a:t>
            </a:r>
            <a:r>
              <a:rPr lang="en-US" sz="1600" dirty="0">
                <a:solidFill>
                  <a:prstClr val="white"/>
                </a:solidFill>
              </a:rPr>
              <a:t>independently</a:t>
            </a:r>
          </a:p>
        </p:txBody>
      </p:sp>
      <p:pic>
        <p:nvPicPr>
          <p:cNvPr id="15" name="Picture 14">
            <a:extLst>
              <a:ext uri="{FF2B5EF4-FFF2-40B4-BE49-F238E27FC236}">
                <a16:creationId xmlns:a16="http://schemas.microsoft.com/office/drawing/2014/main" id="{1CA386B0-91EF-9542-962C-C58B7806C267}"/>
              </a:ext>
            </a:extLst>
          </p:cNvPr>
          <p:cNvPicPr>
            <a:picLocks noChangeAspect="1"/>
          </p:cNvPicPr>
          <p:nvPr/>
        </p:nvPicPr>
        <p:blipFill>
          <a:blip r:embed="rId3"/>
          <a:stretch>
            <a:fillRect/>
          </a:stretch>
        </p:blipFill>
        <p:spPr>
          <a:xfrm>
            <a:off x="-5420" y="3903795"/>
            <a:ext cx="3224545" cy="1741725"/>
          </a:xfrm>
          <a:prstGeom prst="rect">
            <a:avLst/>
          </a:prstGeom>
        </p:spPr>
      </p:pic>
    </p:spTree>
    <p:extLst>
      <p:ext uri="{BB962C8B-B14F-4D97-AF65-F5344CB8AC3E}">
        <p14:creationId xmlns:p14="http://schemas.microsoft.com/office/powerpoint/2010/main" val="410038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86622"/>
            <a:ext cx="8928992" cy="1094743"/>
          </a:xfrm>
        </p:spPr>
        <p:txBody>
          <a:bodyPr>
            <a:noAutofit/>
          </a:bodyPr>
          <a:lstStyle/>
          <a:p>
            <a:pPr algn="just"/>
            <a:r>
              <a:rPr lang="en-IN" sz="2000" dirty="0"/>
              <a:t>Walter Sutton and Theodore </a:t>
            </a:r>
            <a:r>
              <a:rPr lang="en-IN" sz="2000" dirty="0" err="1"/>
              <a:t>Boveri</a:t>
            </a:r>
            <a:r>
              <a:rPr lang="en-IN" sz="2000" dirty="0"/>
              <a:t> independently studied chromosome movement to explain Mendel’s laws and proposed Chromosomal Theory of Inheritance</a:t>
            </a:r>
          </a:p>
        </p:txBody>
      </p:sp>
      <p:grpSp>
        <p:nvGrpSpPr>
          <p:cNvPr id="4" name="Group 3"/>
          <p:cNvGrpSpPr/>
          <p:nvPr/>
        </p:nvGrpSpPr>
        <p:grpSpPr>
          <a:xfrm>
            <a:off x="35496" y="1057300"/>
            <a:ext cx="6827531" cy="3528392"/>
            <a:chOff x="899592" y="3244914"/>
            <a:chExt cx="7689956" cy="3541078"/>
          </a:xfrm>
        </p:grpSpPr>
        <p:pic>
          <p:nvPicPr>
            <p:cNvPr id="5" name="Picture 2"/>
            <p:cNvPicPr>
              <a:picLocks noChangeAspect="1" noChangeArrowheads="1"/>
            </p:cNvPicPr>
            <p:nvPr/>
          </p:nvPicPr>
          <p:blipFill>
            <a:blip r:embed="rId3" cstate="print"/>
            <a:srcRect l="9323" t="32281" r="31737" b="24899"/>
            <a:stretch>
              <a:fillRect/>
            </a:stretch>
          </p:blipFill>
          <p:spPr bwMode="auto">
            <a:xfrm>
              <a:off x="899592" y="3645024"/>
              <a:ext cx="7689956" cy="3140968"/>
            </a:xfrm>
            <a:prstGeom prst="rect">
              <a:avLst/>
            </a:prstGeom>
            <a:noFill/>
            <a:ln w="9525">
              <a:noFill/>
              <a:miter lim="800000"/>
              <a:headEnd/>
              <a:tailEnd/>
            </a:ln>
          </p:spPr>
        </p:pic>
        <p:sp>
          <p:nvSpPr>
            <p:cNvPr id="6" name="Rectangle 5"/>
            <p:cNvSpPr/>
            <p:nvPr/>
          </p:nvSpPr>
          <p:spPr>
            <a:xfrm>
              <a:off x="899592" y="3244914"/>
              <a:ext cx="7689956" cy="45296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IN" sz="2333" b="1" dirty="0"/>
                <a:t>Meiosis: </a:t>
              </a:r>
              <a:r>
                <a:rPr lang="en-IN" sz="1667" b="1" dirty="0"/>
                <a:t>Germ cell formation in a cell with four chromosomes.</a:t>
              </a:r>
            </a:p>
          </p:txBody>
        </p:sp>
      </p:grpSp>
      <p:grpSp>
        <p:nvGrpSpPr>
          <p:cNvPr id="11" name="Group 10">
            <a:extLst>
              <a:ext uri="{FF2B5EF4-FFF2-40B4-BE49-F238E27FC236}">
                <a16:creationId xmlns:a16="http://schemas.microsoft.com/office/drawing/2014/main" id="{4F4A78F0-A7B3-C645-8855-C4D48C0C7E8E}"/>
              </a:ext>
            </a:extLst>
          </p:cNvPr>
          <p:cNvGrpSpPr/>
          <p:nvPr/>
        </p:nvGrpSpPr>
        <p:grpSpPr>
          <a:xfrm>
            <a:off x="6909882" y="1041876"/>
            <a:ext cx="2148990" cy="1943816"/>
            <a:chOff x="6909882" y="1041876"/>
            <a:chExt cx="2148990" cy="1943816"/>
          </a:xfrm>
        </p:grpSpPr>
        <p:sp>
          <p:nvSpPr>
            <p:cNvPr id="9" name="Rectangle 8">
              <a:extLst>
                <a:ext uri="{FF2B5EF4-FFF2-40B4-BE49-F238E27FC236}">
                  <a16:creationId xmlns:a16="http://schemas.microsoft.com/office/drawing/2014/main" id="{3C639F7E-13F9-F445-A134-20A89B97E22E}"/>
                </a:ext>
              </a:extLst>
            </p:cNvPr>
            <p:cNvSpPr/>
            <p:nvPr/>
          </p:nvSpPr>
          <p:spPr>
            <a:xfrm>
              <a:off x="6909882" y="2585582"/>
              <a:ext cx="2148990" cy="400110"/>
            </a:xfrm>
            <a:prstGeom prst="rect">
              <a:avLst/>
            </a:prstGeom>
          </p:spPr>
          <p:txBody>
            <a:bodyPr wrap="square">
              <a:spAutoFit/>
            </a:bodyPr>
            <a:lstStyle/>
            <a:p>
              <a:pPr algn="just"/>
              <a:r>
                <a:rPr lang="en-IN" sz="1000" b="1" i="1" dirty="0"/>
                <a:t>Walter Sutton (left) and Theodore </a:t>
              </a:r>
              <a:r>
                <a:rPr lang="en-IN" sz="1000" b="1" i="1" dirty="0" err="1"/>
                <a:t>Boveri</a:t>
              </a:r>
              <a:r>
                <a:rPr lang="en-IN" sz="1000" b="1" i="1" dirty="0"/>
                <a:t> (right)</a:t>
              </a:r>
            </a:p>
          </p:txBody>
        </p:sp>
        <p:pic>
          <p:nvPicPr>
            <p:cNvPr id="10" name="Picture 4" descr="File:Theodor boveri walter sutton.png">
              <a:extLst>
                <a:ext uri="{FF2B5EF4-FFF2-40B4-BE49-F238E27FC236}">
                  <a16:creationId xmlns:a16="http://schemas.microsoft.com/office/drawing/2014/main" id="{32CF6EF3-DCBA-B442-A033-9E29B01B638E}"/>
                </a:ext>
              </a:extLst>
            </p:cNvPr>
            <p:cNvPicPr>
              <a:picLocks noChangeAspect="1" noChangeArrowheads="1"/>
            </p:cNvPicPr>
            <p:nvPr/>
          </p:nvPicPr>
          <p:blipFill>
            <a:blip r:embed="rId4" cstate="print"/>
            <a:srcRect/>
            <a:stretch>
              <a:fillRect/>
            </a:stretch>
          </p:blipFill>
          <p:spPr bwMode="auto">
            <a:xfrm>
              <a:off x="6981760" y="1041876"/>
              <a:ext cx="2054736" cy="1542759"/>
            </a:xfrm>
            <a:prstGeom prst="rect">
              <a:avLst/>
            </a:prstGeom>
            <a:noFill/>
          </p:spPr>
        </p:pic>
      </p:grpSp>
    </p:spTree>
    <p:extLst>
      <p:ext uri="{BB962C8B-B14F-4D97-AF65-F5344CB8AC3E}">
        <p14:creationId xmlns:p14="http://schemas.microsoft.com/office/powerpoint/2010/main" val="277848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897" y="-22820"/>
            <a:ext cx="6858000" cy="952500"/>
          </a:xfrm>
        </p:spPr>
        <p:txBody>
          <a:bodyPr>
            <a:normAutofit/>
          </a:bodyPr>
          <a:lstStyle/>
          <a:p>
            <a:pPr algn="just"/>
            <a:r>
              <a:rPr lang="en-IN" sz="2400" dirty="0"/>
              <a:t>Independent assortment of chromosomes</a:t>
            </a:r>
          </a:p>
        </p:txBody>
      </p:sp>
      <p:pic>
        <p:nvPicPr>
          <p:cNvPr id="2050" name="Picture 2"/>
          <p:cNvPicPr>
            <a:picLocks noChangeAspect="1" noChangeArrowheads="1"/>
          </p:cNvPicPr>
          <p:nvPr/>
        </p:nvPicPr>
        <p:blipFill>
          <a:blip r:embed="rId2" cstate="print"/>
          <a:srcRect l="35057" t="2751" r="15134" b="11610"/>
          <a:stretch>
            <a:fillRect/>
          </a:stretch>
        </p:blipFill>
        <p:spPr bwMode="auto">
          <a:xfrm>
            <a:off x="107504" y="697260"/>
            <a:ext cx="5061252" cy="4892543"/>
          </a:xfrm>
          <a:prstGeom prst="rect">
            <a:avLst/>
          </a:prstGeom>
          <a:noFill/>
          <a:ln w="9525">
            <a:noFill/>
            <a:miter lim="800000"/>
            <a:headEnd/>
            <a:tailEnd/>
          </a:ln>
        </p:spPr>
      </p:pic>
      <p:sp>
        <p:nvSpPr>
          <p:cNvPr id="5" name="Rectangle 4"/>
          <p:cNvSpPr/>
          <p:nvPr/>
        </p:nvSpPr>
        <p:spPr>
          <a:xfrm>
            <a:off x="5151006" y="697260"/>
            <a:ext cx="3992994" cy="807913"/>
          </a:xfrm>
          <a:prstGeom prst="rect">
            <a:avLst/>
          </a:prstGeom>
        </p:spPr>
        <p:txBody>
          <a:bodyPr wrap="square">
            <a:spAutoFit/>
          </a:bodyPr>
          <a:lstStyle/>
          <a:p>
            <a:pPr algn="just"/>
            <a:r>
              <a:rPr lang="en-IN" sz="1550" dirty="0"/>
              <a:t>During Anaphase of meiosis I, the two chromosome pairs </a:t>
            </a:r>
            <a:r>
              <a:rPr lang="en-IN" sz="1550" b="1" dirty="0"/>
              <a:t>can align at the metaphase plate independently of each other. </a:t>
            </a:r>
          </a:p>
        </p:txBody>
      </p:sp>
      <p:sp>
        <p:nvSpPr>
          <p:cNvPr id="6" name="Rectangle 5"/>
          <p:cNvSpPr/>
          <p:nvPr/>
        </p:nvSpPr>
        <p:spPr>
          <a:xfrm>
            <a:off x="2807805" y="697260"/>
            <a:ext cx="2280253" cy="48605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500"/>
          </a:p>
        </p:txBody>
      </p:sp>
    </p:spTree>
    <p:extLst>
      <p:ext uri="{BB962C8B-B14F-4D97-AF65-F5344CB8AC3E}">
        <p14:creationId xmlns:p14="http://schemas.microsoft.com/office/powerpoint/2010/main" val="138601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ppt_x"/>
                                          </p:val>
                                        </p:tav>
                                      </p:tavLst>
                                    </p:anim>
                                    <p:anim calcmode="lin" valueType="num">
                                      <p:cBhvr additive="base">
                                        <p:cTn id="17" dur="500"/>
                                        <p:tgtEl>
                                          <p:spTgt spid="6"/>
                                        </p:tgtEl>
                                        <p:attrNameLst>
                                          <p:attrName>ppt_y</p:attrName>
                                        </p:attrNameLst>
                                      </p:cBhvr>
                                      <p:tavLst>
                                        <p:tav tm="0">
                                          <p:val>
                                            <p:strVal val="ppt_y"/>
                                          </p:val>
                                        </p:tav>
                                        <p:tav tm="100000">
                                          <p:val>
                                            <p:strVal val="1+ppt_h/2"/>
                                          </p:val>
                                        </p:tav>
                                      </p:tavLst>
                                    </p:anim>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6"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265212"/>
            <a:ext cx="8856984" cy="4779919"/>
          </a:xfrm>
        </p:spPr>
        <p:txBody>
          <a:bodyPr>
            <a:noAutofit/>
          </a:bodyPr>
          <a:lstStyle/>
          <a:p>
            <a:pPr marL="0" indent="0" algn="just">
              <a:buNone/>
            </a:pPr>
            <a:r>
              <a:rPr lang="en-IN" sz="2400" b="1" dirty="0">
                <a:solidFill>
                  <a:srgbClr val="FFFF00"/>
                </a:solidFill>
              </a:rPr>
              <a:t>Thomas Hunt Morgan</a:t>
            </a:r>
            <a:r>
              <a:rPr lang="en-IN" sz="2400" dirty="0"/>
              <a:t> and his colleagues worked with the tiny fruit files (</a:t>
            </a:r>
            <a:r>
              <a:rPr lang="en-US" sz="2400" b="1" i="1" u="sng" dirty="0">
                <a:solidFill>
                  <a:srgbClr val="FFFF00"/>
                </a:solidFill>
              </a:rPr>
              <a:t>Drosophila</a:t>
            </a:r>
            <a:r>
              <a:rPr lang="en-US" sz="2400" b="1" i="1" dirty="0">
                <a:solidFill>
                  <a:srgbClr val="FFFF00"/>
                </a:solidFill>
              </a:rPr>
              <a:t> </a:t>
            </a:r>
            <a:r>
              <a:rPr lang="en-US" sz="2400" b="1" i="1" u="sng" dirty="0">
                <a:solidFill>
                  <a:srgbClr val="FFFF00"/>
                </a:solidFill>
              </a:rPr>
              <a:t>melanogaster</a:t>
            </a:r>
            <a:r>
              <a:rPr lang="en-IN" sz="2400" dirty="0"/>
              <a:t>)</a:t>
            </a:r>
            <a:r>
              <a:rPr lang="en-IN" sz="2400" b="1" i="1" dirty="0"/>
              <a:t> which were </a:t>
            </a:r>
            <a:r>
              <a:rPr lang="en-IN" sz="2400" dirty="0"/>
              <a:t>found very suitable for such studies. </a:t>
            </a:r>
          </a:p>
          <a:p>
            <a:pPr marL="761940" lvl="1" indent="-428591" algn="just">
              <a:buFont typeface="Wingdings" pitchFamily="2" charset="2"/>
              <a:buChar char="ü"/>
            </a:pPr>
            <a:r>
              <a:rPr lang="en-IN" sz="2000" dirty="0"/>
              <a:t>grows on </a:t>
            </a:r>
            <a:r>
              <a:rPr lang="en-IN" sz="2000" b="1" dirty="0">
                <a:solidFill>
                  <a:srgbClr val="FFFF00"/>
                </a:solidFill>
              </a:rPr>
              <a:t>simple synthetic medium</a:t>
            </a:r>
            <a:r>
              <a:rPr lang="en-IN" sz="2000" dirty="0">
                <a:solidFill>
                  <a:srgbClr val="FFFF00"/>
                </a:solidFill>
              </a:rPr>
              <a:t>. </a:t>
            </a:r>
          </a:p>
          <a:p>
            <a:pPr marL="761940" lvl="1" indent="-428591" algn="just">
              <a:buFont typeface="Wingdings" pitchFamily="2" charset="2"/>
              <a:buChar char="ü"/>
            </a:pPr>
            <a:r>
              <a:rPr lang="en-IN" sz="2000" b="1" dirty="0">
                <a:solidFill>
                  <a:srgbClr val="FFFF00"/>
                </a:solidFill>
              </a:rPr>
              <a:t>Complete their life cycle </a:t>
            </a:r>
            <a:r>
              <a:rPr lang="en-IN" sz="2000" dirty="0"/>
              <a:t>in about </a:t>
            </a:r>
            <a:r>
              <a:rPr lang="en-IN" sz="2000" b="1" dirty="0">
                <a:solidFill>
                  <a:srgbClr val="FFFF00"/>
                </a:solidFill>
              </a:rPr>
              <a:t>two weeks </a:t>
            </a:r>
          </a:p>
          <a:p>
            <a:pPr marL="761940" lvl="1" indent="-428591" algn="just">
              <a:buFont typeface="Wingdings" pitchFamily="2" charset="2"/>
              <a:buChar char="ü"/>
            </a:pPr>
            <a:r>
              <a:rPr lang="en-IN" sz="2000" dirty="0"/>
              <a:t>A </a:t>
            </a:r>
            <a:r>
              <a:rPr lang="en-IN" sz="2000" b="1" dirty="0"/>
              <a:t>single mating </a:t>
            </a:r>
            <a:r>
              <a:rPr lang="en-IN" sz="2000" dirty="0"/>
              <a:t>could produce a </a:t>
            </a:r>
            <a:r>
              <a:rPr lang="en-IN" sz="2000" b="1" dirty="0">
                <a:solidFill>
                  <a:srgbClr val="FFFF00"/>
                </a:solidFill>
              </a:rPr>
              <a:t>large number of progeny flies</a:t>
            </a:r>
            <a:r>
              <a:rPr lang="en-IN" sz="2000" dirty="0"/>
              <a:t>. </a:t>
            </a:r>
          </a:p>
          <a:p>
            <a:pPr marL="761940" lvl="1" indent="-428591" algn="just">
              <a:buFont typeface="Wingdings" pitchFamily="2" charset="2"/>
              <a:buChar char="ü"/>
            </a:pPr>
            <a:r>
              <a:rPr lang="en-IN" sz="2000" b="1" dirty="0">
                <a:solidFill>
                  <a:srgbClr val="FFFF00"/>
                </a:solidFill>
              </a:rPr>
              <a:t>Clear differentiation of male and female flies</a:t>
            </a:r>
          </a:p>
          <a:p>
            <a:pPr marL="761940" lvl="1" indent="-428591" algn="just">
              <a:buFont typeface="Wingdings" pitchFamily="2" charset="2"/>
              <a:buChar char="ü"/>
            </a:pPr>
            <a:r>
              <a:rPr lang="en-IN" sz="2000" dirty="0"/>
              <a:t>It </a:t>
            </a:r>
            <a:r>
              <a:rPr lang="en-IN" sz="2000" dirty="0">
                <a:solidFill>
                  <a:srgbClr val="FFFF00"/>
                </a:solidFill>
              </a:rPr>
              <a:t>has many types of </a:t>
            </a:r>
            <a:r>
              <a:rPr lang="en-IN" sz="2000" b="1" dirty="0">
                <a:solidFill>
                  <a:srgbClr val="FFFF00"/>
                </a:solidFill>
              </a:rPr>
              <a:t>hereditary variations </a:t>
            </a:r>
            <a:r>
              <a:rPr lang="en-IN" sz="2000" dirty="0"/>
              <a:t>that can be seen with low power microscopes.</a:t>
            </a:r>
          </a:p>
        </p:txBody>
      </p:sp>
      <p:grpSp>
        <p:nvGrpSpPr>
          <p:cNvPr id="5" name="Group 4">
            <a:extLst>
              <a:ext uri="{FF2B5EF4-FFF2-40B4-BE49-F238E27FC236}">
                <a16:creationId xmlns:a16="http://schemas.microsoft.com/office/drawing/2014/main" id="{9A6698E5-0B87-A442-91C0-09A39C815632}"/>
              </a:ext>
            </a:extLst>
          </p:cNvPr>
          <p:cNvGrpSpPr/>
          <p:nvPr/>
        </p:nvGrpSpPr>
        <p:grpSpPr>
          <a:xfrm>
            <a:off x="179512" y="3433564"/>
            <a:ext cx="5832648" cy="2232248"/>
            <a:chOff x="179512" y="2968900"/>
            <a:chExt cx="6051314" cy="2578806"/>
          </a:xfrm>
        </p:grpSpPr>
        <p:pic>
          <p:nvPicPr>
            <p:cNvPr id="3074" name="Picture 2"/>
            <p:cNvPicPr>
              <a:picLocks noChangeAspect="1" noChangeArrowheads="1"/>
            </p:cNvPicPr>
            <p:nvPr/>
          </p:nvPicPr>
          <p:blipFill>
            <a:blip r:embed="rId3" cstate="print"/>
            <a:srcRect l="29246" t="23422" r="19285" b="11610"/>
            <a:stretch>
              <a:fillRect/>
            </a:stretch>
          </p:blipFill>
          <p:spPr bwMode="auto">
            <a:xfrm>
              <a:off x="179512" y="3217540"/>
              <a:ext cx="2575244" cy="1827591"/>
            </a:xfrm>
            <a:prstGeom prst="rect">
              <a:avLst/>
            </a:prstGeom>
            <a:noFill/>
            <a:ln w="9525">
              <a:noFill/>
              <a:miter lim="800000"/>
              <a:headEnd/>
              <a:tailEnd/>
            </a:ln>
          </p:spPr>
        </p:pic>
        <p:pic>
          <p:nvPicPr>
            <p:cNvPr id="4" name="Picture 2" descr="http://theboxmove.weebly.com/uploads/2/9/7/2/2972567/2312093_orig.jpg?235">
              <a:extLst>
                <a:ext uri="{FF2B5EF4-FFF2-40B4-BE49-F238E27FC236}">
                  <a16:creationId xmlns:a16="http://schemas.microsoft.com/office/drawing/2014/main" id="{0E20F858-9579-D54F-AA79-31033BDCEF4C}"/>
                </a:ext>
              </a:extLst>
            </p:cNvPr>
            <p:cNvPicPr>
              <a:picLocks noChangeAspect="1" noChangeArrowheads="1"/>
            </p:cNvPicPr>
            <p:nvPr/>
          </p:nvPicPr>
          <p:blipFill>
            <a:blip r:embed="rId4" cstate="print"/>
            <a:srcRect t="8014"/>
            <a:stretch>
              <a:fillRect/>
            </a:stretch>
          </p:blipFill>
          <p:spPr bwMode="auto">
            <a:xfrm>
              <a:off x="2841165" y="2968900"/>
              <a:ext cx="3389661" cy="2076231"/>
            </a:xfrm>
            <a:prstGeom prst="rect">
              <a:avLst/>
            </a:prstGeom>
            <a:noFill/>
          </p:spPr>
        </p:pic>
        <p:sp>
          <p:nvSpPr>
            <p:cNvPr id="2" name="Rectangle 1">
              <a:extLst>
                <a:ext uri="{FF2B5EF4-FFF2-40B4-BE49-F238E27FC236}">
                  <a16:creationId xmlns:a16="http://schemas.microsoft.com/office/drawing/2014/main" id="{E26C06B8-4B11-A24B-933E-D1BB7C313869}"/>
                </a:ext>
              </a:extLst>
            </p:cNvPr>
            <p:cNvSpPr/>
            <p:nvPr/>
          </p:nvSpPr>
          <p:spPr>
            <a:xfrm>
              <a:off x="1439710" y="5024486"/>
              <a:ext cx="3841244" cy="523220"/>
            </a:xfrm>
            <a:prstGeom prst="rect">
              <a:avLst/>
            </a:prstGeom>
          </p:spPr>
          <p:txBody>
            <a:bodyPr wrap="none">
              <a:spAutoFit/>
            </a:bodyPr>
            <a:lstStyle/>
            <a:p>
              <a:r>
                <a:rPr lang="en-US" sz="2800" i="1" u="sng" dirty="0"/>
                <a:t>Drosophila</a:t>
              </a:r>
              <a:r>
                <a:rPr lang="en-US" sz="2800" i="1" dirty="0"/>
                <a:t> </a:t>
              </a:r>
              <a:r>
                <a:rPr lang="en-US" sz="2800" i="1" u="sng" dirty="0"/>
                <a:t>melanogaster</a:t>
              </a:r>
              <a:endParaRPr lang="en-US" sz="2800" dirty="0"/>
            </a:p>
          </p:txBody>
        </p:sp>
      </p:grpSp>
    </p:spTree>
    <p:extLst>
      <p:ext uri="{BB962C8B-B14F-4D97-AF65-F5344CB8AC3E}">
        <p14:creationId xmlns:p14="http://schemas.microsoft.com/office/powerpoint/2010/main" val="39237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3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9188"/>
            <a:ext cx="6444153" cy="408712"/>
          </a:xfrm>
        </p:spPr>
        <p:txBody>
          <a:bodyPr>
            <a:normAutofit/>
          </a:bodyPr>
          <a:lstStyle/>
          <a:p>
            <a:r>
              <a:rPr lang="en-IN" sz="2000" b="1" dirty="0"/>
              <a:t>Linkage and Recombination</a:t>
            </a:r>
          </a:p>
        </p:txBody>
      </p:sp>
      <p:sp>
        <p:nvSpPr>
          <p:cNvPr id="3" name="Content Placeholder 2"/>
          <p:cNvSpPr>
            <a:spLocks noGrp="1"/>
          </p:cNvSpPr>
          <p:nvPr>
            <p:ph idx="1"/>
          </p:nvPr>
        </p:nvSpPr>
        <p:spPr>
          <a:xfrm>
            <a:off x="107503" y="457900"/>
            <a:ext cx="6366345" cy="4944214"/>
          </a:xfrm>
        </p:spPr>
        <p:txBody>
          <a:bodyPr>
            <a:noAutofit/>
          </a:bodyPr>
          <a:lstStyle/>
          <a:p>
            <a:pPr lvl="0" algn="just"/>
            <a:r>
              <a:rPr lang="en-IN" sz="1800" dirty="0">
                <a:solidFill>
                  <a:prstClr val="white"/>
                </a:solidFill>
              </a:rPr>
              <a:t>In 1910, </a:t>
            </a:r>
            <a:r>
              <a:rPr lang="en-IN" sz="1800" dirty="0" err="1">
                <a:solidFill>
                  <a:prstClr val="white"/>
                </a:solidFill>
              </a:rPr>
              <a:t>Thomoas</a:t>
            </a:r>
            <a:r>
              <a:rPr lang="en-IN" sz="1800" dirty="0">
                <a:solidFill>
                  <a:prstClr val="white"/>
                </a:solidFill>
              </a:rPr>
              <a:t> Hunt Morgan and his colleagues worked on fruit flies (</a:t>
            </a:r>
            <a:r>
              <a:rPr lang="en-US" sz="1800" i="1" u="sng" dirty="0">
                <a:solidFill>
                  <a:prstClr val="white"/>
                </a:solidFill>
              </a:rPr>
              <a:t>Drosophila</a:t>
            </a:r>
            <a:r>
              <a:rPr lang="en-US" sz="1800" i="1" dirty="0">
                <a:solidFill>
                  <a:prstClr val="white"/>
                </a:solidFill>
              </a:rPr>
              <a:t> </a:t>
            </a:r>
            <a:r>
              <a:rPr lang="en-US" sz="1800" i="1" u="sng" dirty="0" err="1">
                <a:solidFill>
                  <a:prstClr val="white"/>
                </a:solidFill>
              </a:rPr>
              <a:t>malanogaster</a:t>
            </a:r>
            <a:r>
              <a:rPr lang="en-IN" sz="1800" i="1" dirty="0">
                <a:solidFill>
                  <a:prstClr val="white"/>
                </a:solidFill>
              </a:rPr>
              <a:t>). </a:t>
            </a:r>
          </a:p>
          <a:p>
            <a:pPr lvl="0" algn="just"/>
            <a:r>
              <a:rPr lang="en-IN" sz="1800" dirty="0">
                <a:solidFill>
                  <a:prstClr val="white"/>
                </a:solidFill>
              </a:rPr>
              <a:t>Carried out </a:t>
            </a:r>
            <a:r>
              <a:rPr lang="en-IN" sz="1800" b="1" dirty="0">
                <a:solidFill>
                  <a:srgbClr val="FFFF00"/>
                </a:solidFill>
              </a:rPr>
              <a:t>dihybrid cross with sex-linked genes</a:t>
            </a:r>
            <a:r>
              <a:rPr lang="en-IN" sz="1800" dirty="0">
                <a:solidFill>
                  <a:prstClr val="white"/>
                </a:solidFill>
              </a:rPr>
              <a:t>. </a:t>
            </a:r>
          </a:p>
          <a:p>
            <a:pPr lvl="0" algn="just"/>
            <a:r>
              <a:rPr lang="en-IN" sz="1800" dirty="0">
                <a:solidFill>
                  <a:prstClr val="white"/>
                </a:solidFill>
              </a:rPr>
              <a:t>They crossed </a:t>
            </a:r>
            <a:r>
              <a:rPr lang="en-IN" sz="1800" b="1" dirty="0">
                <a:solidFill>
                  <a:srgbClr val="FFFF00"/>
                </a:solidFill>
              </a:rPr>
              <a:t>yellow-bodied</a:t>
            </a:r>
            <a:r>
              <a:rPr lang="en-IN" sz="1800" b="1" dirty="0">
                <a:solidFill>
                  <a:prstClr val="white"/>
                </a:solidFill>
              </a:rPr>
              <a:t>, white eyed females </a:t>
            </a:r>
            <a:r>
              <a:rPr lang="en-IN" sz="1800" dirty="0">
                <a:solidFill>
                  <a:prstClr val="white"/>
                </a:solidFill>
              </a:rPr>
              <a:t>to </a:t>
            </a:r>
            <a:r>
              <a:rPr lang="en-IN" sz="1800" b="1" dirty="0">
                <a:solidFill>
                  <a:srgbClr val="F79646">
                    <a:lumMod val="75000"/>
                  </a:srgbClr>
                </a:solidFill>
              </a:rPr>
              <a:t>brown-bodied,</a:t>
            </a:r>
            <a:r>
              <a:rPr lang="en-IN" sz="1800" b="1" dirty="0">
                <a:solidFill>
                  <a:prstClr val="white"/>
                </a:solidFill>
              </a:rPr>
              <a:t> </a:t>
            </a:r>
            <a:r>
              <a:rPr lang="en-IN" sz="1800" b="1" dirty="0">
                <a:solidFill>
                  <a:srgbClr val="FF0000"/>
                </a:solidFill>
              </a:rPr>
              <a:t>red-eyed males </a:t>
            </a:r>
            <a:r>
              <a:rPr lang="en-IN" sz="1800" b="1" dirty="0">
                <a:solidFill>
                  <a:prstClr val="white"/>
                </a:solidFill>
              </a:rPr>
              <a:t>(Wild type) </a:t>
            </a:r>
            <a:r>
              <a:rPr lang="en-IN" sz="1800" dirty="0">
                <a:solidFill>
                  <a:prstClr val="white"/>
                </a:solidFill>
              </a:rPr>
              <a:t>and inter crossed their F</a:t>
            </a:r>
            <a:r>
              <a:rPr lang="en-IN" sz="1800" baseline="-25000" dirty="0">
                <a:solidFill>
                  <a:prstClr val="white"/>
                </a:solidFill>
              </a:rPr>
              <a:t>1</a:t>
            </a:r>
            <a:r>
              <a:rPr lang="en-IN" sz="1800" dirty="0">
                <a:solidFill>
                  <a:prstClr val="white"/>
                </a:solidFill>
              </a:rPr>
              <a:t> progeny</a:t>
            </a:r>
          </a:p>
          <a:p>
            <a:pPr marL="0" lvl="0" indent="0" algn="just">
              <a:buNone/>
            </a:pPr>
            <a:r>
              <a:rPr lang="en-IN" sz="1800" b="1" dirty="0">
                <a:solidFill>
                  <a:srgbClr val="FFFF00"/>
                </a:solidFill>
              </a:rPr>
              <a:t>Observation and result </a:t>
            </a:r>
            <a:r>
              <a:rPr lang="en-IN" sz="1800" dirty="0">
                <a:solidFill>
                  <a:prstClr val="white"/>
                </a:solidFill>
              </a:rPr>
              <a:t>of T.H Morgan and his colleagues;</a:t>
            </a:r>
          </a:p>
          <a:p>
            <a:pPr marL="342900" lvl="0" indent="-342900" algn="just">
              <a:buFont typeface="+mj-lt"/>
              <a:buAutoNum type="arabicPeriod"/>
            </a:pPr>
            <a:r>
              <a:rPr lang="en-IN" sz="1800" b="1" dirty="0">
                <a:solidFill>
                  <a:srgbClr val="FFFF00"/>
                </a:solidFill>
              </a:rPr>
              <a:t>Two genes did not segregate independently</a:t>
            </a:r>
            <a:r>
              <a:rPr lang="en-IN" sz="1800" dirty="0">
                <a:solidFill>
                  <a:prstClr val="white"/>
                </a:solidFill>
              </a:rPr>
              <a:t>. </a:t>
            </a:r>
          </a:p>
          <a:p>
            <a:pPr marL="342900" lvl="0" indent="-342900" algn="just">
              <a:buFont typeface="+mj-lt"/>
              <a:buAutoNum type="arabicPeriod"/>
            </a:pPr>
            <a:r>
              <a:rPr lang="en-IN" sz="1800" b="1" dirty="0">
                <a:solidFill>
                  <a:srgbClr val="FFFF00"/>
                </a:solidFill>
              </a:rPr>
              <a:t>F</a:t>
            </a:r>
            <a:r>
              <a:rPr lang="en-IN" sz="1800" b="1" baseline="-25000" dirty="0">
                <a:solidFill>
                  <a:srgbClr val="FFFF00"/>
                </a:solidFill>
              </a:rPr>
              <a:t>2</a:t>
            </a:r>
            <a:r>
              <a:rPr lang="en-IN" sz="1800" b="1" dirty="0">
                <a:solidFill>
                  <a:srgbClr val="FFFF00"/>
                </a:solidFill>
              </a:rPr>
              <a:t> ratio deviated</a:t>
            </a:r>
            <a:r>
              <a:rPr lang="en-IN" sz="1800" dirty="0">
                <a:solidFill>
                  <a:srgbClr val="FFFF00"/>
                </a:solidFill>
              </a:rPr>
              <a:t> </a:t>
            </a:r>
            <a:r>
              <a:rPr lang="en-IN" sz="1800" dirty="0">
                <a:solidFill>
                  <a:prstClr val="white"/>
                </a:solidFill>
              </a:rPr>
              <a:t>very significantly from the 9:3:3:1 ratio.</a:t>
            </a:r>
          </a:p>
          <a:p>
            <a:pPr marL="342900" lvl="0" indent="-342900" algn="just">
              <a:buFont typeface="+mj-lt"/>
              <a:buAutoNum type="arabicPeriod"/>
            </a:pPr>
            <a:r>
              <a:rPr lang="en-IN" sz="1800" dirty="0">
                <a:solidFill>
                  <a:prstClr val="white"/>
                </a:solidFill>
              </a:rPr>
              <a:t>Observed characteristic features of chromosomes; </a:t>
            </a:r>
          </a:p>
          <a:p>
            <a:pPr marL="761940" lvl="1" indent="-428591" algn="just">
              <a:buFont typeface="+mj-lt"/>
              <a:buAutoNum type="romanLcPeriod"/>
            </a:pPr>
            <a:r>
              <a:rPr lang="en-IN" sz="1800" b="1" dirty="0">
                <a:solidFill>
                  <a:srgbClr val="FFFF00"/>
                </a:solidFill>
              </a:rPr>
              <a:t>very tightly linked </a:t>
            </a:r>
            <a:r>
              <a:rPr lang="en-IN" sz="1800" dirty="0">
                <a:solidFill>
                  <a:prstClr val="white"/>
                </a:solidFill>
              </a:rPr>
              <a:t>(showed very low recombination) </a:t>
            </a:r>
          </a:p>
          <a:p>
            <a:pPr marL="761940" lvl="1" indent="-428591" algn="just">
              <a:buFont typeface="+mj-lt"/>
              <a:buAutoNum type="romanLcPeriod"/>
            </a:pPr>
            <a:r>
              <a:rPr lang="en-IN" sz="1800" b="1" dirty="0">
                <a:solidFill>
                  <a:srgbClr val="FFFF00"/>
                </a:solidFill>
              </a:rPr>
              <a:t>loosely linked </a:t>
            </a:r>
            <a:r>
              <a:rPr lang="en-IN" sz="1800" dirty="0">
                <a:solidFill>
                  <a:prstClr val="white"/>
                </a:solidFill>
              </a:rPr>
              <a:t>(showed higher recombination).</a:t>
            </a:r>
          </a:p>
          <a:p>
            <a:pPr lvl="0" algn="just"/>
            <a:endParaRPr lang="en-IN" sz="1800" dirty="0">
              <a:solidFill>
                <a:prstClr val="white"/>
              </a:solidFill>
            </a:endParaRPr>
          </a:p>
        </p:txBody>
      </p:sp>
      <p:grpSp>
        <p:nvGrpSpPr>
          <p:cNvPr id="26" name="Group 25">
            <a:extLst>
              <a:ext uri="{FF2B5EF4-FFF2-40B4-BE49-F238E27FC236}">
                <a16:creationId xmlns:a16="http://schemas.microsoft.com/office/drawing/2014/main" id="{08D9CB2A-2144-9148-9247-873FC8BB2947}"/>
              </a:ext>
            </a:extLst>
          </p:cNvPr>
          <p:cNvGrpSpPr/>
          <p:nvPr/>
        </p:nvGrpSpPr>
        <p:grpSpPr>
          <a:xfrm>
            <a:off x="8179373" y="497171"/>
            <a:ext cx="785115" cy="1234975"/>
            <a:chOff x="6451999" y="2137420"/>
            <a:chExt cx="785115" cy="1234975"/>
          </a:xfrm>
        </p:grpSpPr>
        <p:pic>
          <p:nvPicPr>
            <p:cNvPr id="18" name="Picture 17">
              <a:extLst>
                <a:ext uri="{FF2B5EF4-FFF2-40B4-BE49-F238E27FC236}">
                  <a16:creationId xmlns:a16="http://schemas.microsoft.com/office/drawing/2014/main" id="{9B0D7B2D-6561-EF40-9F03-32DC4B8B31BD}"/>
                </a:ext>
              </a:extLst>
            </p:cNvPr>
            <p:cNvPicPr>
              <a:picLocks noChangeAspect="1"/>
            </p:cNvPicPr>
            <p:nvPr/>
          </p:nvPicPr>
          <p:blipFill rotWithShape="1">
            <a:blip r:embed="rId3"/>
            <a:srcRect r="57904"/>
            <a:stretch/>
          </p:blipFill>
          <p:spPr>
            <a:xfrm>
              <a:off x="6451999" y="2137420"/>
              <a:ext cx="785115" cy="1234975"/>
            </a:xfrm>
            <a:prstGeom prst="rect">
              <a:avLst/>
            </a:prstGeom>
          </p:spPr>
        </p:pic>
        <p:grpSp>
          <p:nvGrpSpPr>
            <p:cNvPr id="13" name="Group 12"/>
            <p:cNvGrpSpPr/>
            <p:nvPr/>
          </p:nvGrpSpPr>
          <p:grpSpPr>
            <a:xfrm>
              <a:off x="6662853" y="2468194"/>
              <a:ext cx="322906" cy="784186"/>
              <a:chOff x="6543980" y="5554824"/>
              <a:chExt cx="360040" cy="941024"/>
            </a:xfrm>
          </p:grpSpPr>
          <p:sp>
            <p:nvSpPr>
              <p:cNvPr id="6" name="Oval 5"/>
              <p:cNvSpPr/>
              <p:nvPr/>
            </p:nvSpPr>
            <p:spPr>
              <a:xfrm>
                <a:off x="6573476" y="5631752"/>
                <a:ext cx="288032" cy="86409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nvGrpSpPr>
              <p:cNvPr id="10" name="Group 9"/>
              <p:cNvGrpSpPr/>
              <p:nvPr/>
            </p:nvGrpSpPr>
            <p:grpSpPr>
              <a:xfrm>
                <a:off x="6543980" y="5554824"/>
                <a:ext cx="360040" cy="134188"/>
                <a:chOff x="7653596" y="5301208"/>
                <a:chExt cx="374788" cy="220944"/>
              </a:xfrm>
              <a:solidFill>
                <a:schemeClr val="tx1"/>
              </a:solidFill>
            </p:grpSpPr>
            <p:sp>
              <p:nvSpPr>
                <p:cNvPr id="11" name="Oval 10"/>
                <p:cNvSpPr/>
                <p:nvPr/>
              </p:nvSpPr>
              <p:spPr>
                <a:xfrm>
                  <a:off x="7653596" y="5301208"/>
                  <a:ext cx="144016" cy="216024"/>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12" name="Oval 11"/>
                <p:cNvSpPr/>
                <p:nvPr/>
              </p:nvSpPr>
              <p:spPr>
                <a:xfrm>
                  <a:off x="7884368" y="5306128"/>
                  <a:ext cx="144016" cy="216024"/>
                </a:xfrm>
                <a:prstGeom prst="ellipse">
                  <a:avLst/>
                </a:prstGeom>
                <a:solidFill>
                  <a:srgbClr val="FF00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grpSp>
      </p:grpSp>
      <p:grpSp>
        <p:nvGrpSpPr>
          <p:cNvPr id="27" name="Group 26">
            <a:extLst>
              <a:ext uri="{FF2B5EF4-FFF2-40B4-BE49-F238E27FC236}">
                <a16:creationId xmlns:a16="http://schemas.microsoft.com/office/drawing/2014/main" id="{55B6FE49-43FC-524A-A05E-67ED2BA6A510}"/>
              </a:ext>
            </a:extLst>
          </p:cNvPr>
          <p:cNvGrpSpPr/>
          <p:nvPr/>
        </p:nvGrpSpPr>
        <p:grpSpPr>
          <a:xfrm>
            <a:off x="6551657" y="497171"/>
            <a:ext cx="1084472" cy="1234975"/>
            <a:chOff x="7320855" y="2137420"/>
            <a:chExt cx="1084472" cy="1234975"/>
          </a:xfrm>
        </p:grpSpPr>
        <p:pic>
          <p:nvPicPr>
            <p:cNvPr id="24" name="Picture 23">
              <a:extLst>
                <a:ext uri="{FF2B5EF4-FFF2-40B4-BE49-F238E27FC236}">
                  <a16:creationId xmlns:a16="http://schemas.microsoft.com/office/drawing/2014/main" id="{3EDD92EF-12BF-014F-9549-0DD4BCB1F8F0}"/>
                </a:ext>
              </a:extLst>
            </p:cNvPr>
            <p:cNvPicPr>
              <a:picLocks noChangeAspect="1"/>
            </p:cNvPicPr>
            <p:nvPr/>
          </p:nvPicPr>
          <p:blipFill rotWithShape="1">
            <a:blip r:embed="rId3"/>
            <a:srcRect l="45229" r="-3377"/>
            <a:stretch/>
          </p:blipFill>
          <p:spPr>
            <a:xfrm>
              <a:off x="7320855" y="2137420"/>
              <a:ext cx="1084472" cy="1234975"/>
            </a:xfrm>
            <a:prstGeom prst="rect">
              <a:avLst/>
            </a:prstGeom>
          </p:spPr>
        </p:pic>
        <p:grpSp>
          <p:nvGrpSpPr>
            <p:cNvPr id="19" name="Group 18">
              <a:extLst>
                <a:ext uri="{FF2B5EF4-FFF2-40B4-BE49-F238E27FC236}">
                  <a16:creationId xmlns:a16="http://schemas.microsoft.com/office/drawing/2014/main" id="{1333ACEA-AC14-2544-85E9-9FB60FB7030C}"/>
                </a:ext>
              </a:extLst>
            </p:cNvPr>
            <p:cNvGrpSpPr/>
            <p:nvPr/>
          </p:nvGrpSpPr>
          <p:grpSpPr>
            <a:xfrm>
              <a:off x="7644207" y="2209428"/>
              <a:ext cx="384169" cy="1162967"/>
              <a:chOff x="7637873" y="5276632"/>
              <a:chExt cx="428349" cy="1395561"/>
            </a:xfrm>
          </p:grpSpPr>
          <p:sp>
            <p:nvSpPr>
              <p:cNvPr id="20" name="Oval 19">
                <a:extLst>
                  <a:ext uri="{FF2B5EF4-FFF2-40B4-BE49-F238E27FC236}">
                    <a16:creationId xmlns:a16="http://schemas.microsoft.com/office/drawing/2014/main" id="{6BA4745B-BDA2-2240-BDE9-EFC55E6755BD}"/>
                  </a:ext>
                </a:extLst>
              </p:cNvPr>
              <p:cNvSpPr/>
              <p:nvPr/>
            </p:nvSpPr>
            <p:spPr>
              <a:xfrm>
                <a:off x="7637873" y="5445716"/>
                <a:ext cx="428349" cy="122647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nvGrpSpPr>
              <p:cNvPr id="21" name="Group 20">
                <a:extLst>
                  <a:ext uri="{FF2B5EF4-FFF2-40B4-BE49-F238E27FC236}">
                    <a16:creationId xmlns:a16="http://schemas.microsoft.com/office/drawing/2014/main" id="{6C74A176-41B2-B746-A5EE-B9566A8F2D51}"/>
                  </a:ext>
                </a:extLst>
              </p:cNvPr>
              <p:cNvGrpSpPr/>
              <p:nvPr/>
            </p:nvGrpSpPr>
            <p:grpSpPr>
              <a:xfrm>
                <a:off x="7653596" y="5276632"/>
                <a:ext cx="374788" cy="240600"/>
                <a:chOff x="7653596" y="5276632"/>
                <a:chExt cx="374788" cy="240600"/>
              </a:xfrm>
            </p:grpSpPr>
            <p:sp>
              <p:nvSpPr>
                <p:cNvPr id="22" name="Oval 21">
                  <a:extLst>
                    <a:ext uri="{FF2B5EF4-FFF2-40B4-BE49-F238E27FC236}">
                      <a16:creationId xmlns:a16="http://schemas.microsoft.com/office/drawing/2014/main" id="{F9FD6550-B700-464A-A836-697AF6B74B85}"/>
                    </a:ext>
                  </a:extLst>
                </p:cNvPr>
                <p:cNvSpPr/>
                <p:nvPr/>
              </p:nvSpPr>
              <p:spPr>
                <a:xfrm>
                  <a:off x="7653596" y="5301208"/>
                  <a:ext cx="144016" cy="216024"/>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3" name="Oval 22">
                  <a:extLst>
                    <a:ext uri="{FF2B5EF4-FFF2-40B4-BE49-F238E27FC236}">
                      <a16:creationId xmlns:a16="http://schemas.microsoft.com/office/drawing/2014/main" id="{5BEE6BAA-BA2E-884E-822E-D5BD43843073}"/>
                    </a:ext>
                  </a:extLst>
                </p:cNvPr>
                <p:cNvSpPr/>
                <p:nvPr/>
              </p:nvSpPr>
              <p:spPr>
                <a:xfrm>
                  <a:off x="7884368" y="5276632"/>
                  <a:ext cx="144016" cy="216024"/>
                </a:xfrm>
                <a:prstGeom prst="ellipse">
                  <a:avLst/>
                </a:prstGeom>
                <a:solidFill>
                  <a:schemeClr val="tx1"/>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grpSp>
      </p:grpSp>
      <p:sp>
        <p:nvSpPr>
          <p:cNvPr id="25" name="Cross 24">
            <a:extLst>
              <a:ext uri="{FF2B5EF4-FFF2-40B4-BE49-F238E27FC236}">
                <a16:creationId xmlns:a16="http://schemas.microsoft.com/office/drawing/2014/main" id="{9A946DBE-DACA-784D-9026-F8711E63B8EF}"/>
              </a:ext>
            </a:extLst>
          </p:cNvPr>
          <p:cNvSpPr/>
          <p:nvPr/>
        </p:nvSpPr>
        <p:spPr>
          <a:xfrm rot="2563705">
            <a:off x="7605063" y="939311"/>
            <a:ext cx="523294" cy="506409"/>
          </a:xfrm>
          <a:prstGeom prst="plus">
            <a:avLst>
              <a:gd name="adj" fmla="val 418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49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additive="base">
                                        <p:cTn id="4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 calcmode="lin" valueType="num">
                                      <p:cBhvr additive="base">
                                        <p:cTn id="4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 calcmode="lin" valueType="num">
                                      <p:cBhvr additive="base">
                                        <p:cTn id="5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 calcmode="lin" valueType="num">
                                      <p:cBhvr additive="base">
                                        <p:cTn id="5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 calcmode="lin" valueType="num">
                                      <p:cBhvr additive="base">
                                        <p:cTn id="6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cstate="print"/>
          <a:srcRect/>
          <a:stretch>
            <a:fillRect/>
          </a:stretch>
        </p:blipFill>
        <p:spPr bwMode="auto">
          <a:xfrm>
            <a:off x="-36512" y="0"/>
            <a:ext cx="4937313" cy="5715000"/>
          </a:xfrm>
          <a:prstGeom prst="rect">
            <a:avLst/>
          </a:prstGeom>
          <a:noFill/>
          <a:ln w="9525">
            <a:noFill/>
            <a:miter lim="800000"/>
            <a:headEnd/>
            <a:tailEnd/>
          </a:ln>
        </p:spPr>
      </p:pic>
      <p:sp>
        <p:nvSpPr>
          <p:cNvPr id="8" name="Rectangle 7"/>
          <p:cNvSpPr/>
          <p:nvPr/>
        </p:nvSpPr>
        <p:spPr>
          <a:xfrm>
            <a:off x="4932040" y="1633364"/>
            <a:ext cx="4146883" cy="830997"/>
          </a:xfrm>
          <a:prstGeom prst="rect">
            <a:avLst/>
          </a:prstGeom>
        </p:spPr>
        <p:txBody>
          <a:bodyPr wrap="square">
            <a:spAutoFit/>
          </a:bodyPr>
          <a:lstStyle/>
          <a:p>
            <a:pPr algn="just"/>
            <a:endParaRPr lang="en-IN" sz="1600" b="1" dirty="0"/>
          </a:p>
          <a:p>
            <a:pPr algn="just"/>
            <a:r>
              <a:rPr lang="en-IN" sz="1600" b="1" dirty="0"/>
              <a:t>Dominant wild type alleles are represented with (+) sign in superscript</a:t>
            </a:r>
          </a:p>
        </p:txBody>
      </p:sp>
      <p:sp>
        <p:nvSpPr>
          <p:cNvPr id="6" name="Rectangle 5"/>
          <p:cNvSpPr/>
          <p:nvPr/>
        </p:nvSpPr>
        <p:spPr>
          <a:xfrm>
            <a:off x="4932040" y="49188"/>
            <a:ext cx="4146882" cy="882421"/>
          </a:xfrm>
          <a:prstGeom prst="rect">
            <a:avLst/>
          </a:prstGeom>
        </p:spPr>
        <p:txBody>
          <a:bodyPr wrap="square">
            <a:spAutoFit/>
          </a:bodyPr>
          <a:lstStyle/>
          <a:p>
            <a:pPr algn="just"/>
            <a:r>
              <a:rPr lang="en-IN" sz="1667" b="1" dirty="0"/>
              <a:t>Figure: Results of two dihybrid crosses conducted by Morgan and his colleagues using </a:t>
            </a:r>
            <a:r>
              <a:rPr lang="en-US" sz="1600" i="1" u="sng" dirty="0"/>
              <a:t>Drosophila</a:t>
            </a:r>
            <a:r>
              <a:rPr lang="en-US" sz="1600" i="1" dirty="0"/>
              <a:t> </a:t>
            </a:r>
            <a:r>
              <a:rPr lang="en-US" sz="1600" i="1" u="sng" dirty="0" err="1"/>
              <a:t>malanogaster</a:t>
            </a:r>
            <a:endParaRPr lang="en-IN" sz="1667" b="1" dirty="0"/>
          </a:p>
        </p:txBody>
      </p:sp>
      <p:sp>
        <p:nvSpPr>
          <p:cNvPr id="7" name="Rectangle 6"/>
          <p:cNvSpPr/>
          <p:nvPr/>
        </p:nvSpPr>
        <p:spPr>
          <a:xfrm>
            <a:off x="4932040" y="1129308"/>
            <a:ext cx="3939538" cy="293786"/>
          </a:xfrm>
          <a:prstGeom prst="rect">
            <a:avLst/>
          </a:prstGeom>
        </p:spPr>
        <p:txBody>
          <a:bodyPr wrap="square">
            <a:spAutoFit/>
          </a:bodyPr>
          <a:lstStyle/>
          <a:p>
            <a:r>
              <a:rPr lang="en-IN" sz="1500" b="1" dirty="0"/>
              <a:t>Cross A shows crossing between gene y and w; </a:t>
            </a:r>
          </a:p>
        </p:txBody>
      </p:sp>
      <p:sp>
        <p:nvSpPr>
          <p:cNvPr id="9" name="Rectangle 8"/>
          <p:cNvSpPr/>
          <p:nvPr/>
        </p:nvSpPr>
        <p:spPr>
          <a:xfrm>
            <a:off x="4932039" y="1555602"/>
            <a:ext cx="4146883" cy="293786"/>
          </a:xfrm>
          <a:prstGeom prst="rect">
            <a:avLst/>
          </a:prstGeom>
        </p:spPr>
        <p:txBody>
          <a:bodyPr wrap="square">
            <a:spAutoFit/>
          </a:bodyPr>
          <a:lstStyle/>
          <a:p>
            <a:r>
              <a:rPr lang="en-IN" sz="1500" b="1" dirty="0">
                <a:solidFill>
                  <a:srgbClr val="FFFF00"/>
                </a:solidFill>
              </a:rPr>
              <a:t>Cross B shows crossing between genes w and m.</a:t>
            </a:r>
          </a:p>
        </p:txBody>
      </p:sp>
      <p:sp>
        <p:nvSpPr>
          <p:cNvPr id="10" name="Rectangle 9"/>
          <p:cNvSpPr/>
          <p:nvPr/>
        </p:nvSpPr>
        <p:spPr>
          <a:xfrm>
            <a:off x="4932040" y="2590454"/>
            <a:ext cx="4211960" cy="1631216"/>
          </a:xfrm>
          <a:prstGeom prst="rect">
            <a:avLst/>
          </a:prstGeom>
        </p:spPr>
        <p:txBody>
          <a:bodyPr wrap="square">
            <a:spAutoFit/>
          </a:bodyPr>
          <a:lstStyle/>
          <a:p>
            <a:pPr algn="just"/>
            <a:r>
              <a:rPr lang="en-IN" sz="1600" b="1" dirty="0"/>
              <a:t>Note: </a:t>
            </a:r>
          </a:p>
          <a:p>
            <a:pPr algn="just"/>
            <a:r>
              <a:rPr lang="en-IN" sz="1400" b="1" dirty="0"/>
              <a:t>The strength of linkage between y and w is higher than w and m. </a:t>
            </a:r>
          </a:p>
          <a:p>
            <a:pPr algn="just"/>
            <a:r>
              <a:rPr lang="en-IN" sz="1400" b="1" i="1" dirty="0"/>
              <a:t>Y and w eye showed 1.3 % recombination </a:t>
            </a:r>
          </a:p>
          <a:p>
            <a:pPr algn="just"/>
            <a:endParaRPr lang="en-IN" sz="1400" b="1" i="1" dirty="0"/>
          </a:p>
          <a:p>
            <a:pPr algn="just"/>
            <a:r>
              <a:rPr lang="en-IN" sz="1400" b="1" i="1" dirty="0">
                <a:solidFill>
                  <a:srgbClr val="FFFF00"/>
                </a:solidFill>
              </a:rPr>
              <a:t>White and miniature wing showed 37.2 % recombination frequency</a:t>
            </a:r>
          </a:p>
        </p:txBody>
      </p:sp>
      <p:sp>
        <p:nvSpPr>
          <p:cNvPr id="11" name="Rectangle 10"/>
          <p:cNvSpPr/>
          <p:nvPr/>
        </p:nvSpPr>
        <p:spPr>
          <a:xfrm>
            <a:off x="2579779" y="0"/>
            <a:ext cx="2280253" cy="5715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500"/>
          </a:p>
        </p:txBody>
      </p:sp>
    </p:spTree>
    <p:extLst>
      <p:ext uri="{BB962C8B-B14F-4D97-AF65-F5344CB8AC3E}">
        <p14:creationId xmlns:p14="http://schemas.microsoft.com/office/powerpoint/2010/main" val="30117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1" nodeType="clickEffect">
                                  <p:stCondLst>
                                    <p:cond delay="0"/>
                                  </p:stCondLst>
                                  <p:childTnLst>
                                    <p:anim calcmode="lin" valueType="num">
                                      <p:cBhvr additive="base">
                                        <p:cTn id="22" dur="500"/>
                                        <p:tgtEl>
                                          <p:spTgt spid="11"/>
                                        </p:tgtEl>
                                        <p:attrNameLst>
                                          <p:attrName>ppt_x</p:attrName>
                                        </p:attrNameLst>
                                      </p:cBhvr>
                                      <p:tavLst>
                                        <p:tav tm="0">
                                          <p:val>
                                            <p:strVal val="ppt_x"/>
                                          </p:val>
                                        </p:tav>
                                        <p:tav tm="100000">
                                          <p:val>
                                            <p:strVal val="ppt_x"/>
                                          </p:val>
                                        </p:tav>
                                      </p:tavLst>
                                    </p:anim>
                                    <p:anim calcmode="lin" valueType="num">
                                      <p:cBhvr additive="base">
                                        <p:cTn id="23" dur="500"/>
                                        <p:tgtEl>
                                          <p:spTgt spid="11"/>
                                        </p:tgtEl>
                                        <p:attrNameLst>
                                          <p:attrName>ppt_y</p:attrName>
                                        </p:attrNameLst>
                                      </p:cBhvr>
                                      <p:tavLst>
                                        <p:tav tm="0">
                                          <p:val>
                                            <p:strVal val="ppt_y"/>
                                          </p:val>
                                        </p:tav>
                                        <p:tav tm="100000">
                                          <p:val>
                                            <p:strVal val="1+ppt_h/2"/>
                                          </p:val>
                                        </p:tav>
                                      </p:tavLst>
                                    </p:anim>
                                    <p:set>
                                      <p:cBhvr>
                                        <p:cTn id="24" dur="1" fill="hold">
                                          <p:stCondLst>
                                            <p:cond delay="499"/>
                                          </p:stCondLst>
                                        </p:cTn>
                                        <p:tgtEl>
                                          <p:spTgt spid="11"/>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0" grpId="0"/>
      <p:bldP spid="11" grpId="0" animBg="1"/>
      <p:bldP spid="1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41"/>
            <a:ext cx="8229600" cy="952500"/>
          </a:xfrm>
        </p:spPr>
        <p:txBody>
          <a:bodyPr/>
          <a:lstStyle/>
          <a:p>
            <a:r>
              <a:rPr lang="en-IN" dirty="0"/>
              <a:t>Morgan and </a:t>
            </a:r>
            <a:r>
              <a:rPr lang="en-IN" i="1" dirty="0"/>
              <a:t>et. al,</a:t>
            </a:r>
            <a:r>
              <a:rPr lang="en-IN" dirty="0"/>
              <a:t> 1910</a:t>
            </a:r>
          </a:p>
        </p:txBody>
      </p:sp>
      <p:sp>
        <p:nvSpPr>
          <p:cNvPr id="3" name="Content Placeholder 2"/>
          <p:cNvSpPr>
            <a:spLocks noGrp="1"/>
          </p:cNvSpPr>
          <p:nvPr>
            <p:ph idx="1"/>
          </p:nvPr>
        </p:nvSpPr>
        <p:spPr>
          <a:xfrm>
            <a:off x="107504" y="769268"/>
            <a:ext cx="9036496" cy="2376264"/>
          </a:xfrm>
        </p:spPr>
        <p:txBody>
          <a:bodyPr>
            <a:normAutofit/>
          </a:bodyPr>
          <a:lstStyle/>
          <a:p>
            <a:pPr algn="just"/>
            <a:r>
              <a:rPr lang="en-IN" sz="2000" dirty="0"/>
              <a:t>If </a:t>
            </a:r>
            <a:r>
              <a:rPr lang="en-IN" sz="2000" b="1" dirty="0"/>
              <a:t>two genes in a </a:t>
            </a:r>
            <a:r>
              <a:rPr lang="en-IN" sz="2000" b="1" dirty="0" err="1"/>
              <a:t>dihybrid</a:t>
            </a:r>
            <a:r>
              <a:rPr lang="en-IN" sz="2000" b="1" dirty="0"/>
              <a:t> cross are located on same  chromosome</a:t>
            </a:r>
            <a:r>
              <a:rPr lang="en-IN" sz="2000" dirty="0"/>
              <a:t>, the </a:t>
            </a:r>
            <a:r>
              <a:rPr lang="en-IN" sz="2000" b="1" dirty="0"/>
              <a:t>proportion of parental gene combination</a:t>
            </a:r>
            <a:r>
              <a:rPr lang="en-IN" sz="2000" dirty="0"/>
              <a:t>  in the progeny is </a:t>
            </a:r>
            <a:r>
              <a:rPr lang="en-IN" sz="2000" b="1" dirty="0"/>
              <a:t>much higher than the non-parental </a:t>
            </a:r>
            <a:r>
              <a:rPr lang="en-IN" sz="2000" dirty="0"/>
              <a:t>or  recombination of genes. </a:t>
            </a:r>
          </a:p>
          <a:p>
            <a:pPr algn="just"/>
            <a:r>
              <a:rPr lang="en-IN" sz="2000" dirty="0"/>
              <a:t>Proportion of recombinants varies, even if the two genes  are present on same chromosome. </a:t>
            </a:r>
          </a:p>
          <a:p>
            <a:pPr algn="just"/>
            <a:r>
              <a:rPr lang="en-IN" sz="2000" b="1" dirty="0">
                <a:solidFill>
                  <a:srgbClr val="FFFF00"/>
                </a:solidFill>
              </a:rPr>
              <a:t>Stronger the linkage between two genes lower the frequency  of recombination and vice versa. </a:t>
            </a:r>
          </a:p>
        </p:txBody>
      </p:sp>
      <p:pic>
        <p:nvPicPr>
          <p:cNvPr id="4" name="Picture 4">
            <a:extLst>
              <a:ext uri="{FF2B5EF4-FFF2-40B4-BE49-F238E27FC236}">
                <a16:creationId xmlns:a16="http://schemas.microsoft.com/office/drawing/2014/main" id="{56AF2A7D-46A5-9747-951E-2A3FA18AD8B8}"/>
              </a:ext>
            </a:extLst>
          </p:cNvPr>
          <p:cNvPicPr>
            <a:picLocks noChangeAspect="1" noChangeArrowheads="1"/>
          </p:cNvPicPr>
          <p:nvPr/>
        </p:nvPicPr>
        <p:blipFill rotWithShape="1">
          <a:blip r:embed="rId3" cstate="print"/>
          <a:srcRect t="3494" b="79840"/>
          <a:stretch/>
        </p:blipFill>
        <p:spPr bwMode="auto">
          <a:xfrm>
            <a:off x="683568" y="3217540"/>
            <a:ext cx="5972091" cy="1152128"/>
          </a:xfrm>
          <a:prstGeom prst="rect">
            <a:avLst/>
          </a:prstGeom>
          <a:noFill/>
          <a:ln w="9525">
            <a:noFill/>
            <a:miter lim="800000"/>
            <a:headEnd/>
            <a:tailEnd/>
          </a:ln>
        </p:spPr>
      </p:pic>
    </p:spTree>
    <p:extLst>
      <p:ext uri="{BB962C8B-B14F-4D97-AF65-F5344CB8AC3E}">
        <p14:creationId xmlns:p14="http://schemas.microsoft.com/office/powerpoint/2010/main" val="187864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FF5070A-4832-A64C-81C0-1213946196AC}"/>
              </a:ext>
            </a:extLst>
          </p:cNvPr>
          <p:cNvGrpSpPr/>
          <p:nvPr/>
        </p:nvGrpSpPr>
        <p:grpSpPr>
          <a:xfrm>
            <a:off x="0" y="-94828"/>
            <a:ext cx="9144000" cy="5809828"/>
            <a:chOff x="0" y="-94828"/>
            <a:chExt cx="9144000" cy="5809828"/>
          </a:xfrm>
        </p:grpSpPr>
        <p:pic>
          <p:nvPicPr>
            <p:cNvPr id="1026" name="Picture 2" descr="Hindustan Times on Twitter: &amp;quot;#150YearsOfGandhi | As India moves closer to  celebrating the 150th birth anniversary of Mohandas Karamchand Gandhi,  father of the nation, we take a look at #MahatmaGandhi&amp;#39;s family tree">
              <a:extLst>
                <a:ext uri="{FF2B5EF4-FFF2-40B4-BE49-F238E27FC236}">
                  <a16:creationId xmlns:a16="http://schemas.microsoft.com/office/drawing/2014/main" id="{10949754-5C1C-2748-B867-E2C8527FC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828"/>
              <a:ext cx="9144000" cy="580982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DF52D033-88A0-F049-AC04-4CD5ECA2E9DA}"/>
                </a:ext>
              </a:extLst>
            </p:cNvPr>
            <p:cNvSpPr/>
            <p:nvPr/>
          </p:nvSpPr>
          <p:spPr>
            <a:xfrm>
              <a:off x="0" y="4801716"/>
              <a:ext cx="1619672" cy="841276"/>
            </a:xfrm>
            <a:prstGeom prst="ellipse">
              <a:avLst/>
            </a:prstGeom>
            <a:solidFill>
              <a:srgbClr val="EEE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itle 1"/>
          <p:cNvSpPr txBox="1">
            <a:spLocks/>
          </p:cNvSpPr>
          <p:nvPr/>
        </p:nvSpPr>
        <p:spPr>
          <a:xfrm>
            <a:off x="762000" y="2257434"/>
            <a:ext cx="7620000" cy="1740193"/>
          </a:xfrm>
          <a:prstGeom prst="rect">
            <a:avLst/>
          </a:prstGeom>
          <a:solidFill>
            <a:srgbClr val="002060"/>
          </a:solidFill>
        </p:spPr>
        <p:txBody>
          <a:bodyPr vert="horz" lIns="76200" tIns="38100" rIns="76200" bIns="38100" rtlCol="0" anchor="ctr">
            <a:normAutofit fontScale="97500"/>
          </a:bodyPr>
          <a:lstStyle/>
          <a:p>
            <a:pPr algn="ctr" defTabSz="761940">
              <a:spcBef>
                <a:spcPct val="0"/>
              </a:spcBef>
              <a:defRPr/>
            </a:pPr>
            <a:r>
              <a:rPr lang="en-IN" sz="3667" dirty="0">
                <a:solidFill>
                  <a:srgbClr val="FFFF00"/>
                </a:solidFill>
                <a:latin typeface="+mj-lt"/>
                <a:ea typeface="+mj-ea"/>
                <a:cs typeface="+mj-cs"/>
              </a:rPr>
              <a:t>Inheritance</a:t>
            </a:r>
            <a:r>
              <a:rPr lang="en-IN" sz="3667" dirty="0">
                <a:latin typeface="+mj-lt"/>
                <a:ea typeface="+mj-ea"/>
                <a:cs typeface="+mj-cs"/>
              </a:rPr>
              <a:t> and the </a:t>
            </a:r>
            <a:r>
              <a:rPr lang="en-IN" sz="3667" dirty="0">
                <a:solidFill>
                  <a:srgbClr val="FFFF00"/>
                </a:solidFill>
                <a:latin typeface="+mj-lt"/>
                <a:ea typeface="+mj-ea"/>
                <a:cs typeface="+mj-cs"/>
              </a:rPr>
              <a:t>variation of characters</a:t>
            </a:r>
            <a:r>
              <a:rPr lang="en-IN" sz="3667" dirty="0">
                <a:latin typeface="+mj-lt"/>
                <a:ea typeface="+mj-ea"/>
                <a:cs typeface="+mj-cs"/>
              </a:rPr>
              <a:t> from parents to offspring</a:t>
            </a:r>
            <a:endParaRPr lang="en-US" sz="3667" dirty="0">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8"/>
            <a:ext cx="8229600" cy="952500"/>
          </a:xfrm>
        </p:spPr>
        <p:txBody>
          <a:bodyPr>
            <a:normAutofit/>
          </a:bodyPr>
          <a:lstStyle/>
          <a:p>
            <a:r>
              <a:rPr lang="en-IN" sz="2000" b="1" dirty="0"/>
              <a:t>Alfred Sturtevant studied frequency of recombination and gene mapping</a:t>
            </a:r>
          </a:p>
        </p:txBody>
      </p:sp>
      <p:sp>
        <p:nvSpPr>
          <p:cNvPr id="3" name="Content Placeholder 2"/>
          <p:cNvSpPr>
            <a:spLocks noGrp="1"/>
          </p:cNvSpPr>
          <p:nvPr>
            <p:ph idx="1"/>
          </p:nvPr>
        </p:nvSpPr>
        <p:spPr>
          <a:xfrm>
            <a:off x="107504" y="661599"/>
            <a:ext cx="8928992" cy="1115781"/>
          </a:xfrm>
        </p:spPr>
        <p:txBody>
          <a:bodyPr>
            <a:normAutofit/>
          </a:bodyPr>
          <a:lstStyle/>
          <a:p>
            <a:pPr marL="0" indent="0" algn="just">
              <a:buNone/>
            </a:pPr>
            <a:r>
              <a:rPr lang="en-IN" sz="1800" dirty="0"/>
              <a:t>T.H Morgan’s student </a:t>
            </a:r>
            <a:r>
              <a:rPr lang="en-IN" sz="1800" b="1" dirty="0">
                <a:solidFill>
                  <a:srgbClr val="FFFF00"/>
                </a:solidFill>
              </a:rPr>
              <a:t>Alfred Sturtevant </a:t>
            </a:r>
            <a:r>
              <a:rPr lang="en-IN" sz="1800" dirty="0"/>
              <a:t>used the </a:t>
            </a:r>
            <a:r>
              <a:rPr lang="en-IN" sz="1800" b="1" dirty="0">
                <a:solidFill>
                  <a:srgbClr val="FFFF00"/>
                </a:solidFill>
              </a:rPr>
              <a:t>frequency of recombination</a:t>
            </a:r>
            <a:r>
              <a:rPr lang="en-IN" sz="1800" dirty="0">
                <a:solidFill>
                  <a:srgbClr val="FFFF00"/>
                </a:solidFill>
              </a:rPr>
              <a:t> </a:t>
            </a:r>
            <a:r>
              <a:rPr lang="en-IN" sz="1800" dirty="0"/>
              <a:t>between gene pairs on the same chromosome as a </a:t>
            </a:r>
            <a:r>
              <a:rPr lang="en-IN" sz="1800" b="1" dirty="0">
                <a:solidFill>
                  <a:srgbClr val="FFFF00"/>
                </a:solidFill>
              </a:rPr>
              <a:t>measure of the distance between genes </a:t>
            </a:r>
            <a:r>
              <a:rPr lang="en-IN" sz="1800" dirty="0"/>
              <a:t>and ‘mapped’  their position on the chromosome. </a:t>
            </a:r>
          </a:p>
        </p:txBody>
      </p:sp>
      <p:pic>
        <p:nvPicPr>
          <p:cNvPr id="25602" name="Picture 2" descr="http://www.dnaftb.org/images/10/10bio.gif"/>
          <p:cNvPicPr>
            <a:picLocks noChangeAspect="1" noChangeArrowheads="1"/>
          </p:cNvPicPr>
          <p:nvPr/>
        </p:nvPicPr>
        <p:blipFill>
          <a:blip r:embed="rId3" cstate="print"/>
          <a:srcRect b="7330"/>
          <a:stretch>
            <a:fillRect/>
          </a:stretch>
        </p:blipFill>
        <p:spPr bwMode="auto">
          <a:xfrm>
            <a:off x="137505" y="2618898"/>
            <a:ext cx="1548173" cy="2470850"/>
          </a:xfrm>
          <a:prstGeom prst="rect">
            <a:avLst/>
          </a:prstGeom>
          <a:noFill/>
        </p:spPr>
      </p:pic>
      <p:grpSp>
        <p:nvGrpSpPr>
          <p:cNvPr id="7" name="Group 6"/>
          <p:cNvGrpSpPr/>
          <p:nvPr/>
        </p:nvGrpSpPr>
        <p:grpSpPr>
          <a:xfrm>
            <a:off x="1699596" y="2618897"/>
            <a:ext cx="1727258" cy="2477154"/>
            <a:chOff x="4427985" y="4149080"/>
            <a:chExt cx="1308958" cy="2375256"/>
          </a:xfrm>
        </p:grpSpPr>
        <p:pic>
          <p:nvPicPr>
            <p:cNvPr id="25604" name="Picture 4" descr="http://10e.devbio.com/images/ch08/sturtevant.GIF"/>
            <p:cNvPicPr>
              <a:picLocks noChangeAspect="1" noChangeArrowheads="1"/>
            </p:cNvPicPr>
            <p:nvPr/>
          </p:nvPicPr>
          <p:blipFill>
            <a:blip r:embed="rId4" cstate="print"/>
            <a:srcRect/>
            <a:stretch>
              <a:fillRect/>
            </a:stretch>
          </p:blipFill>
          <p:spPr bwMode="auto">
            <a:xfrm>
              <a:off x="4427985" y="4149080"/>
              <a:ext cx="1303667" cy="2220184"/>
            </a:xfrm>
            <a:prstGeom prst="rect">
              <a:avLst/>
            </a:prstGeom>
            <a:noFill/>
          </p:spPr>
        </p:pic>
        <p:sp>
          <p:nvSpPr>
            <p:cNvPr id="6" name="Rectangle 5"/>
            <p:cNvSpPr/>
            <p:nvPr/>
          </p:nvSpPr>
          <p:spPr>
            <a:xfrm>
              <a:off x="4433277" y="6302999"/>
              <a:ext cx="1303666" cy="221337"/>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IN" sz="900" b="1" dirty="0"/>
                <a:t>Alfred Sturtevant </a:t>
              </a:r>
            </a:p>
          </p:txBody>
        </p:sp>
      </p:grpSp>
      <p:sp>
        <p:nvSpPr>
          <p:cNvPr id="8" name="Rectangle 7"/>
          <p:cNvSpPr/>
          <p:nvPr/>
        </p:nvSpPr>
        <p:spPr>
          <a:xfrm>
            <a:off x="662880" y="1836114"/>
            <a:ext cx="8229600" cy="464871"/>
          </a:xfrm>
          <a:prstGeom prst="rect">
            <a:avLst/>
          </a:prstGeom>
        </p:spPr>
        <p:txBody>
          <a:bodyPr wrap="square">
            <a:spAutoFit/>
          </a:bodyPr>
          <a:lstStyle/>
          <a:p>
            <a:pPr algn="just">
              <a:lnSpc>
                <a:spcPct val="150000"/>
              </a:lnSpc>
            </a:pPr>
            <a:r>
              <a:rPr lang="en-US" b="1" dirty="0"/>
              <a:t>Recombination frequency = Number of recombinant/Total population X 100</a:t>
            </a:r>
            <a:endParaRPr lang="en-IN" b="1" dirty="0"/>
          </a:p>
        </p:txBody>
      </p:sp>
      <p:pic>
        <p:nvPicPr>
          <p:cNvPr id="9" name="Picture 4">
            <a:extLst>
              <a:ext uri="{FF2B5EF4-FFF2-40B4-BE49-F238E27FC236}">
                <a16:creationId xmlns:a16="http://schemas.microsoft.com/office/drawing/2014/main" id="{CED20217-C432-4945-9127-03BF32D04568}"/>
              </a:ext>
            </a:extLst>
          </p:cNvPr>
          <p:cNvPicPr>
            <a:picLocks noChangeAspect="1" noChangeArrowheads="1"/>
          </p:cNvPicPr>
          <p:nvPr/>
        </p:nvPicPr>
        <p:blipFill rotWithShape="1">
          <a:blip r:embed="rId5" cstate="print"/>
          <a:srcRect l="15480" t="3494" r="44953" b="79840"/>
          <a:stretch/>
        </p:blipFill>
        <p:spPr bwMode="auto">
          <a:xfrm>
            <a:off x="3563888" y="2619813"/>
            <a:ext cx="2678979" cy="1306196"/>
          </a:xfrm>
          <a:prstGeom prst="rect">
            <a:avLst/>
          </a:prstGeom>
          <a:noFill/>
          <a:ln w="9525">
            <a:noFill/>
            <a:miter lim="800000"/>
            <a:headEnd/>
            <a:tailEnd/>
          </a:ln>
        </p:spPr>
      </p:pic>
    </p:spTree>
    <p:extLst>
      <p:ext uri="{BB962C8B-B14F-4D97-AF65-F5344CB8AC3E}">
        <p14:creationId xmlns:p14="http://schemas.microsoft.com/office/powerpoint/2010/main" val="252110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559380"/>
            <a:ext cx="6598568" cy="369333"/>
          </a:xfrm>
        </p:spPr>
        <p:txBody>
          <a:bodyPr>
            <a:noAutofit/>
          </a:bodyPr>
          <a:lstStyle/>
          <a:p>
            <a:r>
              <a:rPr lang="en-IN" sz="2000" b="1" dirty="0"/>
              <a:t>Salient features of Morgan's theory of Chromosomal Linkage</a:t>
            </a:r>
          </a:p>
        </p:txBody>
      </p:sp>
      <p:sp>
        <p:nvSpPr>
          <p:cNvPr id="3" name="Content Placeholder 2"/>
          <p:cNvSpPr>
            <a:spLocks noGrp="1"/>
          </p:cNvSpPr>
          <p:nvPr>
            <p:ph idx="1"/>
          </p:nvPr>
        </p:nvSpPr>
        <p:spPr>
          <a:xfrm>
            <a:off x="323528" y="1218132"/>
            <a:ext cx="8352928" cy="1956048"/>
          </a:xfrm>
        </p:spPr>
        <p:txBody>
          <a:bodyPr>
            <a:normAutofit lnSpcReduction="10000"/>
          </a:bodyPr>
          <a:lstStyle/>
          <a:p>
            <a:pPr marL="342900" indent="-342900" algn="just">
              <a:buFont typeface="+mj-lt"/>
              <a:buAutoNum type="arabicPeriod"/>
            </a:pPr>
            <a:r>
              <a:rPr lang="en-IN" sz="1600" dirty="0"/>
              <a:t>Linked genes occur on the same chromosome </a:t>
            </a:r>
          </a:p>
          <a:p>
            <a:pPr marL="342900" indent="-342900" algn="just">
              <a:buFont typeface="+mj-lt"/>
              <a:buAutoNum type="arabicPeriod"/>
            </a:pPr>
            <a:r>
              <a:rPr lang="en-IN" sz="1600" dirty="0"/>
              <a:t>Parental combination is maintained except for crossing overs </a:t>
            </a:r>
          </a:p>
          <a:p>
            <a:pPr marL="342900" indent="-342900" algn="just">
              <a:buFont typeface="+mj-lt"/>
              <a:buAutoNum type="arabicPeriod"/>
            </a:pPr>
            <a:r>
              <a:rPr lang="en-IN" sz="1600" dirty="0"/>
              <a:t>Strength of linkage of genes on </a:t>
            </a:r>
            <a:r>
              <a:rPr lang="en-IN" sz="1600"/>
              <a:t>homologous chromosome </a:t>
            </a:r>
            <a:r>
              <a:rPr lang="en-IN" sz="1600" dirty="0"/>
              <a:t>is inversely proportional to recombination </a:t>
            </a:r>
          </a:p>
          <a:p>
            <a:pPr algn="just"/>
            <a:endParaRPr lang="en-IN" sz="1600" dirty="0"/>
          </a:p>
          <a:p>
            <a:pPr marL="0" indent="0" algn="just">
              <a:buNone/>
            </a:pPr>
            <a:endParaRPr lang="en-IN" sz="1600" dirty="0"/>
          </a:p>
          <a:p>
            <a:pPr marL="342900" indent="-342900" algn="just">
              <a:buFont typeface="+mj-lt"/>
              <a:buAutoNum type="arabicPeriod" startAt="4"/>
            </a:pPr>
            <a:r>
              <a:rPr lang="en-IN" sz="1600" dirty="0"/>
              <a:t>Frequency of crossing over is directly proportional to the distance between them</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DD8E2E5-A8C0-4C41-9BD8-9DF99F855B87}"/>
                  </a:ext>
                </a:extLst>
              </p:cNvPr>
              <p:cNvSpPr/>
              <p:nvPr/>
            </p:nvSpPr>
            <p:spPr>
              <a:xfrm>
                <a:off x="1950494" y="2196156"/>
                <a:ext cx="2609432" cy="492443"/>
              </a:xfrm>
              <a:prstGeom prst="rect">
                <a:avLst/>
              </a:prstGeom>
            </p:spPr>
            <p:txBody>
              <a:bodyPr wrap="none">
                <a:spAutoFit/>
              </a:bodyPr>
              <a:lstStyle/>
              <a:p>
                <a:r>
                  <a:rPr lang="en-IN" sz="1200" dirty="0"/>
                  <a:t>Strength of linkage </a:t>
                </a:r>
                <a14:m>
                  <m:oMath xmlns:m="http://schemas.openxmlformats.org/officeDocument/2006/math">
                    <m:r>
                      <m:rPr>
                        <m:sty m:val="p"/>
                      </m:rPr>
                      <a:rPr lang="en-IN" sz="1400" i="0" dirty="0" smtClean="0">
                        <a:latin typeface="Cambria Math" panose="02040503050406030204" pitchFamily="18" charset="0"/>
                        <a:ea typeface="Cambria Math" panose="02040503050406030204" pitchFamily="18" charset="0"/>
                      </a:rPr>
                      <m:t>α</m:t>
                    </m:r>
                  </m:oMath>
                </a14:m>
                <a:r>
                  <a:rPr lang="en-IN" sz="1400" dirty="0"/>
                  <a:t> </a:t>
                </a:r>
                <a:r>
                  <a:rPr lang="en-IN" sz="1200" u="sng" dirty="0"/>
                  <a:t>           1              </a:t>
                </a:r>
                <a:endParaRPr lang="en-IN" sz="1200" dirty="0"/>
              </a:p>
              <a:p>
                <a:r>
                  <a:rPr lang="en-IN" sz="1200" dirty="0"/>
                  <a:t>                                        Recombination  </a:t>
                </a:r>
                <a:endParaRPr lang="en-US" sz="1200" dirty="0"/>
              </a:p>
            </p:txBody>
          </p:sp>
        </mc:Choice>
        <mc:Fallback xmlns="">
          <p:sp>
            <p:nvSpPr>
              <p:cNvPr id="4" name="Rectangle 3">
                <a:extLst>
                  <a:ext uri="{FF2B5EF4-FFF2-40B4-BE49-F238E27FC236}">
                    <a16:creationId xmlns:a16="http://schemas.microsoft.com/office/drawing/2014/main" id="{CDD8E2E5-A8C0-4C41-9BD8-9DF99F855B87}"/>
                  </a:ext>
                </a:extLst>
              </p:cNvPr>
              <p:cNvSpPr>
                <a:spLocks noRot="1" noChangeAspect="1" noMove="1" noResize="1" noEditPoints="1" noAdjustHandles="1" noChangeArrowheads="1" noChangeShapeType="1" noTextEdit="1"/>
              </p:cNvSpPr>
              <p:nvPr/>
            </p:nvSpPr>
            <p:spPr>
              <a:xfrm>
                <a:off x="1950494" y="2196156"/>
                <a:ext cx="2609432" cy="492443"/>
              </a:xfrm>
              <a:prstGeom prst="rect">
                <a:avLst/>
              </a:prstGeom>
              <a:blipFill>
                <a:blip r:embed="rId2"/>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018525F-115F-004A-8B6C-68C246797D06}"/>
                  </a:ext>
                </a:extLst>
              </p:cNvPr>
              <p:cNvSpPr/>
              <p:nvPr/>
            </p:nvSpPr>
            <p:spPr>
              <a:xfrm>
                <a:off x="1691680" y="3190909"/>
                <a:ext cx="6264696" cy="307777"/>
              </a:xfrm>
              <a:prstGeom prst="rect">
                <a:avLst/>
              </a:prstGeom>
            </p:spPr>
            <p:txBody>
              <a:bodyPr wrap="square">
                <a:spAutoFit/>
              </a:bodyPr>
              <a:lstStyle/>
              <a:p>
                <a:r>
                  <a:rPr lang="en-US" sz="1200" dirty="0"/>
                  <a:t>Frequency of crossing over </a:t>
                </a:r>
                <a:r>
                  <a:rPr lang="en-US" sz="1400" dirty="0"/>
                  <a:t> </a:t>
                </a:r>
                <a14:m>
                  <m:oMath xmlns:m="http://schemas.openxmlformats.org/officeDocument/2006/math">
                    <m:r>
                      <m:rPr>
                        <m:sty m:val="p"/>
                      </m:rPr>
                      <a:rPr lang="en-IN" sz="1400" dirty="0">
                        <a:latin typeface="Cambria Math" panose="02040503050406030204" pitchFamily="18" charset="0"/>
                        <a:ea typeface="Cambria Math" panose="02040503050406030204" pitchFamily="18" charset="0"/>
                      </a:rPr>
                      <m:t>α</m:t>
                    </m:r>
                  </m:oMath>
                </a14:m>
                <a:r>
                  <a:rPr lang="en-US" sz="1400" dirty="0"/>
                  <a:t>  </a:t>
                </a:r>
                <a:r>
                  <a:rPr lang="en-US" sz="1200" dirty="0"/>
                  <a:t>Distance between them</a:t>
                </a:r>
              </a:p>
            </p:txBody>
          </p:sp>
        </mc:Choice>
        <mc:Fallback xmlns="">
          <p:sp>
            <p:nvSpPr>
              <p:cNvPr id="5" name="Rectangle 4">
                <a:extLst>
                  <a:ext uri="{FF2B5EF4-FFF2-40B4-BE49-F238E27FC236}">
                    <a16:creationId xmlns:a16="http://schemas.microsoft.com/office/drawing/2014/main" id="{6018525F-115F-004A-8B6C-68C246797D06}"/>
                  </a:ext>
                </a:extLst>
              </p:cNvPr>
              <p:cNvSpPr>
                <a:spLocks noRot="1" noChangeAspect="1" noMove="1" noResize="1" noEditPoints="1" noAdjustHandles="1" noChangeArrowheads="1" noChangeShapeType="1" noTextEdit="1"/>
              </p:cNvSpPr>
              <p:nvPr/>
            </p:nvSpPr>
            <p:spPr>
              <a:xfrm>
                <a:off x="1691680" y="3190909"/>
                <a:ext cx="6264696" cy="307777"/>
              </a:xfrm>
              <a:prstGeom prst="rect">
                <a:avLst/>
              </a:prstGeom>
              <a:blipFill>
                <a:blip r:embed="rId3"/>
                <a:stretch>
                  <a:fillRect l="-202" b="-8000"/>
                </a:stretch>
              </a:blipFill>
            </p:spPr>
            <p:txBody>
              <a:bodyPr/>
              <a:lstStyle/>
              <a:p>
                <a:r>
                  <a:rPr lang="en-US">
                    <a:noFill/>
                  </a:rPr>
                  <a:t> </a:t>
                </a:r>
              </a:p>
            </p:txBody>
          </p:sp>
        </mc:Fallback>
      </mc:AlternateContent>
    </p:spTree>
    <p:extLst>
      <p:ext uri="{BB962C8B-B14F-4D97-AF65-F5344CB8AC3E}">
        <p14:creationId xmlns:p14="http://schemas.microsoft.com/office/powerpoint/2010/main" val="34554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0" presetID="1"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76" y="49188"/>
            <a:ext cx="6504029" cy="952500"/>
          </a:xfrm>
        </p:spPr>
        <p:txBody>
          <a:bodyPr>
            <a:noAutofit/>
          </a:bodyPr>
          <a:lstStyle/>
          <a:p>
            <a:r>
              <a:rPr lang="en-US" sz="2000" b="1" dirty="0">
                <a:solidFill>
                  <a:srgbClr val="FFFF00"/>
                </a:solidFill>
              </a:rPr>
              <a:t>Chromosomal pattern based Sex determination in animals</a:t>
            </a:r>
            <a:endParaRPr lang="en-IN" sz="2000" dirty="0"/>
          </a:p>
        </p:txBody>
      </p:sp>
      <p:sp>
        <p:nvSpPr>
          <p:cNvPr id="3" name="Content Placeholder 2"/>
          <p:cNvSpPr>
            <a:spLocks noGrp="1"/>
          </p:cNvSpPr>
          <p:nvPr>
            <p:ph idx="1"/>
          </p:nvPr>
        </p:nvSpPr>
        <p:spPr>
          <a:xfrm>
            <a:off x="-36512" y="733607"/>
            <a:ext cx="6984776" cy="4284477"/>
          </a:xfrm>
        </p:spPr>
        <p:txBody>
          <a:bodyPr>
            <a:noAutofit/>
          </a:bodyPr>
          <a:lstStyle/>
          <a:p>
            <a:pPr marL="284163" indent="-195263" algn="just"/>
            <a:r>
              <a:rPr lang="en-US" sz="1800" b="1" dirty="0" err="1">
                <a:solidFill>
                  <a:srgbClr val="FFFF00"/>
                </a:solidFill>
              </a:rPr>
              <a:t>Henking</a:t>
            </a:r>
            <a:r>
              <a:rPr lang="en-US" sz="1800" b="1" dirty="0">
                <a:solidFill>
                  <a:srgbClr val="FFFF00"/>
                </a:solidFill>
              </a:rPr>
              <a:t> (1891</a:t>
            </a:r>
            <a:r>
              <a:rPr lang="en-US" sz="1800" dirty="0">
                <a:solidFill>
                  <a:srgbClr val="FFFF00"/>
                </a:solidFill>
              </a:rPr>
              <a:t>) </a:t>
            </a:r>
            <a:r>
              <a:rPr lang="en-US" sz="1800" dirty="0"/>
              <a:t>could </a:t>
            </a:r>
            <a:r>
              <a:rPr lang="en-US" sz="1800" dirty="0">
                <a:solidFill>
                  <a:srgbClr val="FFFF00"/>
                </a:solidFill>
              </a:rPr>
              <a:t>trace a specific </a:t>
            </a:r>
            <a:r>
              <a:rPr lang="en-US" sz="1800" b="1" dirty="0">
                <a:solidFill>
                  <a:srgbClr val="FFFF00"/>
                </a:solidFill>
              </a:rPr>
              <a:t>nuclear structure </a:t>
            </a:r>
            <a:r>
              <a:rPr lang="en-US" sz="1800" dirty="0">
                <a:solidFill>
                  <a:srgbClr val="FFFF00"/>
                </a:solidFill>
              </a:rPr>
              <a:t>all through spermatogenesis in a few insects</a:t>
            </a:r>
          </a:p>
          <a:p>
            <a:pPr marL="284163" indent="-195263" algn="just"/>
            <a:r>
              <a:rPr lang="en-US" sz="1800" dirty="0"/>
              <a:t>He observed that </a:t>
            </a:r>
            <a:r>
              <a:rPr lang="en-US" sz="1800" b="1" dirty="0"/>
              <a:t>50 per cent of the sperm received the nuclear structure after spermatogenesis</a:t>
            </a:r>
            <a:r>
              <a:rPr lang="en-US" sz="1800" dirty="0"/>
              <a:t>, whereas the other </a:t>
            </a:r>
            <a:r>
              <a:rPr lang="en-US" sz="1800" b="1" dirty="0"/>
              <a:t>50 per cent sperm did not receive it.</a:t>
            </a:r>
            <a:r>
              <a:rPr lang="en-US" sz="1800" dirty="0"/>
              <a:t> </a:t>
            </a:r>
          </a:p>
          <a:p>
            <a:pPr marL="284163" indent="-195263" algn="just"/>
            <a:r>
              <a:rPr lang="en-US" sz="1800" dirty="0" err="1"/>
              <a:t>Henking</a:t>
            </a:r>
            <a:r>
              <a:rPr lang="en-US" sz="1800" dirty="0"/>
              <a:t> gave a name to this structure as the </a:t>
            </a:r>
            <a:r>
              <a:rPr lang="en-US" sz="1800" b="1" dirty="0">
                <a:solidFill>
                  <a:srgbClr val="FFFF00"/>
                </a:solidFill>
              </a:rPr>
              <a:t>X body </a:t>
            </a:r>
          </a:p>
          <a:p>
            <a:pPr marL="284163" indent="-195263" algn="just"/>
            <a:r>
              <a:rPr lang="en-US" sz="1800" dirty="0"/>
              <a:t>Further investigations by other scientists led to the conclusion that the ‘X body’ of </a:t>
            </a:r>
            <a:r>
              <a:rPr lang="en-US" sz="1800" dirty="0" err="1"/>
              <a:t>Henking</a:t>
            </a:r>
            <a:r>
              <a:rPr lang="en-US" sz="1800" dirty="0"/>
              <a:t> was in fact a chromosome and that is why it was given the name </a:t>
            </a:r>
            <a:r>
              <a:rPr lang="en-US" sz="1800" b="1" dirty="0">
                <a:solidFill>
                  <a:srgbClr val="FFFF00"/>
                </a:solidFill>
              </a:rPr>
              <a:t>X-chromosome. </a:t>
            </a:r>
          </a:p>
          <a:p>
            <a:pPr marL="284163" indent="-195263" algn="just"/>
            <a:r>
              <a:rPr lang="en-US" sz="1800" dirty="0"/>
              <a:t>It was also observed that in a large number of insects the mechanism of sex determination is of the XO type, i.e., all eggs bear an additional X-chromosome besides the other chromosomes (</a:t>
            </a:r>
            <a:r>
              <a:rPr lang="en-US" sz="1800" dirty="0" err="1"/>
              <a:t>autosomes</a:t>
            </a:r>
            <a:r>
              <a:rPr lang="en-US" sz="1800" dirty="0"/>
              <a:t>). </a:t>
            </a:r>
          </a:p>
          <a:p>
            <a:pPr marL="284163" indent="-195263" algn="just"/>
            <a:r>
              <a:rPr lang="en-US" sz="1800" dirty="0"/>
              <a:t>On the other hand, some of the sperms bear the X-chromosome whereas some do not. Eggs </a:t>
            </a:r>
            <a:r>
              <a:rPr lang="en-US" sz="1800" dirty="0" err="1"/>
              <a:t>fertilised</a:t>
            </a:r>
            <a:r>
              <a:rPr lang="en-US" sz="1800" dirty="0"/>
              <a:t> by sperm having and X-chromosome become females and, those </a:t>
            </a:r>
            <a:r>
              <a:rPr lang="en-US" sz="1800" dirty="0" err="1"/>
              <a:t>fertilised</a:t>
            </a:r>
            <a:r>
              <a:rPr lang="en-US" sz="1800" dirty="0"/>
              <a:t> by sperms that do not have an X-chromosome become males.</a:t>
            </a:r>
            <a:endParaRPr lang="en-IN" sz="1800" dirty="0"/>
          </a:p>
        </p:txBody>
      </p:sp>
      <p:pic>
        <p:nvPicPr>
          <p:cNvPr id="4" name="Picture 3">
            <a:extLst>
              <a:ext uri="{FF2B5EF4-FFF2-40B4-BE49-F238E27FC236}">
                <a16:creationId xmlns:a16="http://schemas.microsoft.com/office/drawing/2014/main" id="{3BE4CEC8-90FA-0043-BE4E-12DB427F4B9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301485" y="193204"/>
            <a:ext cx="1601339" cy="2088232"/>
          </a:xfrm>
          <a:prstGeom prst="rect">
            <a:avLst/>
          </a:prstGeom>
        </p:spPr>
      </p:pic>
    </p:spTree>
    <p:extLst>
      <p:ext uri="{BB962C8B-B14F-4D97-AF65-F5344CB8AC3E}">
        <p14:creationId xmlns:p14="http://schemas.microsoft.com/office/powerpoint/2010/main" val="174350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5185"/>
            <a:ext cx="6858000" cy="456051"/>
          </a:xfrm>
        </p:spPr>
        <p:txBody>
          <a:bodyPr>
            <a:normAutofit/>
          </a:bodyPr>
          <a:lstStyle/>
          <a:p>
            <a:r>
              <a:rPr lang="en-US" sz="2000" b="1" dirty="0"/>
              <a:t>Sex determination </a:t>
            </a:r>
            <a:endParaRPr lang="en-IN" sz="20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95357097"/>
              </p:ext>
            </p:extLst>
          </p:nvPr>
        </p:nvGraphicFramePr>
        <p:xfrm>
          <a:off x="72007" y="511685"/>
          <a:ext cx="8964489" cy="3552406"/>
        </p:xfrm>
        <a:graphic>
          <a:graphicData uri="http://schemas.openxmlformats.org/drawingml/2006/table">
            <a:tbl>
              <a:tblPr>
                <a:tableStyleId>{5940675A-B579-460E-94D1-54222C63F5DA}</a:tableStyleId>
              </a:tblPr>
              <a:tblGrid>
                <a:gridCol w="1187625">
                  <a:extLst>
                    <a:ext uri="{9D8B030D-6E8A-4147-A177-3AD203B41FA5}">
                      <a16:colId xmlns:a16="http://schemas.microsoft.com/office/drawing/2014/main" val="20000"/>
                    </a:ext>
                  </a:extLst>
                </a:gridCol>
                <a:gridCol w="1584176">
                  <a:extLst>
                    <a:ext uri="{9D8B030D-6E8A-4147-A177-3AD203B41FA5}">
                      <a16:colId xmlns:a16="http://schemas.microsoft.com/office/drawing/2014/main" val="2693664409"/>
                    </a:ext>
                  </a:extLst>
                </a:gridCol>
                <a:gridCol w="1152128">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1107434">
                  <a:extLst>
                    <a:ext uri="{9D8B030D-6E8A-4147-A177-3AD203B41FA5}">
                      <a16:colId xmlns:a16="http://schemas.microsoft.com/office/drawing/2014/main" val="20003"/>
                    </a:ext>
                  </a:extLst>
                </a:gridCol>
                <a:gridCol w="1556862">
                  <a:extLst>
                    <a:ext uri="{9D8B030D-6E8A-4147-A177-3AD203B41FA5}">
                      <a16:colId xmlns:a16="http://schemas.microsoft.com/office/drawing/2014/main" val="20004"/>
                    </a:ext>
                  </a:extLst>
                </a:gridCol>
              </a:tblGrid>
              <a:tr h="329946">
                <a:tc rowSpan="2">
                  <a:txBody>
                    <a:bodyPr/>
                    <a:lstStyle/>
                    <a:p>
                      <a:pPr algn="ctr">
                        <a:lnSpc>
                          <a:spcPct val="115000"/>
                        </a:lnSpc>
                        <a:spcAft>
                          <a:spcPts val="0"/>
                        </a:spcAft>
                      </a:pPr>
                      <a:r>
                        <a:rPr lang="en-IN" sz="1400" b="1" dirty="0"/>
                        <a:t>Types of sex chromosomes</a:t>
                      </a:r>
                      <a:endParaRPr lang="en-IN" sz="1400" b="1" dirty="0">
                        <a:solidFill>
                          <a:schemeClr val="tx1"/>
                        </a:solidFill>
                        <a:latin typeface="+mj-lt"/>
                        <a:ea typeface="Calibri"/>
                        <a:cs typeface="Times New Roman"/>
                      </a:endParaRPr>
                    </a:p>
                  </a:txBody>
                  <a:tcPr marL="57150" marR="57150" marT="0" marB="0" anchor="ctr"/>
                </a:tc>
                <a:tc rowSpan="2">
                  <a:txBody>
                    <a:bodyPr/>
                    <a:lstStyle/>
                    <a:p>
                      <a:pPr algn="ctr">
                        <a:lnSpc>
                          <a:spcPct val="115000"/>
                        </a:lnSpc>
                        <a:spcAft>
                          <a:spcPts val="0"/>
                        </a:spcAft>
                      </a:pPr>
                      <a:r>
                        <a:rPr lang="en-IN" sz="1400" b="1" dirty="0"/>
                        <a:t>Examples</a:t>
                      </a:r>
                      <a:endParaRPr lang="en-IN" sz="1400" b="1" dirty="0">
                        <a:solidFill>
                          <a:schemeClr val="tx1"/>
                        </a:solidFill>
                        <a:latin typeface="+mj-lt"/>
                        <a:ea typeface="Calibri"/>
                        <a:cs typeface="Times New Roman"/>
                      </a:endParaRPr>
                    </a:p>
                  </a:txBody>
                  <a:tcPr marL="57150" marR="57150" marT="0" marB="0" anchor="ctr"/>
                </a:tc>
                <a:tc gridSpan="2">
                  <a:txBody>
                    <a:bodyPr/>
                    <a:lstStyle/>
                    <a:p>
                      <a:pPr algn="ctr">
                        <a:lnSpc>
                          <a:spcPct val="115000"/>
                        </a:lnSpc>
                        <a:spcAft>
                          <a:spcPts val="0"/>
                        </a:spcAft>
                      </a:pPr>
                      <a:r>
                        <a:rPr lang="en-IN" sz="1400" b="1"/>
                        <a:t>Female</a:t>
                      </a:r>
                      <a:endParaRPr lang="en-IN" sz="1400" b="1">
                        <a:solidFill>
                          <a:schemeClr val="tx1"/>
                        </a:solidFill>
                        <a:latin typeface="+mj-lt"/>
                        <a:ea typeface="Calibri"/>
                        <a:cs typeface="Times New Roman"/>
                      </a:endParaRPr>
                    </a:p>
                  </a:txBody>
                  <a:tcPr marL="57150" marR="57150" marT="0" marB="0" anchor="ctr"/>
                </a:tc>
                <a:tc hMerge="1">
                  <a:txBody>
                    <a:bodyPr/>
                    <a:lstStyle/>
                    <a:p>
                      <a:endParaRPr lang="en-IN"/>
                    </a:p>
                  </a:txBody>
                  <a:tcPr/>
                </a:tc>
                <a:tc gridSpan="2">
                  <a:txBody>
                    <a:bodyPr/>
                    <a:lstStyle/>
                    <a:p>
                      <a:pPr algn="ctr">
                        <a:lnSpc>
                          <a:spcPct val="115000"/>
                        </a:lnSpc>
                        <a:spcAft>
                          <a:spcPts val="0"/>
                        </a:spcAft>
                      </a:pPr>
                      <a:r>
                        <a:rPr lang="en-IN" sz="1400" b="1" dirty="0"/>
                        <a:t>Male</a:t>
                      </a:r>
                      <a:endParaRPr lang="en-IN" sz="1400" b="1" dirty="0">
                        <a:solidFill>
                          <a:schemeClr val="tx1"/>
                        </a:solidFill>
                        <a:latin typeface="+mj-lt"/>
                        <a:ea typeface="Calibri"/>
                        <a:cs typeface="Times New Roman"/>
                      </a:endParaRPr>
                    </a:p>
                  </a:txBody>
                  <a:tcPr marL="57150" marR="57150" marT="0" marB="0" anchor="ctr"/>
                </a:tc>
                <a:tc hMerge="1">
                  <a:txBody>
                    <a:bodyPr/>
                    <a:lstStyle/>
                    <a:p>
                      <a:endParaRPr lang="en-IN"/>
                    </a:p>
                  </a:txBody>
                  <a:tcPr/>
                </a:tc>
                <a:extLst>
                  <a:ext uri="{0D108BD9-81ED-4DB2-BD59-A6C34878D82A}">
                    <a16:rowId xmlns:a16="http://schemas.microsoft.com/office/drawing/2014/main" val="10000"/>
                  </a:ext>
                </a:extLst>
              </a:tr>
              <a:tr h="383688">
                <a:tc vMerge="1">
                  <a:txBody>
                    <a:bodyPr/>
                    <a:lstStyle/>
                    <a:p>
                      <a:endParaRPr lang="en-IN"/>
                    </a:p>
                  </a:txBody>
                  <a:tcPr/>
                </a:tc>
                <a:tc vMerge="1">
                  <a:txBody>
                    <a:bodyPr/>
                    <a:lstStyle/>
                    <a:p>
                      <a:endParaRPr lang="en-IN" dirty="0"/>
                    </a:p>
                  </a:txBody>
                  <a:tcPr/>
                </a:tc>
                <a:tc>
                  <a:txBody>
                    <a:bodyPr/>
                    <a:lstStyle/>
                    <a:p>
                      <a:pPr algn="ctr">
                        <a:lnSpc>
                          <a:spcPct val="115000"/>
                        </a:lnSpc>
                        <a:spcAft>
                          <a:spcPts val="0"/>
                        </a:spcAft>
                      </a:pPr>
                      <a:r>
                        <a:rPr lang="en-IN" sz="1400" b="1" dirty="0"/>
                        <a:t>sex chromosome</a:t>
                      </a:r>
                      <a:endParaRPr lang="en-IN" sz="1400" b="1" dirty="0">
                        <a:solidFill>
                          <a:schemeClr val="tx1"/>
                        </a:solidFill>
                        <a:latin typeface="+mj-lt"/>
                        <a:ea typeface="Calibri"/>
                        <a:cs typeface="Times New Roman"/>
                      </a:endParaRPr>
                    </a:p>
                  </a:txBody>
                  <a:tcPr marL="57150" marR="57150" marT="0" marB="0" anchor="ctr"/>
                </a:tc>
                <a:tc>
                  <a:txBody>
                    <a:bodyPr/>
                    <a:lstStyle/>
                    <a:p>
                      <a:pPr algn="ctr">
                        <a:lnSpc>
                          <a:spcPct val="115000"/>
                        </a:lnSpc>
                        <a:spcAft>
                          <a:spcPts val="0"/>
                        </a:spcAft>
                      </a:pPr>
                      <a:r>
                        <a:rPr lang="en-IN" sz="1400" b="1" dirty="0"/>
                        <a:t>Types of gamete (s) produced</a:t>
                      </a:r>
                      <a:endParaRPr lang="en-IN" sz="1400" b="1" dirty="0">
                        <a:solidFill>
                          <a:schemeClr val="tx1"/>
                        </a:solidFill>
                        <a:latin typeface="+mj-lt"/>
                        <a:ea typeface="Calibri"/>
                        <a:cs typeface="Times New Roman"/>
                      </a:endParaRPr>
                    </a:p>
                  </a:txBody>
                  <a:tcPr marL="57150" marR="57150" marT="0" marB="0" anchor="ctr"/>
                </a:tc>
                <a:tc>
                  <a:txBody>
                    <a:bodyPr/>
                    <a:lstStyle/>
                    <a:p>
                      <a:pPr algn="ctr">
                        <a:lnSpc>
                          <a:spcPct val="115000"/>
                        </a:lnSpc>
                        <a:spcAft>
                          <a:spcPts val="0"/>
                        </a:spcAft>
                      </a:pPr>
                      <a:r>
                        <a:rPr lang="en-IN" sz="1400" b="1" dirty="0"/>
                        <a:t>sex chromosome</a:t>
                      </a:r>
                      <a:endParaRPr lang="en-IN" sz="1400" b="1" dirty="0">
                        <a:solidFill>
                          <a:schemeClr val="tx1"/>
                        </a:solidFill>
                        <a:latin typeface="+mj-lt"/>
                        <a:ea typeface="Calibri"/>
                        <a:cs typeface="Times New Roman"/>
                      </a:endParaRPr>
                    </a:p>
                  </a:txBody>
                  <a:tcPr marL="57150" marR="57150" marT="0" marB="0" anchor="ctr"/>
                </a:tc>
                <a:tc>
                  <a:txBody>
                    <a:bodyPr/>
                    <a:lstStyle/>
                    <a:p>
                      <a:pPr algn="ctr">
                        <a:lnSpc>
                          <a:spcPct val="115000"/>
                        </a:lnSpc>
                        <a:spcAft>
                          <a:spcPts val="0"/>
                        </a:spcAft>
                      </a:pPr>
                      <a:r>
                        <a:rPr lang="en-IN" sz="1400" b="1" dirty="0"/>
                        <a:t>Nature of gamete</a:t>
                      </a:r>
                      <a:endParaRPr lang="en-IN" sz="1400" b="1" dirty="0">
                        <a:solidFill>
                          <a:schemeClr val="tx1"/>
                        </a:solidFill>
                        <a:latin typeface="+mj-lt"/>
                        <a:ea typeface="Calibri"/>
                        <a:cs typeface="Times New Roman"/>
                      </a:endParaRPr>
                    </a:p>
                  </a:txBody>
                  <a:tcPr marL="57150" marR="57150" marT="0" marB="0" anchor="ctr"/>
                </a:tc>
                <a:extLst>
                  <a:ext uri="{0D108BD9-81ED-4DB2-BD59-A6C34878D82A}">
                    <a16:rowId xmlns:a16="http://schemas.microsoft.com/office/drawing/2014/main" val="10001"/>
                  </a:ext>
                </a:extLst>
              </a:tr>
              <a:tr h="825996">
                <a:tc>
                  <a:txBody>
                    <a:bodyPr/>
                    <a:lstStyle/>
                    <a:p>
                      <a:pP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tc>
                  <a:txBody>
                    <a:bodyPr/>
                    <a:lstStyle/>
                    <a:p>
                      <a:pPr>
                        <a:lnSpc>
                          <a:spcPct val="115000"/>
                        </a:lnSpc>
                        <a:spcAft>
                          <a:spcPts val="0"/>
                        </a:spcAft>
                      </a:pPr>
                      <a:endParaRPr lang="en-IN" sz="1200" dirty="0">
                        <a:solidFill>
                          <a:schemeClr val="tx1"/>
                        </a:solidFill>
                        <a:latin typeface="+mj-lt"/>
                        <a:ea typeface="Calibri"/>
                        <a:cs typeface="Times New Roman"/>
                      </a:endParaRPr>
                    </a:p>
                  </a:txBody>
                  <a:tcPr marL="57150" marR="57150" marT="0" marB="0" anchor="ctr"/>
                </a:tc>
                <a:tc>
                  <a:txBody>
                    <a:bodyPr/>
                    <a:lstStyle/>
                    <a:p>
                      <a:pPr algn="ct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tc>
                  <a:txBody>
                    <a:bodyPr/>
                    <a:lstStyle/>
                    <a:p>
                      <a:pPr>
                        <a:lnSpc>
                          <a:spcPct val="115000"/>
                        </a:lnSpc>
                        <a:spcAft>
                          <a:spcPts val="0"/>
                        </a:spcAft>
                      </a:pPr>
                      <a:endParaRPr lang="en-IN" sz="1200" dirty="0">
                        <a:solidFill>
                          <a:schemeClr val="tx1"/>
                        </a:solidFill>
                        <a:latin typeface="+mj-lt"/>
                        <a:ea typeface="Calibri"/>
                        <a:cs typeface="Times New Roman"/>
                      </a:endParaRPr>
                    </a:p>
                  </a:txBody>
                  <a:tcPr marL="57150" marR="57150" marT="0" marB="0" anchor="ctr"/>
                </a:tc>
                <a:tc>
                  <a:txBody>
                    <a:bodyPr/>
                    <a:lstStyle/>
                    <a:p>
                      <a:pPr algn="ct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tc>
                  <a:txBody>
                    <a:bodyPr/>
                    <a:lstStyle/>
                    <a:p>
                      <a:pP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extLst>
                  <a:ext uri="{0D108BD9-81ED-4DB2-BD59-A6C34878D82A}">
                    <a16:rowId xmlns:a16="http://schemas.microsoft.com/office/drawing/2014/main" val="10002"/>
                  </a:ext>
                </a:extLst>
              </a:tr>
              <a:tr h="960107">
                <a:tc>
                  <a:txBody>
                    <a:bodyPr/>
                    <a:lstStyle/>
                    <a:p>
                      <a:pP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tc>
                  <a:txBody>
                    <a:bodyPr/>
                    <a:lstStyle/>
                    <a:p>
                      <a:pPr>
                        <a:lnSpc>
                          <a:spcPct val="115000"/>
                        </a:lnSpc>
                        <a:spcAft>
                          <a:spcPts val="0"/>
                        </a:spcAft>
                      </a:pPr>
                      <a:endParaRPr lang="en-IN" sz="1200" dirty="0">
                        <a:solidFill>
                          <a:schemeClr val="tx1"/>
                        </a:solidFill>
                        <a:latin typeface="+mj-lt"/>
                        <a:ea typeface="Calibri"/>
                        <a:cs typeface="Times New Roman"/>
                      </a:endParaRPr>
                    </a:p>
                  </a:txBody>
                  <a:tcPr marL="57150" marR="57150" marT="0" marB="0" anchor="ctr"/>
                </a:tc>
                <a:tc>
                  <a:txBody>
                    <a:bodyPr/>
                    <a:lstStyle/>
                    <a:p>
                      <a:pPr algn="ct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tc>
                  <a:txBody>
                    <a:bodyPr/>
                    <a:lstStyle/>
                    <a:p>
                      <a:pPr>
                        <a:lnSpc>
                          <a:spcPct val="115000"/>
                        </a:lnSpc>
                        <a:spcAft>
                          <a:spcPts val="0"/>
                        </a:spcAft>
                      </a:pPr>
                      <a:endParaRPr lang="en-IN" sz="1200" kern="1200" dirty="0">
                        <a:solidFill>
                          <a:schemeClr val="tx1"/>
                        </a:solidFill>
                        <a:latin typeface="+mn-lt"/>
                        <a:ea typeface="Calibri"/>
                        <a:cs typeface="Times New Roman"/>
                      </a:endParaRPr>
                    </a:p>
                  </a:txBody>
                  <a:tcPr marL="57150" marR="57150" marT="0" marB="0" anchor="ctr"/>
                </a:tc>
                <a:tc>
                  <a:txBody>
                    <a:bodyPr/>
                    <a:lstStyle/>
                    <a:p>
                      <a:pPr algn="ct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tc>
                  <a:txBody>
                    <a:bodyPr/>
                    <a:lstStyle/>
                    <a:p>
                      <a:pP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extLst>
                  <a:ext uri="{0D108BD9-81ED-4DB2-BD59-A6C34878D82A}">
                    <a16:rowId xmlns:a16="http://schemas.microsoft.com/office/drawing/2014/main" val="10003"/>
                  </a:ext>
                </a:extLst>
              </a:tr>
              <a:tr h="960107">
                <a:tc>
                  <a:txBody>
                    <a:bodyPr/>
                    <a:lstStyle/>
                    <a:p>
                      <a:pP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tc>
                  <a:txBody>
                    <a:bodyPr/>
                    <a:lstStyle/>
                    <a:p>
                      <a:pPr>
                        <a:lnSpc>
                          <a:spcPct val="115000"/>
                        </a:lnSpc>
                        <a:spcAft>
                          <a:spcPts val="0"/>
                        </a:spcAft>
                      </a:pPr>
                      <a:endParaRPr lang="en-IN" sz="1200" dirty="0">
                        <a:solidFill>
                          <a:schemeClr val="tx1"/>
                        </a:solidFill>
                        <a:latin typeface="+mj-lt"/>
                        <a:ea typeface="Calibri"/>
                        <a:cs typeface="Times New Roman"/>
                      </a:endParaRPr>
                    </a:p>
                  </a:txBody>
                  <a:tcPr marL="57150" marR="57150" marT="0" marB="0" anchor="ctr"/>
                </a:tc>
                <a:tc>
                  <a:txBody>
                    <a:bodyPr/>
                    <a:lstStyle/>
                    <a:p>
                      <a:pPr algn="ct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tc>
                  <a:txBody>
                    <a:bodyPr/>
                    <a:lstStyle/>
                    <a:p>
                      <a:pPr>
                        <a:lnSpc>
                          <a:spcPct val="115000"/>
                        </a:lnSpc>
                        <a:spcAft>
                          <a:spcPts val="0"/>
                        </a:spcAft>
                      </a:pPr>
                      <a:endParaRPr lang="en-IN" sz="1200" dirty="0">
                        <a:solidFill>
                          <a:schemeClr val="tx1"/>
                        </a:solidFill>
                        <a:latin typeface="+mj-lt"/>
                        <a:ea typeface="Calibri"/>
                        <a:cs typeface="Times New Roman"/>
                      </a:endParaRPr>
                    </a:p>
                  </a:txBody>
                  <a:tcPr marL="57150" marR="57150" marT="0" marB="0" anchor="ctr"/>
                </a:tc>
                <a:tc>
                  <a:txBody>
                    <a:bodyPr/>
                    <a:lstStyle/>
                    <a:p>
                      <a:pPr algn="ct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tc>
                  <a:txBody>
                    <a:bodyPr/>
                    <a:lstStyle/>
                    <a:p>
                      <a:pPr>
                        <a:lnSpc>
                          <a:spcPct val="115000"/>
                        </a:lnSpc>
                        <a:spcAft>
                          <a:spcPts val="0"/>
                        </a:spcAft>
                      </a:pPr>
                      <a:endParaRPr lang="en-IN" sz="1400" dirty="0">
                        <a:solidFill>
                          <a:schemeClr val="tx1"/>
                        </a:solidFill>
                        <a:latin typeface="+mj-lt"/>
                        <a:ea typeface="Calibri"/>
                        <a:cs typeface="Times New Roman"/>
                      </a:endParaRPr>
                    </a:p>
                  </a:txBody>
                  <a:tcPr marL="57150" marR="57150" marT="0" marB="0" anchor="ctr"/>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EAE8A4E5-B985-AE47-AB7D-D1F696C73497}"/>
              </a:ext>
            </a:extLst>
          </p:cNvPr>
          <p:cNvSpPr/>
          <p:nvPr/>
        </p:nvSpPr>
        <p:spPr>
          <a:xfrm>
            <a:off x="1259632" y="1372487"/>
            <a:ext cx="1637928" cy="716928"/>
          </a:xfrm>
          <a:prstGeom prst="rect">
            <a:avLst/>
          </a:prstGeom>
        </p:spPr>
        <p:txBody>
          <a:bodyPr wrap="square">
            <a:spAutoFit/>
          </a:bodyPr>
          <a:lstStyle/>
          <a:p>
            <a:pPr lvl="0" defTabSz="761940">
              <a:lnSpc>
                <a:spcPct val="115000"/>
              </a:lnSpc>
            </a:pPr>
            <a:r>
              <a:rPr lang="en-IN" sz="1200" dirty="0">
                <a:solidFill>
                  <a:prstClr val="white"/>
                </a:solidFill>
              </a:rPr>
              <a:t>Fruit fly, </a:t>
            </a:r>
          </a:p>
          <a:p>
            <a:pPr lvl="0" defTabSz="761940">
              <a:lnSpc>
                <a:spcPct val="115000"/>
              </a:lnSpc>
            </a:pPr>
            <a:r>
              <a:rPr lang="en-IN" sz="1200" dirty="0">
                <a:solidFill>
                  <a:prstClr val="white"/>
                </a:solidFill>
              </a:rPr>
              <a:t>Mammals (say human)</a:t>
            </a:r>
          </a:p>
          <a:p>
            <a:pPr lvl="0" defTabSz="761940">
              <a:lnSpc>
                <a:spcPct val="115000"/>
              </a:lnSpc>
            </a:pPr>
            <a:r>
              <a:rPr lang="en-IN" sz="1200" dirty="0">
                <a:solidFill>
                  <a:prstClr val="white"/>
                </a:solidFill>
              </a:rPr>
              <a:t>Most insects</a:t>
            </a:r>
            <a:endParaRPr lang="en-IN" sz="1200" dirty="0">
              <a:solidFill>
                <a:prstClr val="white"/>
              </a:solidFill>
              <a:ea typeface="Calibri"/>
              <a:cs typeface="Times New Roman"/>
            </a:endParaRPr>
          </a:p>
        </p:txBody>
      </p:sp>
      <p:sp>
        <p:nvSpPr>
          <p:cNvPr id="5" name="Rectangle 4">
            <a:extLst>
              <a:ext uri="{FF2B5EF4-FFF2-40B4-BE49-F238E27FC236}">
                <a16:creationId xmlns:a16="http://schemas.microsoft.com/office/drawing/2014/main" id="{34F83EDA-27DF-D14D-99BA-1067A179E559}"/>
              </a:ext>
            </a:extLst>
          </p:cNvPr>
          <p:cNvSpPr/>
          <p:nvPr/>
        </p:nvSpPr>
        <p:spPr>
          <a:xfrm>
            <a:off x="1271108" y="2222079"/>
            <a:ext cx="1493912" cy="716928"/>
          </a:xfrm>
          <a:prstGeom prst="rect">
            <a:avLst/>
          </a:prstGeom>
        </p:spPr>
        <p:txBody>
          <a:bodyPr wrap="square">
            <a:spAutoFit/>
          </a:bodyPr>
          <a:lstStyle/>
          <a:p>
            <a:pPr lvl="0" defTabSz="761940">
              <a:lnSpc>
                <a:spcPct val="115000"/>
              </a:lnSpc>
            </a:pPr>
            <a:r>
              <a:rPr lang="en-IN" sz="1200" dirty="0">
                <a:solidFill>
                  <a:prstClr val="white"/>
                </a:solidFill>
              </a:rPr>
              <a:t>Grass hopper, </a:t>
            </a:r>
          </a:p>
          <a:p>
            <a:pPr lvl="0" defTabSz="761940">
              <a:lnSpc>
                <a:spcPct val="115000"/>
              </a:lnSpc>
            </a:pPr>
            <a:r>
              <a:rPr lang="en-IN" sz="1200" dirty="0">
                <a:solidFill>
                  <a:prstClr val="white"/>
                </a:solidFill>
              </a:rPr>
              <a:t>Round worms </a:t>
            </a:r>
          </a:p>
          <a:p>
            <a:pPr lvl="0" defTabSz="761940">
              <a:lnSpc>
                <a:spcPct val="115000"/>
              </a:lnSpc>
            </a:pPr>
            <a:r>
              <a:rPr lang="en-IN" sz="1200" dirty="0">
                <a:solidFill>
                  <a:prstClr val="white"/>
                </a:solidFill>
              </a:rPr>
              <a:t>Some insects</a:t>
            </a:r>
            <a:endParaRPr lang="en-IN" sz="1200" dirty="0">
              <a:solidFill>
                <a:prstClr val="white"/>
              </a:solidFill>
              <a:ea typeface="Calibri"/>
              <a:cs typeface="Times New Roman"/>
            </a:endParaRPr>
          </a:p>
        </p:txBody>
      </p:sp>
      <p:sp>
        <p:nvSpPr>
          <p:cNvPr id="6" name="Rectangle 5">
            <a:extLst>
              <a:ext uri="{FF2B5EF4-FFF2-40B4-BE49-F238E27FC236}">
                <a16:creationId xmlns:a16="http://schemas.microsoft.com/office/drawing/2014/main" id="{0B28CC44-3B6F-294B-B50B-64FE72B0E177}"/>
              </a:ext>
            </a:extLst>
          </p:cNvPr>
          <p:cNvSpPr/>
          <p:nvPr/>
        </p:nvSpPr>
        <p:spPr>
          <a:xfrm>
            <a:off x="1259632" y="3249268"/>
            <a:ext cx="1061864" cy="504562"/>
          </a:xfrm>
          <a:prstGeom prst="rect">
            <a:avLst/>
          </a:prstGeom>
        </p:spPr>
        <p:txBody>
          <a:bodyPr wrap="square">
            <a:spAutoFit/>
          </a:bodyPr>
          <a:lstStyle/>
          <a:p>
            <a:pPr lvl="0" defTabSz="761940">
              <a:lnSpc>
                <a:spcPct val="115000"/>
              </a:lnSpc>
            </a:pPr>
            <a:r>
              <a:rPr lang="en-IN" sz="1200" dirty="0">
                <a:solidFill>
                  <a:prstClr val="white"/>
                </a:solidFill>
              </a:rPr>
              <a:t>Birds </a:t>
            </a:r>
          </a:p>
          <a:p>
            <a:pPr lvl="0" defTabSz="761940">
              <a:lnSpc>
                <a:spcPct val="115000"/>
              </a:lnSpc>
            </a:pPr>
            <a:r>
              <a:rPr lang="en-IN" sz="1200" dirty="0">
                <a:solidFill>
                  <a:prstClr val="white"/>
                </a:solidFill>
              </a:rPr>
              <a:t>Some reptiles</a:t>
            </a:r>
            <a:endParaRPr lang="en-IN" sz="1200" dirty="0">
              <a:solidFill>
                <a:prstClr val="white"/>
              </a:solidFill>
              <a:ea typeface="Calibri"/>
              <a:cs typeface="Times New Roman"/>
            </a:endParaRPr>
          </a:p>
        </p:txBody>
      </p:sp>
      <p:sp>
        <p:nvSpPr>
          <p:cNvPr id="7" name="Rectangle 6">
            <a:extLst>
              <a:ext uri="{FF2B5EF4-FFF2-40B4-BE49-F238E27FC236}">
                <a16:creationId xmlns:a16="http://schemas.microsoft.com/office/drawing/2014/main" id="{B7FD9D34-93B0-B04E-8F68-B3043FB1A435}"/>
              </a:ext>
            </a:extLst>
          </p:cNvPr>
          <p:cNvSpPr/>
          <p:nvPr/>
        </p:nvSpPr>
        <p:spPr>
          <a:xfrm>
            <a:off x="3131840" y="1568214"/>
            <a:ext cx="370615" cy="325474"/>
          </a:xfrm>
          <a:prstGeom prst="rect">
            <a:avLst/>
          </a:prstGeom>
        </p:spPr>
        <p:txBody>
          <a:bodyPr wrap="none">
            <a:spAutoFit/>
          </a:bodyPr>
          <a:lstStyle/>
          <a:p>
            <a:pPr lvl="0" algn="ctr" defTabSz="761940">
              <a:lnSpc>
                <a:spcPct val="115000"/>
              </a:lnSpc>
            </a:pPr>
            <a:r>
              <a:rPr lang="en-IN" sz="1400" dirty="0">
                <a:solidFill>
                  <a:prstClr val="white"/>
                </a:solidFill>
              </a:rPr>
              <a:t>XX</a:t>
            </a:r>
            <a:endParaRPr lang="en-IN" sz="1400" dirty="0">
              <a:solidFill>
                <a:prstClr val="white"/>
              </a:solidFill>
              <a:ea typeface="Calibri"/>
              <a:cs typeface="Times New Roman"/>
            </a:endParaRPr>
          </a:p>
        </p:txBody>
      </p:sp>
      <p:sp>
        <p:nvSpPr>
          <p:cNvPr id="8" name="Rectangle 7">
            <a:extLst>
              <a:ext uri="{FF2B5EF4-FFF2-40B4-BE49-F238E27FC236}">
                <a16:creationId xmlns:a16="http://schemas.microsoft.com/office/drawing/2014/main" id="{62DD4510-428B-364B-A1E1-484CA50BA9EA}"/>
              </a:ext>
            </a:extLst>
          </p:cNvPr>
          <p:cNvSpPr/>
          <p:nvPr/>
        </p:nvSpPr>
        <p:spPr>
          <a:xfrm>
            <a:off x="3131840" y="2417806"/>
            <a:ext cx="370615" cy="325474"/>
          </a:xfrm>
          <a:prstGeom prst="rect">
            <a:avLst/>
          </a:prstGeom>
        </p:spPr>
        <p:txBody>
          <a:bodyPr wrap="none">
            <a:spAutoFit/>
          </a:bodyPr>
          <a:lstStyle/>
          <a:p>
            <a:pPr lvl="0" algn="ctr" defTabSz="761940">
              <a:lnSpc>
                <a:spcPct val="115000"/>
              </a:lnSpc>
            </a:pPr>
            <a:r>
              <a:rPr lang="en-IN" sz="1400" dirty="0">
                <a:solidFill>
                  <a:prstClr val="white"/>
                </a:solidFill>
              </a:rPr>
              <a:t>XX</a:t>
            </a:r>
            <a:endParaRPr lang="en-IN" sz="1400" dirty="0">
              <a:solidFill>
                <a:prstClr val="white"/>
              </a:solidFill>
              <a:ea typeface="Calibri"/>
              <a:cs typeface="Times New Roman"/>
            </a:endParaRPr>
          </a:p>
        </p:txBody>
      </p:sp>
      <p:sp>
        <p:nvSpPr>
          <p:cNvPr id="9" name="Rectangle 8">
            <a:extLst>
              <a:ext uri="{FF2B5EF4-FFF2-40B4-BE49-F238E27FC236}">
                <a16:creationId xmlns:a16="http://schemas.microsoft.com/office/drawing/2014/main" id="{1D211E2B-4A36-EB47-A113-A521F44EB1C1}"/>
              </a:ext>
            </a:extLst>
          </p:cNvPr>
          <p:cNvSpPr/>
          <p:nvPr/>
        </p:nvSpPr>
        <p:spPr>
          <a:xfrm>
            <a:off x="3103306" y="3428356"/>
            <a:ext cx="427681" cy="325474"/>
          </a:xfrm>
          <a:prstGeom prst="rect">
            <a:avLst/>
          </a:prstGeom>
        </p:spPr>
        <p:txBody>
          <a:bodyPr wrap="none">
            <a:spAutoFit/>
          </a:bodyPr>
          <a:lstStyle/>
          <a:p>
            <a:pPr lvl="0" algn="ctr" defTabSz="761940">
              <a:lnSpc>
                <a:spcPct val="115000"/>
              </a:lnSpc>
            </a:pPr>
            <a:r>
              <a:rPr lang="en-IN" sz="1400" dirty="0">
                <a:solidFill>
                  <a:prstClr val="white"/>
                </a:solidFill>
              </a:rPr>
              <a:t>ZW</a:t>
            </a:r>
            <a:endParaRPr lang="en-IN" sz="1400" dirty="0">
              <a:solidFill>
                <a:prstClr val="white"/>
              </a:solidFill>
              <a:ea typeface="Calibri"/>
              <a:cs typeface="Times New Roman"/>
            </a:endParaRPr>
          </a:p>
        </p:txBody>
      </p:sp>
      <p:sp>
        <p:nvSpPr>
          <p:cNvPr id="10" name="Rectangle 9">
            <a:extLst>
              <a:ext uri="{FF2B5EF4-FFF2-40B4-BE49-F238E27FC236}">
                <a16:creationId xmlns:a16="http://schemas.microsoft.com/office/drawing/2014/main" id="{65C9259A-03BF-A141-88E0-74F245D9DF98}"/>
              </a:ext>
            </a:extLst>
          </p:cNvPr>
          <p:cNvSpPr/>
          <p:nvPr/>
        </p:nvSpPr>
        <p:spPr>
          <a:xfrm>
            <a:off x="4008092" y="1460973"/>
            <a:ext cx="2238350" cy="539956"/>
          </a:xfrm>
          <a:prstGeom prst="rect">
            <a:avLst/>
          </a:prstGeom>
        </p:spPr>
        <p:txBody>
          <a:bodyPr wrap="square">
            <a:spAutoFit/>
          </a:bodyPr>
          <a:lstStyle/>
          <a:p>
            <a:pPr lvl="0" defTabSz="761940">
              <a:lnSpc>
                <a:spcPct val="115000"/>
              </a:lnSpc>
            </a:pPr>
            <a:r>
              <a:rPr lang="en-IN" sz="1400" b="1" dirty="0" err="1">
                <a:solidFill>
                  <a:prstClr val="white"/>
                </a:solidFill>
              </a:rPr>
              <a:t>Homogamety</a:t>
            </a:r>
            <a:endParaRPr lang="en-IN" sz="1400" b="1" dirty="0">
              <a:solidFill>
                <a:prstClr val="white"/>
              </a:solidFill>
            </a:endParaRPr>
          </a:p>
          <a:p>
            <a:pPr lvl="0" defTabSz="761940">
              <a:lnSpc>
                <a:spcPct val="115000"/>
              </a:lnSpc>
            </a:pPr>
            <a:r>
              <a:rPr lang="en-IN" sz="1200" dirty="0">
                <a:solidFill>
                  <a:prstClr val="white"/>
                </a:solidFill>
              </a:rPr>
              <a:t>(All the ova have X chromosome)</a:t>
            </a:r>
            <a:endParaRPr lang="en-IN" sz="1200" dirty="0">
              <a:solidFill>
                <a:prstClr val="white"/>
              </a:solidFill>
              <a:ea typeface="Calibri"/>
              <a:cs typeface="Times New Roman"/>
            </a:endParaRPr>
          </a:p>
        </p:txBody>
      </p:sp>
      <p:sp>
        <p:nvSpPr>
          <p:cNvPr id="11" name="Rectangle 10">
            <a:extLst>
              <a:ext uri="{FF2B5EF4-FFF2-40B4-BE49-F238E27FC236}">
                <a16:creationId xmlns:a16="http://schemas.microsoft.com/office/drawing/2014/main" id="{15A6B0A0-6AB0-8544-8E21-A721FCA0F7F5}"/>
              </a:ext>
            </a:extLst>
          </p:cNvPr>
          <p:cNvSpPr/>
          <p:nvPr/>
        </p:nvSpPr>
        <p:spPr>
          <a:xfrm>
            <a:off x="4020974" y="2310565"/>
            <a:ext cx="2358008" cy="539956"/>
          </a:xfrm>
          <a:prstGeom prst="rect">
            <a:avLst/>
          </a:prstGeom>
        </p:spPr>
        <p:txBody>
          <a:bodyPr wrap="square">
            <a:spAutoFit/>
          </a:bodyPr>
          <a:lstStyle/>
          <a:p>
            <a:pPr lvl="0" defTabSz="761940">
              <a:lnSpc>
                <a:spcPct val="115000"/>
              </a:lnSpc>
            </a:pPr>
            <a:r>
              <a:rPr lang="en-IN" sz="1400" b="1" dirty="0" err="1">
                <a:solidFill>
                  <a:prstClr val="white"/>
                </a:solidFill>
              </a:rPr>
              <a:t>Homogamety</a:t>
            </a:r>
            <a:endParaRPr lang="en-IN" sz="1400" b="1" dirty="0">
              <a:solidFill>
                <a:prstClr val="white"/>
              </a:solidFill>
            </a:endParaRPr>
          </a:p>
          <a:p>
            <a:pPr lvl="0" defTabSz="761940">
              <a:lnSpc>
                <a:spcPct val="115000"/>
              </a:lnSpc>
            </a:pPr>
            <a:r>
              <a:rPr lang="en-IN" sz="1200" dirty="0">
                <a:solidFill>
                  <a:prstClr val="white"/>
                </a:solidFill>
              </a:rPr>
              <a:t>(All gametes have X chromosome)</a:t>
            </a:r>
            <a:endParaRPr lang="en-IN" sz="1200" dirty="0">
              <a:solidFill>
                <a:prstClr val="white"/>
              </a:solidFill>
              <a:ea typeface="Calibri"/>
              <a:cs typeface="Times New Roman"/>
            </a:endParaRPr>
          </a:p>
        </p:txBody>
      </p:sp>
      <p:sp>
        <p:nvSpPr>
          <p:cNvPr id="12" name="Rectangle 11">
            <a:extLst>
              <a:ext uri="{FF2B5EF4-FFF2-40B4-BE49-F238E27FC236}">
                <a16:creationId xmlns:a16="http://schemas.microsoft.com/office/drawing/2014/main" id="{459DC952-0C4A-2641-8E9E-D11699ECE130}"/>
              </a:ext>
            </a:extLst>
          </p:cNvPr>
          <p:cNvSpPr/>
          <p:nvPr/>
        </p:nvSpPr>
        <p:spPr>
          <a:xfrm>
            <a:off x="4008092" y="3125388"/>
            <a:ext cx="2238350" cy="752322"/>
          </a:xfrm>
          <a:prstGeom prst="rect">
            <a:avLst/>
          </a:prstGeom>
        </p:spPr>
        <p:txBody>
          <a:bodyPr wrap="square">
            <a:spAutoFit/>
          </a:bodyPr>
          <a:lstStyle/>
          <a:p>
            <a:pPr lvl="0" defTabSz="761940">
              <a:lnSpc>
                <a:spcPct val="115000"/>
              </a:lnSpc>
            </a:pPr>
            <a:r>
              <a:rPr lang="en-IN" sz="1400" b="1" dirty="0" err="1">
                <a:solidFill>
                  <a:prstClr val="white"/>
                </a:solidFill>
              </a:rPr>
              <a:t>Heterogamety</a:t>
            </a:r>
            <a:r>
              <a:rPr lang="en-IN" sz="1400" b="1" dirty="0">
                <a:solidFill>
                  <a:prstClr val="white"/>
                </a:solidFill>
              </a:rPr>
              <a:t> </a:t>
            </a:r>
          </a:p>
          <a:p>
            <a:pPr lvl="0" defTabSz="761940">
              <a:lnSpc>
                <a:spcPct val="115000"/>
              </a:lnSpc>
            </a:pPr>
            <a:r>
              <a:rPr lang="en-IN" sz="1200" dirty="0">
                <a:solidFill>
                  <a:prstClr val="white"/>
                </a:solidFill>
              </a:rPr>
              <a:t>(Eggs have either Z or W chromosomes)</a:t>
            </a:r>
            <a:endParaRPr lang="en-IN" sz="1200" dirty="0">
              <a:solidFill>
                <a:prstClr val="white"/>
              </a:solidFill>
              <a:ea typeface="Calibri"/>
              <a:cs typeface="Times New Roman"/>
            </a:endParaRPr>
          </a:p>
        </p:txBody>
      </p:sp>
      <p:sp>
        <p:nvSpPr>
          <p:cNvPr id="13" name="Rectangle 12">
            <a:extLst>
              <a:ext uri="{FF2B5EF4-FFF2-40B4-BE49-F238E27FC236}">
                <a16:creationId xmlns:a16="http://schemas.microsoft.com/office/drawing/2014/main" id="{1FDA1EEF-EE3A-D044-B70E-2D545176CC43}"/>
              </a:ext>
            </a:extLst>
          </p:cNvPr>
          <p:cNvSpPr/>
          <p:nvPr/>
        </p:nvSpPr>
        <p:spPr>
          <a:xfrm>
            <a:off x="6752079" y="1568214"/>
            <a:ext cx="365806" cy="325474"/>
          </a:xfrm>
          <a:prstGeom prst="rect">
            <a:avLst/>
          </a:prstGeom>
        </p:spPr>
        <p:txBody>
          <a:bodyPr wrap="none">
            <a:spAutoFit/>
          </a:bodyPr>
          <a:lstStyle/>
          <a:p>
            <a:pPr lvl="0" algn="ctr" defTabSz="761940">
              <a:lnSpc>
                <a:spcPct val="115000"/>
              </a:lnSpc>
            </a:pPr>
            <a:r>
              <a:rPr lang="en-IN" sz="1400" dirty="0">
                <a:solidFill>
                  <a:prstClr val="white"/>
                </a:solidFill>
              </a:rPr>
              <a:t>XY</a:t>
            </a:r>
            <a:endParaRPr lang="en-IN" sz="1400" dirty="0">
              <a:solidFill>
                <a:prstClr val="white"/>
              </a:solidFill>
              <a:ea typeface="Calibri"/>
              <a:cs typeface="Times New Roman"/>
            </a:endParaRPr>
          </a:p>
        </p:txBody>
      </p:sp>
      <p:sp>
        <p:nvSpPr>
          <p:cNvPr id="14" name="Rectangle 13">
            <a:extLst>
              <a:ext uri="{FF2B5EF4-FFF2-40B4-BE49-F238E27FC236}">
                <a16:creationId xmlns:a16="http://schemas.microsoft.com/office/drawing/2014/main" id="{CE77E28A-385C-C24F-A9AD-8960273251BC}"/>
              </a:ext>
            </a:extLst>
          </p:cNvPr>
          <p:cNvSpPr/>
          <p:nvPr/>
        </p:nvSpPr>
        <p:spPr>
          <a:xfrm>
            <a:off x="6701870" y="2446388"/>
            <a:ext cx="391261" cy="325474"/>
          </a:xfrm>
          <a:prstGeom prst="rect">
            <a:avLst/>
          </a:prstGeom>
        </p:spPr>
        <p:txBody>
          <a:bodyPr wrap="none">
            <a:spAutoFit/>
          </a:bodyPr>
          <a:lstStyle/>
          <a:p>
            <a:pPr lvl="0" algn="ctr" defTabSz="761940">
              <a:lnSpc>
                <a:spcPct val="115000"/>
              </a:lnSpc>
            </a:pPr>
            <a:r>
              <a:rPr lang="en-IN" sz="1400" dirty="0">
                <a:solidFill>
                  <a:prstClr val="white"/>
                </a:solidFill>
              </a:rPr>
              <a:t>XO</a:t>
            </a:r>
            <a:endParaRPr lang="en-IN" sz="1400" dirty="0">
              <a:solidFill>
                <a:prstClr val="white"/>
              </a:solidFill>
              <a:ea typeface="Calibri"/>
              <a:cs typeface="Times New Roman"/>
            </a:endParaRPr>
          </a:p>
        </p:txBody>
      </p:sp>
      <p:sp>
        <p:nvSpPr>
          <p:cNvPr id="15" name="Rectangle 14">
            <a:extLst>
              <a:ext uri="{FF2B5EF4-FFF2-40B4-BE49-F238E27FC236}">
                <a16:creationId xmlns:a16="http://schemas.microsoft.com/office/drawing/2014/main" id="{D5070E7D-73AF-EA4B-8874-CA9167ED9ECD}"/>
              </a:ext>
            </a:extLst>
          </p:cNvPr>
          <p:cNvSpPr/>
          <p:nvPr/>
        </p:nvSpPr>
        <p:spPr>
          <a:xfrm>
            <a:off x="6721810" y="3446601"/>
            <a:ext cx="351379" cy="325474"/>
          </a:xfrm>
          <a:prstGeom prst="rect">
            <a:avLst/>
          </a:prstGeom>
        </p:spPr>
        <p:txBody>
          <a:bodyPr wrap="none">
            <a:spAutoFit/>
          </a:bodyPr>
          <a:lstStyle/>
          <a:p>
            <a:pPr lvl="0" algn="ctr" defTabSz="761940">
              <a:lnSpc>
                <a:spcPct val="115000"/>
              </a:lnSpc>
            </a:pPr>
            <a:r>
              <a:rPr lang="en-IN" sz="1400" dirty="0">
                <a:solidFill>
                  <a:prstClr val="white"/>
                </a:solidFill>
              </a:rPr>
              <a:t>ZZ</a:t>
            </a:r>
            <a:endParaRPr lang="en-IN" sz="1400" dirty="0">
              <a:solidFill>
                <a:prstClr val="white"/>
              </a:solidFill>
              <a:ea typeface="Calibri"/>
              <a:cs typeface="Times New Roman"/>
            </a:endParaRPr>
          </a:p>
        </p:txBody>
      </p:sp>
      <p:sp>
        <p:nvSpPr>
          <p:cNvPr id="16" name="Rectangle 15">
            <a:extLst>
              <a:ext uri="{FF2B5EF4-FFF2-40B4-BE49-F238E27FC236}">
                <a16:creationId xmlns:a16="http://schemas.microsoft.com/office/drawing/2014/main" id="{87375F25-0A30-FF4C-8FCB-EF2700EFF180}"/>
              </a:ext>
            </a:extLst>
          </p:cNvPr>
          <p:cNvSpPr/>
          <p:nvPr/>
        </p:nvSpPr>
        <p:spPr>
          <a:xfrm>
            <a:off x="7449778" y="1337093"/>
            <a:ext cx="1586718" cy="752322"/>
          </a:xfrm>
          <a:prstGeom prst="rect">
            <a:avLst/>
          </a:prstGeom>
        </p:spPr>
        <p:txBody>
          <a:bodyPr wrap="square">
            <a:spAutoFit/>
          </a:bodyPr>
          <a:lstStyle/>
          <a:p>
            <a:pPr lvl="0" defTabSz="761940">
              <a:lnSpc>
                <a:spcPct val="115000"/>
              </a:lnSpc>
            </a:pPr>
            <a:r>
              <a:rPr lang="en-IN" sz="1400" b="1" dirty="0" err="1">
                <a:solidFill>
                  <a:prstClr val="white"/>
                </a:solidFill>
              </a:rPr>
              <a:t>Heterogamety</a:t>
            </a:r>
            <a:endParaRPr lang="en-IN" sz="1400" b="1" dirty="0">
              <a:solidFill>
                <a:prstClr val="white"/>
              </a:solidFill>
            </a:endParaRPr>
          </a:p>
          <a:p>
            <a:pPr lvl="0" defTabSz="761940">
              <a:lnSpc>
                <a:spcPct val="115000"/>
              </a:lnSpc>
            </a:pPr>
            <a:r>
              <a:rPr lang="en-IN" sz="1200" dirty="0">
                <a:solidFill>
                  <a:prstClr val="white"/>
                </a:solidFill>
              </a:rPr>
              <a:t>(Gametes have either X or Y chromosomes)</a:t>
            </a:r>
            <a:endParaRPr lang="en-IN" sz="1400" dirty="0">
              <a:solidFill>
                <a:prstClr val="white"/>
              </a:solidFill>
              <a:ea typeface="Calibri"/>
              <a:cs typeface="Times New Roman"/>
            </a:endParaRPr>
          </a:p>
        </p:txBody>
      </p:sp>
      <p:sp>
        <p:nvSpPr>
          <p:cNvPr id="17" name="Rectangle 16">
            <a:extLst>
              <a:ext uri="{FF2B5EF4-FFF2-40B4-BE49-F238E27FC236}">
                <a16:creationId xmlns:a16="http://schemas.microsoft.com/office/drawing/2014/main" id="{BD006448-1FF9-A641-9B82-7AD2EB5B4555}"/>
              </a:ext>
            </a:extLst>
          </p:cNvPr>
          <p:cNvSpPr/>
          <p:nvPr/>
        </p:nvSpPr>
        <p:spPr>
          <a:xfrm>
            <a:off x="7449778" y="2167869"/>
            <a:ext cx="1694222" cy="892552"/>
          </a:xfrm>
          <a:prstGeom prst="rect">
            <a:avLst/>
          </a:prstGeom>
        </p:spPr>
        <p:txBody>
          <a:bodyPr wrap="square">
            <a:spAutoFit/>
          </a:bodyPr>
          <a:lstStyle/>
          <a:p>
            <a:pPr lvl="0" defTabSz="761940"/>
            <a:r>
              <a:rPr lang="en-IN" sz="1400" b="1" dirty="0" err="1">
                <a:solidFill>
                  <a:prstClr val="white"/>
                </a:solidFill>
              </a:rPr>
              <a:t>Heterogamety</a:t>
            </a:r>
            <a:r>
              <a:rPr lang="en-IN" sz="1400" dirty="0">
                <a:solidFill>
                  <a:prstClr val="white"/>
                </a:solidFill>
              </a:rPr>
              <a:t> </a:t>
            </a:r>
          </a:p>
          <a:p>
            <a:pPr lvl="0" defTabSz="761940"/>
            <a:r>
              <a:rPr lang="en-IN" sz="1400" dirty="0">
                <a:solidFill>
                  <a:prstClr val="white"/>
                </a:solidFill>
              </a:rPr>
              <a:t>(Every </a:t>
            </a:r>
            <a:r>
              <a:rPr lang="en-IN" sz="1200" dirty="0">
                <a:solidFill>
                  <a:prstClr val="white"/>
                </a:solidFill>
              </a:rPr>
              <a:t>sperms have either X or no chromosomes)</a:t>
            </a:r>
            <a:endParaRPr lang="en-IN" sz="1400" dirty="0">
              <a:solidFill>
                <a:prstClr val="white"/>
              </a:solidFill>
              <a:ea typeface="Calibri"/>
              <a:cs typeface="Times New Roman"/>
            </a:endParaRPr>
          </a:p>
        </p:txBody>
      </p:sp>
      <p:sp>
        <p:nvSpPr>
          <p:cNvPr id="18" name="Rectangle 17">
            <a:extLst>
              <a:ext uri="{FF2B5EF4-FFF2-40B4-BE49-F238E27FC236}">
                <a16:creationId xmlns:a16="http://schemas.microsoft.com/office/drawing/2014/main" id="{9ABE7CCB-6EEB-E048-B94D-524D59BD6C36}"/>
              </a:ext>
            </a:extLst>
          </p:cNvPr>
          <p:cNvSpPr/>
          <p:nvPr/>
        </p:nvSpPr>
        <p:spPr>
          <a:xfrm>
            <a:off x="7467072" y="3138875"/>
            <a:ext cx="1569424" cy="787716"/>
          </a:xfrm>
          <a:prstGeom prst="rect">
            <a:avLst/>
          </a:prstGeom>
        </p:spPr>
        <p:txBody>
          <a:bodyPr wrap="square">
            <a:spAutoFit/>
          </a:bodyPr>
          <a:lstStyle/>
          <a:p>
            <a:pPr lvl="0" defTabSz="761940">
              <a:lnSpc>
                <a:spcPct val="115000"/>
              </a:lnSpc>
            </a:pPr>
            <a:r>
              <a:rPr lang="en-IN" sz="1400" b="1" dirty="0" err="1">
                <a:solidFill>
                  <a:prstClr val="white"/>
                </a:solidFill>
              </a:rPr>
              <a:t>Homogamety</a:t>
            </a:r>
            <a:endParaRPr lang="en-IN" sz="1400" b="1" dirty="0">
              <a:solidFill>
                <a:prstClr val="white"/>
              </a:solidFill>
            </a:endParaRPr>
          </a:p>
          <a:p>
            <a:pPr lvl="0" defTabSz="761940">
              <a:lnSpc>
                <a:spcPct val="115000"/>
              </a:lnSpc>
            </a:pPr>
            <a:r>
              <a:rPr lang="en-IN" sz="1400" dirty="0">
                <a:solidFill>
                  <a:prstClr val="white"/>
                </a:solidFill>
              </a:rPr>
              <a:t>(</a:t>
            </a:r>
            <a:r>
              <a:rPr lang="en-IN" sz="1200" dirty="0">
                <a:solidFill>
                  <a:prstClr val="white"/>
                </a:solidFill>
              </a:rPr>
              <a:t>All sperms have Z chromosome)</a:t>
            </a:r>
            <a:endParaRPr lang="en-IN" sz="1400" dirty="0">
              <a:solidFill>
                <a:prstClr val="white"/>
              </a:solidFill>
              <a:ea typeface="Calibri"/>
              <a:cs typeface="Times New Roman"/>
            </a:endParaRPr>
          </a:p>
        </p:txBody>
      </p:sp>
      <p:sp>
        <p:nvSpPr>
          <p:cNvPr id="19" name="Rectangle 18">
            <a:extLst>
              <a:ext uri="{FF2B5EF4-FFF2-40B4-BE49-F238E27FC236}">
                <a16:creationId xmlns:a16="http://schemas.microsoft.com/office/drawing/2014/main" id="{3DFDBDCA-D16F-C647-903C-713529AB12B4}"/>
              </a:ext>
            </a:extLst>
          </p:cNvPr>
          <p:cNvSpPr/>
          <p:nvPr/>
        </p:nvSpPr>
        <p:spPr>
          <a:xfrm>
            <a:off x="72007" y="1565623"/>
            <a:ext cx="1112805" cy="325474"/>
          </a:xfrm>
          <a:prstGeom prst="rect">
            <a:avLst/>
          </a:prstGeom>
        </p:spPr>
        <p:txBody>
          <a:bodyPr wrap="none">
            <a:spAutoFit/>
          </a:bodyPr>
          <a:lstStyle/>
          <a:p>
            <a:pPr lvl="0" defTabSz="761940">
              <a:lnSpc>
                <a:spcPct val="115000"/>
              </a:lnSpc>
            </a:pPr>
            <a:r>
              <a:rPr lang="en-IN" sz="1400" b="1" dirty="0">
                <a:solidFill>
                  <a:prstClr val="white"/>
                </a:solidFill>
              </a:rPr>
              <a:t>XX – XY </a:t>
            </a:r>
            <a:r>
              <a:rPr lang="en-IN" sz="1400" dirty="0">
                <a:solidFill>
                  <a:prstClr val="white"/>
                </a:solidFill>
              </a:rPr>
              <a:t>type</a:t>
            </a:r>
            <a:endParaRPr lang="en-IN" sz="1400" dirty="0">
              <a:solidFill>
                <a:prstClr val="white"/>
              </a:solidFill>
              <a:ea typeface="Calibri"/>
              <a:cs typeface="Times New Roman"/>
            </a:endParaRPr>
          </a:p>
        </p:txBody>
      </p:sp>
      <p:sp>
        <p:nvSpPr>
          <p:cNvPr id="20" name="Rectangle 19">
            <a:extLst>
              <a:ext uri="{FF2B5EF4-FFF2-40B4-BE49-F238E27FC236}">
                <a16:creationId xmlns:a16="http://schemas.microsoft.com/office/drawing/2014/main" id="{0A9FBBBC-5367-E34B-8822-B095ED6BE959}"/>
              </a:ext>
            </a:extLst>
          </p:cNvPr>
          <p:cNvSpPr/>
          <p:nvPr/>
        </p:nvSpPr>
        <p:spPr>
          <a:xfrm>
            <a:off x="72007" y="2417806"/>
            <a:ext cx="1135504" cy="325474"/>
          </a:xfrm>
          <a:prstGeom prst="rect">
            <a:avLst/>
          </a:prstGeom>
        </p:spPr>
        <p:txBody>
          <a:bodyPr wrap="none">
            <a:spAutoFit/>
          </a:bodyPr>
          <a:lstStyle/>
          <a:p>
            <a:pPr lvl="0" defTabSz="761940">
              <a:lnSpc>
                <a:spcPct val="115000"/>
              </a:lnSpc>
            </a:pPr>
            <a:r>
              <a:rPr lang="en-IN" sz="1400" b="1" dirty="0">
                <a:solidFill>
                  <a:prstClr val="white"/>
                </a:solidFill>
              </a:rPr>
              <a:t>XX – XO </a:t>
            </a:r>
            <a:r>
              <a:rPr lang="en-IN" sz="1400" dirty="0">
                <a:solidFill>
                  <a:prstClr val="white"/>
                </a:solidFill>
              </a:rPr>
              <a:t>type</a:t>
            </a:r>
            <a:endParaRPr lang="en-IN" sz="1400" dirty="0">
              <a:solidFill>
                <a:prstClr val="white"/>
              </a:solidFill>
              <a:ea typeface="Calibri"/>
              <a:cs typeface="Times New Roman"/>
            </a:endParaRPr>
          </a:p>
        </p:txBody>
      </p:sp>
      <p:sp>
        <p:nvSpPr>
          <p:cNvPr id="21" name="Rectangle 20">
            <a:extLst>
              <a:ext uri="{FF2B5EF4-FFF2-40B4-BE49-F238E27FC236}">
                <a16:creationId xmlns:a16="http://schemas.microsoft.com/office/drawing/2014/main" id="{79C64916-3398-CF46-A17C-A1834B41F1DE}"/>
              </a:ext>
            </a:extLst>
          </p:cNvPr>
          <p:cNvSpPr/>
          <p:nvPr/>
        </p:nvSpPr>
        <p:spPr>
          <a:xfrm>
            <a:off x="93900" y="3428356"/>
            <a:ext cx="1143839" cy="325474"/>
          </a:xfrm>
          <a:prstGeom prst="rect">
            <a:avLst/>
          </a:prstGeom>
        </p:spPr>
        <p:txBody>
          <a:bodyPr wrap="none">
            <a:spAutoFit/>
          </a:bodyPr>
          <a:lstStyle/>
          <a:p>
            <a:pPr lvl="0" defTabSz="761940">
              <a:lnSpc>
                <a:spcPct val="115000"/>
              </a:lnSpc>
            </a:pPr>
            <a:r>
              <a:rPr lang="en-IN" sz="1400" b="1" dirty="0">
                <a:solidFill>
                  <a:prstClr val="white"/>
                </a:solidFill>
              </a:rPr>
              <a:t>ZZ – ZW </a:t>
            </a:r>
            <a:r>
              <a:rPr lang="en-IN" sz="1400" dirty="0">
                <a:solidFill>
                  <a:prstClr val="white"/>
                </a:solidFill>
              </a:rPr>
              <a:t>type</a:t>
            </a:r>
            <a:endParaRPr lang="en-IN" sz="1400" dirty="0">
              <a:solidFill>
                <a:prstClr val="white"/>
              </a:solidFill>
              <a:ea typeface="Calibri"/>
              <a:cs typeface="Times New Roman"/>
            </a:endParaRPr>
          </a:p>
        </p:txBody>
      </p:sp>
    </p:spTree>
    <p:extLst>
      <p:ext uri="{BB962C8B-B14F-4D97-AF65-F5344CB8AC3E}">
        <p14:creationId xmlns:p14="http://schemas.microsoft.com/office/powerpoint/2010/main" val="161214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D3964D-C90B-C947-BFF3-40427CD864F4}"/>
              </a:ext>
            </a:extLst>
          </p:cNvPr>
          <p:cNvSpPr/>
          <p:nvPr/>
        </p:nvSpPr>
        <p:spPr>
          <a:xfrm>
            <a:off x="-48874" y="2657733"/>
            <a:ext cx="1736630" cy="2215991"/>
          </a:xfrm>
          <a:prstGeom prst="rect">
            <a:avLst/>
          </a:prstGeom>
        </p:spPr>
        <p:txBody>
          <a:bodyPr wrap="square">
            <a:spAutoFit/>
          </a:bodyPr>
          <a:lstStyle/>
          <a:p>
            <a:r>
              <a:rPr lang="en-IN" sz="13800" b="1" dirty="0">
                <a:solidFill>
                  <a:prstClr val="white">
                    <a:lumMod val="85000"/>
                  </a:prstClr>
                </a:solidFill>
              </a:rPr>
              <a:t>🐓</a:t>
            </a:r>
            <a:endParaRPr lang="en-US" sz="2400" dirty="0"/>
          </a:p>
        </p:txBody>
      </p:sp>
      <p:sp>
        <p:nvSpPr>
          <p:cNvPr id="4" name="Title 1"/>
          <p:cNvSpPr>
            <a:spLocks noGrp="1"/>
          </p:cNvSpPr>
          <p:nvPr>
            <p:ph type="title"/>
          </p:nvPr>
        </p:nvSpPr>
        <p:spPr>
          <a:xfrm>
            <a:off x="-396552" y="-144781"/>
            <a:ext cx="6720591" cy="546372"/>
          </a:xfrm>
        </p:spPr>
        <p:txBody>
          <a:bodyPr>
            <a:normAutofit/>
          </a:bodyPr>
          <a:lstStyle/>
          <a:p>
            <a:r>
              <a:rPr lang="en-US" sz="2000" b="1" dirty="0"/>
              <a:t>In birds, sex is determined as follow</a:t>
            </a:r>
          </a:p>
        </p:txBody>
      </p:sp>
      <p:sp>
        <p:nvSpPr>
          <p:cNvPr id="6" name="Rectangle 2"/>
          <p:cNvSpPr>
            <a:spLocks noChangeArrowheads="1"/>
          </p:cNvSpPr>
          <p:nvPr/>
        </p:nvSpPr>
        <p:spPr bwMode="auto">
          <a:xfrm>
            <a:off x="5759818" y="1915871"/>
            <a:ext cx="3255743" cy="815608"/>
          </a:xfrm>
          <a:prstGeom prst="rect">
            <a:avLst/>
          </a:prstGeom>
          <a:noFill/>
          <a:ln w="9525">
            <a:noFill/>
            <a:miter lim="800000"/>
            <a:headEnd/>
            <a:tailEnd/>
          </a:ln>
          <a:effectLst/>
        </p:spPr>
        <p:txBody>
          <a:bodyPr vert="horz" wrap="square" lIns="76200" tIns="38100" rIns="76200" bIns="38100" numCol="1" anchor="ctr" anchorCtr="0" compatLnSpc="1">
            <a:prstTxWarp prst="textNoShape">
              <a:avLst/>
            </a:prstTxWarp>
            <a:spAutoFit/>
          </a:bodyPr>
          <a:lstStyle/>
          <a:p>
            <a:pPr algn="just" defTabSz="761940" fontAlgn="base">
              <a:spcBef>
                <a:spcPct val="0"/>
              </a:spcBef>
              <a:spcAft>
                <a:spcPct val="0"/>
              </a:spcAft>
            </a:pPr>
            <a:r>
              <a:rPr lang="en-US" sz="1600" b="1" dirty="0">
                <a:latin typeface="+mj-lt"/>
                <a:ea typeface="Calibri" pitchFamily="34" charset="0"/>
                <a:cs typeface="Times New Roman" pitchFamily="18" charset="0"/>
              </a:rPr>
              <a:t>Female birds produce heterogametes i.e. female produces (Z) type and (W) type of gametes </a:t>
            </a:r>
            <a:endParaRPr lang="en-US" sz="1600" b="1" dirty="0">
              <a:latin typeface="+mj-lt"/>
              <a:cs typeface="Arial" pitchFamily="34" charset="0"/>
            </a:endParaRPr>
          </a:p>
        </p:txBody>
      </p:sp>
      <p:sp>
        <p:nvSpPr>
          <p:cNvPr id="5" name="Rectangle 4">
            <a:extLst>
              <a:ext uri="{FF2B5EF4-FFF2-40B4-BE49-F238E27FC236}">
                <a16:creationId xmlns:a16="http://schemas.microsoft.com/office/drawing/2014/main" id="{D10207BE-5E00-5D47-AD2F-0A5BC4DCBF98}"/>
              </a:ext>
            </a:extLst>
          </p:cNvPr>
          <p:cNvSpPr/>
          <p:nvPr/>
        </p:nvSpPr>
        <p:spPr>
          <a:xfrm>
            <a:off x="408785" y="83244"/>
            <a:ext cx="1638590" cy="1718291"/>
          </a:xfrm>
          <a:prstGeom prst="rect">
            <a:avLst/>
          </a:prstGeom>
        </p:spPr>
        <p:txBody>
          <a:bodyPr wrap="none">
            <a:spAutoFit/>
          </a:bodyPr>
          <a:lstStyle/>
          <a:p>
            <a:pPr algn="ctr">
              <a:lnSpc>
                <a:spcPct val="115000"/>
              </a:lnSpc>
            </a:pPr>
            <a:r>
              <a:rPr lang="en-IN" sz="9600" b="1" dirty="0">
                <a:solidFill>
                  <a:schemeClr val="tx1">
                    <a:lumMod val="85000"/>
                  </a:schemeClr>
                </a:solidFill>
              </a:rPr>
              <a:t>🐓</a:t>
            </a:r>
            <a:r>
              <a:rPr lang="en-IN" b="1" dirty="0"/>
              <a:t>ZZ</a:t>
            </a:r>
          </a:p>
        </p:txBody>
      </p:sp>
      <p:sp>
        <p:nvSpPr>
          <p:cNvPr id="8" name="Rectangle 7">
            <a:extLst>
              <a:ext uri="{FF2B5EF4-FFF2-40B4-BE49-F238E27FC236}">
                <a16:creationId xmlns:a16="http://schemas.microsoft.com/office/drawing/2014/main" id="{0E8970A5-4BA1-8E47-A47E-6C0CA2657979}"/>
              </a:ext>
            </a:extLst>
          </p:cNvPr>
          <p:cNvSpPr/>
          <p:nvPr/>
        </p:nvSpPr>
        <p:spPr>
          <a:xfrm>
            <a:off x="4396909" y="612570"/>
            <a:ext cx="713913" cy="991875"/>
          </a:xfrm>
          <a:prstGeom prst="rect">
            <a:avLst/>
          </a:prstGeom>
        </p:spPr>
        <p:txBody>
          <a:bodyPr wrap="none">
            <a:spAutoFit/>
          </a:bodyPr>
          <a:lstStyle/>
          <a:p>
            <a:pPr algn="ctr">
              <a:lnSpc>
                <a:spcPct val="115000"/>
              </a:lnSpc>
            </a:pPr>
            <a:r>
              <a:rPr lang="en-IN" b="1" dirty="0"/>
              <a:t>ZW </a:t>
            </a:r>
            <a:r>
              <a:rPr lang="en-IN" sz="5400" b="1" dirty="0">
                <a:solidFill>
                  <a:prstClr val="white"/>
                </a:solidFill>
              </a:rPr>
              <a:t> </a:t>
            </a:r>
            <a:endParaRPr lang="en-IN" b="1" dirty="0">
              <a:ea typeface="Calibri"/>
              <a:cs typeface="Times New Roman"/>
            </a:endParaRPr>
          </a:p>
        </p:txBody>
      </p:sp>
      <p:sp>
        <p:nvSpPr>
          <p:cNvPr id="7" name="Oval 6">
            <a:extLst>
              <a:ext uri="{FF2B5EF4-FFF2-40B4-BE49-F238E27FC236}">
                <a16:creationId xmlns:a16="http://schemas.microsoft.com/office/drawing/2014/main" id="{68A4FE4A-649B-DA46-BEFA-DF988B5E58A6}"/>
              </a:ext>
            </a:extLst>
          </p:cNvPr>
          <p:cNvSpPr/>
          <p:nvPr/>
        </p:nvSpPr>
        <p:spPr>
          <a:xfrm>
            <a:off x="1224066" y="2099468"/>
            <a:ext cx="452230" cy="50608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dirty="0"/>
              <a:t>Z</a:t>
            </a:r>
            <a:endParaRPr lang="en-IN" b="1" dirty="0">
              <a:solidFill>
                <a:schemeClr val="tx1"/>
              </a:solidFill>
              <a:ea typeface="Calibri"/>
              <a:cs typeface="Times New Roman"/>
            </a:endParaRPr>
          </a:p>
        </p:txBody>
      </p:sp>
      <p:sp>
        <p:nvSpPr>
          <p:cNvPr id="10" name="Oval 9">
            <a:extLst>
              <a:ext uri="{FF2B5EF4-FFF2-40B4-BE49-F238E27FC236}">
                <a16:creationId xmlns:a16="http://schemas.microsoft.com/office/drawing/2014/main" id="{042A7920-63D6-B14F-8C1E-7F034C29DDE3}"/>
              </a:ext>
            </a:extLst>
          </p:cNvPr>
          <p:cNvSpPr/>
          <p:nvPr/>
        </p:nvSpPr>
        <p:spPr>
          <a:xfrm>
            <a:off x="2200558" y="2097127"/>
            <a:ext cx="452230" cy="506083"/>
          </a:xfrm>
          <a:prstGeom prst="ellipse">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dirty="0"/>
              <a:t>Z</a:t>
            </a:r>
            <a:endParaRPr lang="en-IN" b="1" dirty="0">
              <a:solidFill>
                <a:schemeClr val="tx1"/>
              </a:solidFill>
              <a:ea typeface="Calibri"/>
              <a:cs typeface="Times New Roman"/>
            </a:endParaRPr>
          </a:p>
        </p:txBody>
      </p:sp>
      <p:sp>
        <p:nvSpPr>
          <p:cNvPr id="11" name="Oval 10">
            <a:extLst>
              <a:ext uri="{FF2B5EF4-FFF2-40B4-BE49-F238E27FC236}">
                <a16:creationId xmlns:a16="http://schemas.microsoft.com/office/drawing/2014/main" id="{8706DEF2-4657-CA4E-863B-2D008882F87D}"/>
              </a:ext>
            </a:extLst>
          </p:cNvPr>
          <p:cNvSpPr/>
          <p:nvPr/>
        </p:nvSpPr>
        <p:spPr>
          <a:xfrm>
            <a:off x="4976980" y="1941180"/>
            <a:ext cx="452230" cy="506083"/>
          </a:xfrm>
          <a:prstGeom prst="ellipse">
            <a:avLst/>
          </a:prstGeom>
          <a:solidFill>
            <a:srgbClr val="00B0F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dirty="0"/>
              <a:t>W</a:t>
            </a:r>
            <a:endParaRPr lang="en-IN" b="1" dirty="0">
              <a:solidFill>
                <a:schemeClr val="tx1"/>
              </a:solidFill>
              <a:ea typeface="Calibri"/>
              <a:cs typeface="Times New Roman"/>
            </a:endParaRPr>
          </a:p>
        </p:txBody>
      </p:sp>
      <p:sp>
        <p:nvSpPr>
          <p:cNvPr id="12" name="Oval 11">
            <a:extLst>
              <a:ext uri="{FF2B5EF4-FFF2-40B4-BE49-F238E27FC236}">
                <a16:creationId xmlns:a16="http://schemas.microsoft.com/office/drawing/2014/main" id="{8715ED55-4F26-D84D-B4CE-56EF6E180E24}"/>
              </a:ext>
            </a:extLst>
          </p:cNvPr>
          <p:cNvSpPr/>
          <p:nvPr/>
        </p:nvSpPr>
        <p:spPr>
          <a:xfrm>
            <a:off x="4042471" y="1968357"/>
            <a:ext cx="452230" cy="50608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dirty="0"/>
              <a:t>Z</a:t>
            </a:r>
            <a:endParaRPr lang="en-IN" b="1" dirty="0">
              <a:solidFill>
                <a:schemeClr val="tx1"/>
              </a:solidFill>
              <a:ea typeface="Calibri"/>
              <a:cs typeface="Times New Roman"/>
            </a:endParaRPr>
          </a:p>
        </p:txBody>
      </p:sp>
      <p:sp>
        <p:nvSpPr>
          <p:cNvPr id="13" name="Oval 12">
            <a:extLst>
              <a:ext uri="{FF2B5EF4-FFF2-40B4-BE49-F238E27FC236}">
                <a16:creationId xmlns:a16="http://schemas.microsoft.com/office/drawing/2014/main" id="{9AD69A20-6183-8740-92F0-3B5BD3B4E234}"/>
              </a:ext>
            </a:extLst>
          </p:cNvPr>
          <p:cNvSpPr/>
          <p:nvPr/>
        </p:nvSpPr>
        <p:spPr>
          <a:xfrm>
            <a:off x="1637074" y="3356240"/>
            <a:ext cx="720000" cy="720000"/>
          </a:xfrm>
          <a:prstGeom prst="ellipse">
            <a:avLst/>
          </a:prstGeom>
          <a:solidFill>
            <a:srgbClr val="92D05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IN" b="1" dirty="0"/>
              <a:t>ZZ</a:t>
            </a:r>
            <a:endParaRPr lang="en-IN" b="1" dirty="0">
              <a:solidFill>
                <a:schemeClr val="tx1"/>
              </a:solidFill>
              <a:ea typeface="Calibri"/>
              <a:cs typeface="Times New Roman"/>
            </a:endParaRPr>
          </a:p>
        </p:txBody>
      </p:sp>
      <p:sp>
        <p:nvSpPr>
          <p:cNvPr id="14" name="Oval 13">
            <a:extLst>
              <a:ext uri="{FF2B5EF4-FFF2-40B4-BE49-F238E27FC236}">
                <a16:creationId xmlns:a16="http://schemas.microsoft.com/office/drawing/2014/main" id="{7D4E8941-2D6B-D348-92F6-02B64FA5EB19}"/>
              </a:ext>
            </a:extLst>
          </p:cNvPr>
          <p:cNvSpPr/>
          <p:nvPr/>
        </p:nvSpPr>
        <p:spPr>
          <a:xfrm>
            <a:off x="4239703" y="3356240"/>
            <a:ext cx="720000" cy="720000"/>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IN" b="1" dirty="0"/>
              <a:t>ZW</a:t>
            </a:r>
            <a:endParaRPr lang="en-IN" b="1" dirty="0">
              <a:solidFill>
                <a:schemeClr val="tx1"/>
              </a:solidFill>
              <a:ea typeface="Calibri"/>
              <a:cs typeface="Times New Roman"/>
            </a:endParaRPr>
          </a:p>
        </p:txBody>
      </p:sp>
      <p:cxnSp>
        <p:nvCxnSpPr>
          <p:cNvPr id="17" name="Straight Arrow Connector 16">
            <a:extLst>
              <a:ext uri="{FF2B5EF4-FFF2-40B4-BE49-F238E27FC236}">
                <a16:creationId xmlns:a16="http://schemas.microsoft.com/office/drawing/2014/main" id="{151E4ADF-6096-E149-89BD-E3859A688A9B}"/>
              </a:ext>
            </a:extLst>
          </p:cNvPr>
          <p:cNvCxnSpPr>
            <a:cxnSpLocks/>
          </p:cNvCxnSpPr>
          <p:nvPr/>
        </p:nvCxnSpPr>
        <p:spPr>
          <a:xfrm flipH="1">
            <a:off x="1588258" y="1426492"/>
            <a:ext cx="180056" cy="646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966DDF-AA37-8840-9C2B-895E4EE87BCE}"/>
              </a:ext>
            </a:extLst>
          </p:cNvPr>
          <p:cNvCxnSpPr>
            <a:cxnSpLocks/>
          </p:cNvCxnSpPr>
          <p:nvPr/>
        </p:nvCxnSpPr>
        <p:spPr>
          <a:xfrm>
            <a:off x="1947720" y="1436522"/>
            <a:ext cx="360537" cy="5841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C6AE68D-CC2A-6640-B82C-857C0CD7C660}"/>
              </a:ext>
            </a:extLst>
          </p:cNvPr>
          <p:cNvCxnSpPr>
            <a:cxnSpLocks/>
          </p:cNvCxnSpPr>
          <p:nvPr/>
        </p:nvCxnSpPr>
        <p:spPr>
          <a:xfrm flipH="1">
            <a:off x="4340037" y="1451396"/>
            <a:ext cx="288587" cy="491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3D19467-C840-0A49-BDE4-1A5738B3F2C2}"/>
              </a:ext>
            </a:extLst>
          </p:cNvPr>
          <p:cNvCxnSpPr>
            <a:cxnSpLocks/>
          </p:cNvCxnSpPr>
          <p:nvPr/>
        </p:nvCxnSpPr>
        <p:spPr>
          <a:xfrm>
            <a:off x="4732787" y="1436522"/>
            <a:ext cx="362623" cy="4790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D9D0DC8-2C3E-A040-9383-B180BFB5D8C8}"/>
              </a:ext>
            </a:extLst>
          </p:cNvPr>
          <p:cNvCxnSpPr>
            <a:cxnSpLocks/>
            <a:endCxn id="13" idx="0"/>
          </p:cNvCxnSpPr>
          <p:nvPr/>
        </p:nvCxnSpPr>
        <p:spPr>
          <a:xfrm>
            <a:off x="1539554" y="2592636"/>
            <a:ext cx="457520" cy="7636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40E677-53E9-BD47-AA22-D7A74584D647}"/>
              </a:ext>
            </a:extLst>
          </p:cNvPr>
          <p:cNvCxnSpPr>
            <a:cxnSpLocks/>
          </p:cNvCxnSpPr>
          <p:nvPr/>
        </p:nvCxnSpPr>
        <p:spPr>
          <a:xfrm flipH="1">
            <a:off x="2096395" y="2489536"/>
            <a:ext cx="2152445" cy="85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F694174-613F-3244-BEE1-29FA9A23722F}"/>
              </a:ext>
            </a:extLst>
          </p:cNvPr>
          <p:cNvCxnSpPr>
            <a:cxnSpLocks/>
          </p:cNvCxnSpPr>
          <p:nvPr/>
        </p:nvCxnSpPr>
        <p:spPr>
          <a:xfrm>
            <a:off x="2652788" y="2512601"/>
            <a:ext cx="1586915" cy="90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F26205-CC78-C642-99A6-5047B9682DC5}"/>
              </a:ext>
            </a:extLst>
          </p:cNvPr>
          <p:cNvCxnSpPr>
            <a:cxnSpLocks/>
          </p:cNvCxnSpPr>
          <p:nvPr/>
        </p:nvCxnSpPr>
        <p:spPr>
          <a:xfrm flipH="1">
            <a:off x="4803220" y="2512601"/>
            <a:ext cx="322545" cy="871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9277AA3-C956-F943-BC00-8603C437FFCA}"/>
              </a:ext>
            </a:extLst>
          </p:cNvPr>
          <p:cNvSpPr/>
          <p:nvPr/>
        </p:nvSpPr>
        <p:spPr>
          <a:xfrm>
            <a:off x="4362318" y="500139"/>
            <a:ext cx="530915" cy="646331"/>
          </a:xfrm>
          <a:prstGeom prst="rect">
            <a:avLst/>
          </a:prstGeom>
        </p:spPr>
        <p:txBody>
          <a:bodyPr wrap="none">
            <a:spAutoFit/>
          </a:bodyPr>
          <a:lstStyle/>
          <a:p>
            <a:r>
              <a:rPr lang="en-IN" sz="3600" dirty="0">
                <a:ln w="0"/>
                <a:effectLst>
                  <a:outerShdw blurRad="38100" dist="19050" dir="2700000" algn="tl" rotWithShape="0">
                    <a:schemeClr val="dk1">
                      <a:alpha val="40000"/>
                    </a:schemeClr>
                  </a:outerShdw>
                </a:effectLst>
                <a:latin typeface="Arial" panose="020B0604020202020204" pitchFamily="34" charset="0"/>
              </a:rPr>
              <a:t>♀</a:t>
            </a:r>
            <a:endParaRPr lang="en-US" sz="3600" dirty="0">
              <a:ln w="0"/>
              <a:effectLst>
                <a:outerShdw blurRad="38100" dist="19050" dir="2700000" algn="tl" rotWithShape="0">
                  <a:schemeClr val="dk1">
                    <a:alpha val="40000"/>
                  </a:schemeClr>
                </a:outerShdw>
              </a:effectLst>
            </a:endParaRPr>
          </a:p>
        </p:txBody>
      </p:sp>
      <p:sp>
        <p:nvSpPr>
          <p:cNvPr id="51" name="Rectangle 50">
            <a:extLst>
              <a:ext uri="{FF2B5EF4-FFF2-40B4-BE49-F238E27FC236}">
                <a16:creationId xmlns:a16="http://schemas.microsoft.com/office/drawing/2014/main" id="{3065147F-ACEE-BE4D-BDCA-BB31F5171A60}"/>
              </a:ext>
            </a:extLst>
          </p:cNvPr>
          <p:cNvSpPr/>
          <p:nvPr/>
        </p:nvSpPr>
        <p:spPr>
          <a:xfrm>
            <a:off x="1468833" y="545745"/>
            <a:ext cx="659155" cy="646331"/>
          </a:xfrm>
          <a:prstGeom prst="rect">
            <a:avLst/>
          </a:prstGeom>
        </p:spPr>
        <p:txBody>
          <a:bodyPr wrap="none">
            <a:spAutoFit/>
          </a:bodyPr>
          <a:lstStyle/>
          <a:p>
            <a:r>
              <a:rPr lang="en-IN" sz="3600" dirty="0">
                <a:ln w="0"/>
                <a:effectLst>
                  <a:outerShdw blurRad="38100" dist="19050" dir="2700000" algn="tl" rotWithShape="0">
                    <a:schemeClr val="dk1">
                      <a:alpha val="40000"/>
                    </a:schemeClr>
                  </a:outerShdw>
                </a:effectLst>
                <a:latin typeface="Arial" panose="020B0604020202020204" pitchFamily="34" charset="0"/>
              </a:rPr>
              <a:t> ♂</a:t>
            </a:r>
            <a:endParaRPr lang="en-US" sz="3600" dirty="0">
              <a:ln w="0"/>
              <a:effectLst>
                <a:outerShdw blurRad="38100" dist="19050" dir="2700000" algn="tl" rotWithShape="0">
                  <a:schemeClr val="dk1">
                    <a:alpha val="40000"/>
                  </a:schemeClr>
                </a:outerShdw>
              </a:effectLst>
            </a:endParaRPr>
          </a:p>
        </p:txBody>
      </p:sp>
      <p:sp>
        <p:nvSpPr>
          <p:cNvPr id="52" name="Rectangle 51">
            <a:extLst>
              <a:ext uri="{FF2B5EF4-FFF2-40B4-BE49-F238E27FC236}">
                <a16:creationId xmlns:a16="http://schemas.microsoft.com/office/drawing/2014/main" id="{3AABDCB5-0897-5840-A0C9-5D124CCA4932}"/>
              </a:ext>
            </a:extLst>
          </p:cNvPr>
          <p:cNvSpPr/>
          <p:nvPr/>
        </p:nvSpPr>
        <p:spPr>
          <a:xfrm>
            <a:off x="4415155" y="4067163"/>
            <a:ext cx="530915" cy="646331"/>
          </a:xfrm>
          <a:prstGeom prst="rect">
            <a:avLst/>
          </a:prstGeom>
        </p:spPr>
        <p:txBody>
          <a:bodyPr wrap="none">
            <a:spAutoFit/>
          </a:bodyPr>
          <a:lstStyle/>
          <a:p>
            <a:r>
              <a:rPr lang="en-IN" sz="3600" dirty="0">
                <a:ln w="0"/>
                <a:effectLst>
                  <a:outerShdw blurRad="38100" dist="19050" dir="2700000" algn="tl" rotWithShape="0">
                    <a:schemeClr val="dk1">
                      <a:alpha val="40000"/>
                    </a:schemeClr>
                  </a:outerShdw>
                </a:effectLst>
                <a:latin typeface="Arial" panose="020B0604020202020204" pitchFamily="34" charset="0"/>
              </a:rPr>
              <a:t>♀</a:t>
            </a:r>
            <a:endParaRPr lang="en-US" sz="3600" dirty="0">
              <a:ln w="0"/>
              <a:effectLst>
                <a:outerShdw blurRad="38100" dist="19050" dir="2700000" algn="tl" rotWithShape="0">
                  <a:schemeClr val="dk1">
                    <a:alpha val="40000"/>
                  </a:schemeClr>
                </a:outerShdw>
              </a:effectLst>
            </a:endParaRPr>
          </a:p>
        </p:txBody>
      </p:sp>
      <p:sp>
        <p:nvSpPr>
          <p:cNvPr id="53" name="Rectangle 52">
            <a:extLst>
              <a:ext uri="{FF2B5EF4-FFF2-40B4-BE49-F238E27FC236}">
                <a16:creationId xmlns:a16="http://schemas.microsoft.com/office/drawing/2014/main" id="{3F09AFA8-EE8A-F746-B737-4296FFBE00E8}"/>
              </a:ext>
            </a:extLst>
          </p:cNvPr>
          <p:cNvSpPr/>
          <p:nvPr/>
        </p:nvSpPr>
        <p:spPr>
          <a:xfrm>
            <a:off x="1521670" y="4081636"/>
            <a:ext cx="659155" cy="646331"/>
          </a:xfrm>
          <a:prstGeom prst="rect">
            <a:avLst/>
          </a:prstGeom>
        </p:spPr>
        <p:txBody>
          <a:bodyPr wrap="none">
            <a:spAutoFit/>
          </a:bodyPr>
          <a:lstStyle/>
          <a:p>
            <a:r>
              <a:rPr lang="en-IN" sz="3600" dirty="0">
                <a:ln w="0"/>
                <a:effectLst>
                  <a:outerShdw blurRad="38100" dist="19050" dir="2700000" algn="tl" rotWithShape="0">
                    <a:schemeClr val="dk1">
                      <a:alpha val="40000"/>
                    </a:schemeClr>
                  </a:outerShdw>
                </a:effectLst>
                <a:latin typeface="Arial" panose="020B0604020202020204" pitchFamily="34" charset="0"/>
              </a:rPr>
              <a:t> ♂</a:t>
            </a:r>
            <a:endParaRPr lang="en-US" sz="3600" dirty="0">
              <a:ln w="0"/>
              <a:effectLst>
                <a:outerShdw blurRad="38100" dist="19050" dir="2700000" algn="tl" rotWithShape="0">
                  <a:schemeClr val="dk1">
                    <a:alpha val="40000"/>
                  </a:schemeClr>
                </a:outerShdw>
              </a:effectLst>
            </a:endParaRPr>
          </a:p>
        </p:txBody>
      </p:sp>
      <p:sp>
        <p:nvSpPr>
          <p:cNvPr id="55" name="Cross 54">
            <a:extLst>
              <a:ext uri="{FF2B5EF4-FFF2-40B4-BE49-F238E27FC236}">
                <a16:creationId xmlns:a16="http://schemas.microsoft.com/office/drawing/2014/main" id="{FAC708C5-1CD7-0143-AA0C-B63C2A8DE76A}"/>
              </a:ext>
            </a:extLst>
          </p:cNvPr>
          <p:cNvSpPr/>
          <p:nvPr/>
        </p:nvSpPr>
        <p:spPr>
          <a:xfrm rot="2563705">
            <a:off x="2983505" y="819785"/>
            <a:ext cx="523294" cy="506409"/>
          </a:xfrm>
          <a:prstGeom prst="plus">
            <a:avLst>
              <a:gd name="adj" fmla="val 418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FCEF67C2-26E2-0E42-979A-051BBB855DE1}"/>
              </a:ext>
            </a:extLst>
          </p:cNvPr>
          <p:cNvPicPr>
            <a:picLocks noChangeAspect="1"/>
          </p:cNvPicPr>
          <p:nvPr/>
        </p:nvPicPr>
        <p:blipFill>
          <a:blip r:embed="rId2"/>
          <a:stretch>
            <a:fillRect/>
          </a:stretch>
        </p:blipFill>
        <p:spPr>
          <a:xfrm flipH="1">
            <a:off x="4830021" y="724267"/>
            <a:ext cx="675345" cy="643046"/>
          </a:xfrm>
          <a:prstGeom prst="rect">
            <a:avLst/>
          </a:prstGeom>
        </p:spPr>
      </p:pic>
      <p:pic>
        <p:nvPicPr>
          <p:cNvPr id="58" name="Picture 57">
            <a:extLst>
              <a:ext uri="{FF2B5EF4-FFF2-40B4-BE49-F238E27FC236}">
                <a16:creationId xmlns:a16="http://schemas.microsoft.com/office/drawing/2014/main" id="{88829D5E-1F26-5E41-994F-25E75F710BED}"/>
              </a:ext>
            </a:extLst>
          </p:cNvPr>
          <p:cNvPicPr>
            <a:picLocks noChangeAspect="1"/>
          </p:cNvPicPr>
          <p:nvPr/>
        </p:nvPicPr>
        <p:blipFill>
          <a:blip r:embed="rId2"/>
          <a:stretch>
            <a:fillRect/>
          </a:stretch>
        </p:blipFill>
        <p:spPr>
          <a:xfrm flipH="1">
            <a:off x="5084473" y="3450539"/>
            <a:ext cx="675345" cy="643046"/>
          </a:xfrm>
          <a:prstGeom prst="rect">
            <a:avLst/>
          </a:prstGeom>
        </p:spPr>
      </p:pic>
      <p:pic>
        <p:nvPicPr>
          <p:cNvPr id="6148" name="Picture 4" descr="Explain the mechanism of 'sex determination' in birds. How does it differ  from that of human beings ? - Sarthaks eConnect | Largest Online Education  Community">
            <a:extLst>
              <a:ext uri="{FF2B5EF4-FFF2-40B4-BE49-F238E27FC236}">
                <a16:creationId xmlns:a16="http://schemas.microsoft.com/office/drawing/2014/main" id="{B8366704-D811-6446-ABCD-31DDB4F29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566" y="56014"/>
            <a:ext cx="2101145" cy="180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24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5" grpId="0"/>
      <p:bldP spid="8" grpId="0"/>
      <p:bldP spid="7" grpId="0" animBg="1"/>
      <p:bldP spid="10" grpId="0" animBg="1"/>
      <p:bldP spid="11" grpId="0" animBg="1"/>
      <p:bldP spid="12" grpId="0" animBg="1"/>
      <p:bldP spid="13" grpId="0" animBg="1"/>
      <p:bldP spid="14" grpId="0" animBg="1"/>
      <p:bldP spid="49" grpId="0"/>
      <p:bldP spid="51" grpId="0"/>
      <p:bldP spid="52" grpId="0"/>
      <p:bldP spid="53" grpId="0"/>
      <p:bldP spid="5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20"/>
            <a:ext cx="8229600" cy="952500"/>
          </a:xfrm>
        </p:spPr>
        <p:txBody>
          <a:bodyPr>
            <a:normAutofit/>
          </a:bodyPr>
          <a:lstStyle/>
          <a:p>
            <a:r>
              <a:rPr lang="en-US" sz="2000" b="1" dirty="0"/>
              <a:t>Chromosomes in Drosophila </a:t>
            </a:r>
            <a:endParaRPr lang="en-IN" sz="2000" b="1" dirty="0"/>
          </a:p>
        </p:txBody>
      </p:sp>
      <p:sp>
        <p:nvSpPr>
          <p:cNvPr id="5" name="Rectangle 4"/>
          <p:cNvSpPr/>
          <p:nvPr/>
        </p:nvSpPr>
        <p:spPr>
          <a:xfrm>
            <a:off x="152400" y="697260"/>
            <a:ext cx="8740080" cy="1200329"/>
          </a:xfrm>
          <a:prstGeom prst="rect">
            <a:avLst/>
          </a:prstGeom>
        </p:spPr>
        <p:txBody>
          <a:bodyPr wrap="square">
            <a:spAutoFit/>
          </a:bodyPr>
          <a:lstStyle/>
          <a:p>
            <a:r>
              <a:rPr lang="en-US" b="1" dirty="0"/>
              <a:t>In Drosophila </a:t>
            </a:r>
            <a:r>
              <a:rPr lang="en-US" b="1" dirty="0" err="1"/>
              <a:t>melanogaster</a:t>
            </a:r>
            <a:r>
              <a:rPr lang="en-US" b="1" dirty="0"/>
              <a:t> , there are 4 homologous pairs of chromosomes;</a:t>
            </a:r>
          </a:p>
          <a:p>
            <a:pPr>
              <a:buFont typeface="Wingdings" pitchFamily="2" charset="2"/>
              <a:buChar char="ü"/>
            </a:pPr>
            <a:r>
              <a:rPr lang="en-US" b="1" dirty="0"/>
              <a:t>2 pairs of large </a:t>
            </a:r>
            <a:r>
              <a:rPr lang="en-US" b="1" dirty="0" err="1"/>
              <a:t>autosomes</a:t>
            </a:r>
            <a:r>
              <a:rPr lang="en-US" b="1" dirty="0"/>
              <a:t>, ( one slightly smaller than the other pair), </a:t>
            </a:r>
          </a:p>
          <a:p>
            <a:pPr>
              <a:buFont typeface="Wingdings" pitchFamily="2" charset="2"/>
              <a:buChar char="ü"/>
            </a:pPr>
            <a:r>
              <a:rPr lang="en-US" b="1" dirty="0"/>
              <a:t>1 pair of very small </a:t>
            </a:r>
            <a:r>
              <a:rPr lang="en-US" b="1" dirty="0" err="1"/>
              <a:t>autosomes</a:t>
            </a:r>
            <a:r>
              <a:rPr lang="en-US" b="1" dirty="0"/>
              <a:t>, and </a:t>
            </a:r>
          </a:p>
          <a:p>
            <a:pPr>
              <a:buFont typeface="Wingdings" pitchFamily="2" charset="2"/>
              <a:buChar char="ü"/>
            </a:pPr>
            <a:r>
              <a:rPr lang="en-US" b="1" dirty="0"/>
              <a:t>a pair of sex chromosomes.</a:t>
            </a:r>
          </a:p>
        </p:txBody>
      </p:sp>
      <p:pic>
        <p:nvPicPr>
          <p:cNvPr id="4" name="Picture 3">
            <a:extLst>
              <a:ext uri="{FF2B5EF4-FFF2-40B4-BE49-F238E27FC236}">
                <a16:creationId xmlns:a16="http://schemas.microsoft.com/office/drawing/2014/main" id="{6E25F150-E61B-2949-A6B6-786B230F64D1}"/>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Lst>
          </a:blip>
          <a:srcRect r="53458"/>
          <a:stretch/>
        </p:blipFill>
        <p:spPr>
          <a:xfrm>
            <a:off x="1008112" y="2040260"/>
            <a:ext cx="2260556" cy="2028800"/>
          </a:xfrm>
          <a:prstGeom prst="rect">
            <a:avLst/>
          </a:prstGeom>
        </p:spPr>
      </p:pic>
      <p:pic>
        <p:nvPicPr>
          <p:cNvPr id="7" name="Picture 6">
            <a:extLst>
              <a:ext uri="{FF2B5EF4-FFF2-40B4-BE49-F238E27FC236}">
                <a16:creationId xmlns:a16="http://schemas.microsoft.com/office/drawing/2014/main" id="{DD5E7F2C-5BE8-3846-A572-9E13F040DF27}"/>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51979" r="1479"/>
          <a:stretch/>
        </p:blipFill>
        <p:spPr>
          <a:xfrm>
            <a:off x="4586064" y="2027684"/>
            <a:ext cx="2260556" cy="2028800"/>
          </a:xfrm>
          <a:prstGeom prst="rect">
            <a:avLst/>
          </a:prstGeom>
        </p:spPr>
      </p:pic>
      <p:sp>
        <p:nvSpPr>
          <p:cNvPr id="6" name="Rectangle 5">
            <a:extLst>
              <a:ext uri="{FF2B5EF4-FFF2-40B4-BE49-F238E27FC236}">
                <a16:creationId xmlns:a16="http://schemas.microsoft.com/office/drawing/2014/main" id="{9C5EF5B0-ADEE-3542-99CA-A3A43C10C3E8}"/>
              </a:ext>
            </a:extLst>
          </p:cNvPr>
          <p:cNvSpPr/>
          <p:nvPr/>
        </p:nvSpPr>
        <p:spPr>
          <a:xfrm>
            <a:off x="2064482" y="4056484"/>
            <a:ext cx="530915" cy="646331"/>
          </a:xfrm>
          <a:prstGeom prst="rect">
            <a:avLst/>
          </a:prstGeom>
        </p:spPr>
        <p:txBody>
          <a:bodyPr wrap="none">
            <a:spAutoFit/>
          </a:bodyPr>
          <a:lstStyle/>
          <a:p>
            <a:r>
              <a:rPr lang="en-IN" sz="3600" dirty="0">
                <a:ln w="0"/>
                <a:effectLst>
                  <a:outerShdw blurRad="38100" dist="19050" dir="2700000" algn="tl" rotWithShape="0">
                    <a:schemeClr val="dk1">
                      <a:alpha val="40000"/>
                    </a:schemeClr>
                  </a:outerShdw>
                </a:effectLst>
                <a:latin typeface="Arial" panose="020B0604020202020204" pitchFamily="34" charset="0"/>
              </a:rPr>
              <a:t>♀</a:t>
            </a:r>
            <a:endParaRPr lang="en-US" sz="3600" dirty="0">
              <a:ln w="0"/>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F9845D88-3B69-8945-B29B-CC6D58582EDB}"/>
              </a:ext>
            </a:extLst>
          </p:cNvPr>
          <p:cNvSpPr/>
          <p:nvPr/>
        </p:nvSpPr>
        <p:spPr>
          <a:xfrm>
            <a:off x="5386764" y="4034899"/>
            <a:ext cx="659155" cy="646331"/>
          </a:xfrm>
          <a:prstGeom prst="rect">
            <a:avLst/>
          </a:prstGeom>
        </p:spPr>
        <p:txBody>
          <a:bodyPr wrap="none">
            <a:spAutoFit/>
          </a:bodyPr>
          <a:lstStyle/>
          <a:p>
            <a:r>
              <a:rPr lang="en-IN" sz="3600" dirty="0">
                <a:ln w="0"/>
                <a:effectLst>
                  <a:outerShdw blurRad="38100" dist="19050" dir="2700000" algn="tl" rotWithShape="0">
                    <a:schemeClr val="dk1">
                      <a:alpha val="40000"/>
                    </a:schemeClr>
                  </a:outerShdw>
                </a:effectLst>
                <a:latin typeface="Arial" panose="020B0604020202020204" pitchFamily="34" charset="0"/>
              </a:rPr>
              <a:t> ♂</a:t>
            </a:r>
            <a:endParaRPr lang="en-US" sz="36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5841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Sex determination in Humans</a:t>
            </a:r>
            <a:endParaRPr lang="en-IN" dirty="0"/>
          </a:p>
        </p:txBody>
      </p:sp>
      <p:sp>
        <p:nvSpPr>
          <p:cNvPr id="3" name="Content Placeholder 2"/>
          <p:cNvSpPr>
            <a:spLocks noGrp="1"/>
          </p:cNvSpPr>
          <p:nvPr>
            <p:ph idx="1"/>
          </p:nvPr>
        </p:nvSpPr>
        <p:spPr/>
        <p:txBody>
          <a:bodyPr/>
          <a:lstStyle/>
          <a:p>
            <a:endParaRPr lang="en-IN"/>
          </a:p>
        </p:txBody>
      </p:sp>
      <p:pic>
        <p:nvPicPr>
          <p:cNvPr id="5" name="Picture 4" descr="http://lc.brooklyn.cuny.edu/smarttutor/corc1321/images/genetics/5A.1.sexchart.gif"/>
          <p:cNvPicPr>
            <a:picLocks noChangeAspect="1" noChangeArrowheads="1"/>
          </p:cNvPicPr>
          <p:nvPr/>
        </p:nvPicPr>
        <p:blipFill>
          <a:blip r:embed="rId3" cstate="print"/>
          <a:srcRect l="2270" r="2380" b="5456"/>
          <a:stretch>
            <a:fillRect/>
          </a:stretch>
        </p:blipFill>
        <p:spPr bwMode="auto">
          <a:xfrm>
            <a:off x="4576203" y="1333500"/>
            <a:ext cx="3386515" cy="3660407"/>
          </a:xfrm>
          <a:prstGeom prst="rect">
            <a:avLst/>
          </a:prstGeom>
          <a:noFill/>
        </p:spPr>
      </p:pic>
      <p:pic>
        <p:nvPicPr>
          <p:cNvPr id="6" name="Picture 2" descr="http://www.newhealthadvisor.com/images/1HT01477/Father-Determines-The-Sex-Of-The-Child!.jpeg"/>
          <p:cNvPicPr>
            <a:picLocks noChangeAspect="1" noChangeArrowheads="1"/>
          </p:cNvPicPr>
          <p:nvPr/>
        </p:nvPicPr>
        <p:blipFill>
          <a:blip r:embed="rId4" cstate="print"/>
          <a:srcRect l="6813" r="6753" b="6031"/>
          <a:stretch>
            <a:fillRect/>
          </a:stretch>
        </p:blipFill>
        <p:spPr bwMode="auto">
          <a:xfrm>
            <a:off x="791339" y="1340498"/>
            <a:ext cx="3420380" cy="2449298"/>
          </a:xfrm>
          <a:prstGeom prst="rect">
            <a:avLst/>
          </a:prstGeom>
          <a:noFill/>
        </p:spPr>
      </p:pic>
    </p:spTree>
    <p:extLst>
      <p:ext uri="{BB962C8B-B14F-4D97-AF65-F5344CB8AC3E}">
        <p14:creationId xmlns:p14="http://schemas.microsoft.com/office/powerpoint/2010/main" val="298378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9" y="49188"/>
            <a:ext cx="9159418" cy="340089"/>
          </a:xfrm>
        </p:spPr>
        <p:txBody>
          <a:bodyPr>
            <a:normAutofit fontScale="90000"/>
          </a:bodyPr>
          <a:lstStyle/>
          <a:p>
            <a:r>
              <a:rPr lang="en-IN" sz="2000" b="1" dirty="0"/>
              <a:t>Pedigree analysis</a:t>
            </a:r>
            <a:endParaRPr lang="en-IN" sz="2000" dirty="0"/>
          </a:p>
        </p:txBody>
      </p:sp>
      <p:sp>
        <p:nvSpPr>
          <p:cNvPr id="3" name="Content Placeholder 2"/>
          <p:cNvSpPr>
            <a:spLocks noGrp="1"/>
          </p:cNvSpPr>
          <p:nvPr>
            <p:ph idx="1"/>
          </p:nvPr>
        </p:nvSpPr>
        <p:spPr>
          <a:xfrm>
            <a:off x="0" y="445233"/>
            <a:ext cx="9036496" cy="972108"/>
          </a:xfrm>
        </p:spPr>
        <p:txBody>
          <a:bodyPr>
            <a:normAutofit/>
          </a:bodyPr>
          <a:lstStyle/>
          <a:p>
            <a:pPr marL="0" indent="0" algn="just">
              <a:buNone/>
            </a:pPr>
            <a:r>
              <a:rPr lang="en-IN" sz="1800" b="1" dirty="0"/>
              <a:t>Pedigree analysis </a:t>
            </a:r>
            <a:r>
              <a:rPr lang="en-IN" sz="1800" dirty="0"/>
              <a:t>is a </a:t>
            </a:r>
            <a:r>
              <a:rPr lang="en-IN" sz="1800" b="1" dirty="0">
                <a:solidFill>
                  <a:srgbClr val="FFFF00"/>
                </a:solidFill>
              </a:rPr>
              <a:t>system to analyse </a:t>
            </a:r>
            <a:r>
              <a:rPr lang="en-IN" sz="1800" b="1" dirty="0"/>
              <a:t>the distribution and movement of </a:t>
            </a:r>
            <a:r>
              <a:rPr lang="en-IN" sz="1800" b="1" dirty="0">
                <a:solidFill>
                  <a:srgbClr val="FFFF00"/>
                </a:solidFill>
              </a:rPr>
              <a:t>characters in the family tree.</a:t>
            </a:r>
          </a:p>
          <a:p>
            <a:pPr marL="0" indent="0" algn="just">
              <a:buNone/>
            </a:pPr>
            <a:endParaRPr lang="en-IN" sz="1800" i="1" dirty="0"/>
          </a:p>
        </p:txBody>
      </p:sp>
      <p:grpSp>
        <p:nvGrpSpPr>
          <p:cNvPr id="8" name="Group 7"/>
          <p:cNvGrpSpPr/>
          <p:nvPr/>
        </p:nvGrpSpPr>
        <p:grpSpPr>
          <a:xfrm>
            <a:off x="758827" y="1129308"/>
            <a:ext cx="6405461" cy="3744416"/>
            <a:chOff x="1691680" y="3212976"/>
            <a:chExt cx="6848466" cy="2952328"/>
          </a:xfrm>
        </p:grpSpPr>
        <p:grpSp>
          <p:nvGrpSpPr>
            <p:cNvPr id="6" name="Group 5"/>
            <p:cNvGrpSpPr/>
            <p:nvPr/>
          </p:nvGrpSpPr>
          <p:grpSpPr>
            <a:xfrm>
              <a:off x="1691680" y="3645024"/>
              <a:ext cx="6848466" cy="2520280"/>
              <a:chOff x="1217082" y="3356992"/>
              <a:chExt cx="6848466" cy="2520280"/>
            </a:xfrm>
          </p:grpSpPr>
          <p:pic>
            <p:nvPicPr>
              <p:cNvPr id="144386" name="Picture 2"/>
              <p:cNvPicPr>
                <a:picLocks noChangeAspect="1" noChangeArrowheads="1"/>
              </p:cNvPicPr>
              <p:nvPr/>
            </p:nvPicPr>
            <p:blipFill>
              <a:blip r:embed="rId3" cstate="print"/>
              <a:srcRect l="17624" t="10133" r="53321" b="57383"/>
              <a:stretch>
                <a:fillRect/>
              </a:stretch>
            </p:blipFill>
            <p:spPr bwMode="auto">
              <a:xfrm>
                <a:off x="1217082" y="3356992"/>
                <a:ext cx="4009536" cy="252028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17624" t="44094" r="53321" b="10133"/>
              <a:stretch>
                <a:fillRect/>
              </a:stretch>
            </p:blipFill>
            <p:spPr bwMode="auto">
              <a:xfrm>
                <a:off x="5220071" y="3356992"/>
                <a:ext cx="2845477" cy="2520280"/>
              </a:xfrm>
              <a:prstGeom prst="rect">
                <a:avLst/>
              </a:prstGeom>
              <a:noFill/>
              <a:ln w="9525">
                <a:noFill/>
                <a:miter lim="800000"/>
                <a:headEnd/>
                <a:tailEnd/>
              </a:ln>
            </p:spPr>
          </p:pic>
        </p:grpSp>
        <p:sp>
          <p:nvSpPr>
            <p:cNvPr id="7" name="TextBox 6"/>
            <p:cNvSpPr txBox="1"/>
            <p:nvPr/>
          </p:nvSpPr>
          <p:spPr>
            <a:xfrm>
              <a:off x="1691680" y="3212976"/>
              <a:ext cx="6840760" cy="38888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t>Symbols used in Human Pedigree Analysis</a:t>
              </a:r>
              <a:endParaRPr lang="en-IN" sz="2000" b="1" dirty="0"/>
            </a:p>
          </p:txBody>
        </p:sp>
      </p:grpSp>
    </p:spTree>
    <p:extLst>
      <p:ext uri="{BB962C8B-B14F-4D97-AF65-F5344CB8AC3E}">
        <p14:creationId xmlns:p14="http://schemas.microsoft.com/office/powerpoint/2010/main" val="30403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AutoShape 2" descr="data:image/png;base64,iVBORw0KGgoAAAANSUhEUgAAAQMAAADCCAMAAAB6zFdcAAABI1BMVEX///8AAADQ0NDIyMiSkpL4+PidnZ26urqMjIzh4eH8/Px1dXXn5+f///7r6+vMzMzz8/OXl5fv7++urq65ubliYmLX19egoKCsrKzU1NSzs7OJiYnAwMA6OjqlpaXExMRsbGx9fX0sLCwQEBBbW1seHh5RUVFCQkJVVVX/7Ov/8/NpaWkkJCTIjIs8PDwMDAy9JCelOTnDY2Twyc3DUFPMg4L02du3VFG5LC7YmZn66+TNl5fcvLzDPD3aoaTltLGuNjKzQj+vAAD80NPhlZfzu73JW1qnVljPmZyyUVPVrKvqsbDpyM3SeXu9f3uwbGzMaWrew7/er6jKOz+qQ0W3KzXJcXOvABTXu7js0tj+trW1XmLZiIXFeHnCSUv519fpoaXu+bH5AAAUS0lEQVR4nO1dC3ubOLoWIDCSMYiLAQPBdpM0sTOddptLmzZpmplpdqaTOdvsme3u7MxOz///FUcCG4gjjJ3gxM3yPq0DuiG9kj59kj4EAA0aNGjQoEGDBvVDJoTIHHdpQF2RfosUte5tYj0kugLFjnHDPRYIIMLgFikiAZV57fm3SG/1GDxHrrEj9GbdfcoBFktLMwdI0Mq8nsNbpLd6DDbZr9CmPyj23MRNjkzJoxwA12K3hhnoPXqHECAuLR/um07afUTFL5ZXc+Ie40C3bI+5Y9dR/CTJNCrabLs96oHs2MD3WMYqpBx8uwVAW3j6VBjSG/Rc2KAdhJZaUCghO8LGE0EQAdjaUgVKFhK2d7cFN/HZ3RHsLCkobNOA1L8tbCYREO1lTxJ6Bzsmjfot63eQPmhjQ9h+oPLykHCgCyEVALSGDJb1jR1a/WbCgUcDsO4tMfc9oSvpCGwynrrfUp8NOZUbKVqCQ1Ma0JJvaYBsPwW06mltOyz+UNjt06jbKsCgx9KylDVqCIPnYt/fFGSwqbDbDUjzyJqvP+VAYHIMsXx3t1iIvsD6gSgQWUgkqdCfpLSzm/6lfYH+hkn7ApphM2raO8ndJpMHkRDdV+EWxIC1zzYBlpBimJY+rV/KgctKn/5291gEcxJQ700uJp0BCxOBl8pE5TlgvUMQtoWAcvA08Uo4wE+EJ+3WfZdzHlJ5QBunoOgahQW8GQ5YbaccdFlAU0AsHKJNIUouJn2Bw8GQFV+e5YC2hOGGsHOPZazClIO0mzP0k/HdnnCAWX+Y9IVu6j0ZCuSCOGTI+8KUg0QckqQvpBxsh9PAdrkScf/IOIhZkUhk07LtydjdmMqDtmD34s2cA7C9oQGsh4T6UEcSi5MEAlbhiUyccrBDhaY1LHDwdAMDbMcyEzdrpEx2helVKLAh0WeSnGJ3OjZiqkl+EzM5uZvIRIA2hCfbwnMC5G4yGPbyBDaf0DHPTarYFJjgFL4Rthg1g7TpS4KwqbYE4dsnQnzP5ZwHzc0u9X4sJUqRFjskGdfcpLKIRcslJ4pOCte201io5YuFyYYWMXe5x5x0FkKPY5QoWtokqhY4OtCl2FmjVgCqR2mdZXd3Y/VZWUuk/ATJALhGEuwBIPdtv79GSl2DBg0aVKOT/nSKtwCnrp2pU4c6JHdpwM7UeerS6Uz+TFyz0NeT7kyTXB/QnP84BuB4TDOH0wKwXCYFov+P6d3Rvy6PfjtJ8o7ByW9JGej/I/D3cVpwPHXK0qQMHlMSx59PchI7V78dnQCwbgQwdMCvlIPXtDj0D8AYjFkux6wkVD1/AWQwOnp2NjoCmNEEjkadJERn/GvnYsSiJHc0Iv0/TuigSdCg/6CO7/6g19SJJkJTPxp9eJYyu2YtgWbn19F4fDoe/fn7Mb74dHp88BKMzl/+p/Py08t98OLT+7MvPx5/uPz56ODVZ1asq/2Li3Na9p//efnp4s9j8OynVyNawovXV/uvfjo7+xmcnbx7eX7GOBifH7z5/PL8zfGng18+vT768K8Pz34fgb+N1o0DysL7i5cvX+CLf49Ov7wGZ4eAZvwLODx7Pe6cd/7ZGV18/+x4/+z4cjR6MQLgh5MP/wF/0DY9/iu4+AJefzkd/ft3evePDniPwfvRr+Cn0Uf84YByAMDHs/H++I/jH97RdnZ1+PPH75+dHY9erh0DFL9SPe4UH/zx9vjLn+DkR3AxOsDg4//9CcDB+DVIOTh5d/bXH09TDt7SH1rJlIMRON0/ffv2Z8rBORj/BKjLpw+fwee//fAKv6eNhnLw6n9+OabBD8DlH4wD/NPx/lSSrhHwXxJ5cPhu/PvoFJy8BRdvjo9Hr45e7O+/BC/A6IBy8OHs+NX3R9+lHDxjHIDxX8YXo87r0fvR2VvW7DvgYP/LOdj/bh9/N/77OX5Ny/n27OrT+PMPP1yBc3BFOaBRfzldQ82Z1ta40/mIO8e/XHU+gqNLeo+PDy/B/x4/G1OH8cfR1eXR0dXR4buTNx1wRS/B5RGN+O7kZAzegS+HzyiH448AjA4PRwCfdjpnh2cf8Tua8m+/4XeH+yeXb8BHMKKDC018//ChC8xBMn53inrAxP01KAzsnZuR0j94Gil1evOf4yxMpikUol+ej1ZQhjtjUviJRtSZEtI5wlOPXAXK9ID0JqcuDUCHzcvO1AtMk8pi0X9vjh6mkBWYZLGoAU60JDypymljyZpKgbjOJHQWIJP6U4Y60/JnzuuGPPc5C3m1TRvHlIpOoVNkinCuNU+S6UzbTt4Kpv2l01kjDvA6rck9ELT13Mxv0GCtYEIFXbcGkYMHysqDIQTYIqhHENYRwi0CgBNWx3pcGMCeZHimoRK7q8ci2+5dT1OgFUIFoC/FrgHlAALo2anTfxc8AETXHopB2I+BCCXqtE6bnPcHX3GrAz1ykEaRvAtghpBnyLsAsBF7EakOVxfEuuUdNrPLoNTodC6Q2dctUelXh6wJmlkdZincmQM0mctI92aGt34cwOmSo3dfMkmrW/8pcnCbQiBneqXf15DsOtVhlkKRg7hVhqjUR83NVr5a9bTIgYHKMNRKPLQ4V0weBQflfaFcCqFskqp/tQs9C8lEPEcSZ7WvWDVl6d5xZw6mY2P//hSEuoFDS09hebfigOpIhm6596gj1Y/At/0JSnXluRxQXdmP71NXfhjM5+C/A4+ZAxwioCiTm5svPubheBzQ2VsvZm/Ekaroaw0UO5QDiLTQleJvy8c2LgeGBGDPCpQ9B4UoClpElVaX09Wh3dqSPUhMGIWxNmdWzu8L0BAj1wOxBYGp6KoVtVeVzxUCxZpke4psmm4/xnNW5Pkc9Iag5SoW1CFQPKC2ot1VZXSFYD3ZcCXTIqbuYmfJvgCACBCRfCQRaLn0xv9aRcJCeMzjwqJoOGg4YGg4aDhgaDgA89aR1hK6uCh6vQr/7MpolwatSKPSfyVzbigtCENRjLn+3dy7NGAxEBft+f7xSnZmFl/dFcX5/gulVLX3p8z3Rg/MgVHBwUJbm1WBKiTJQ3NQ1Q6+Sg4wkWUcygyLBDfK5zhpSnh+SpiCcpD8KQ1TUSW32TczQq1b6jn0FEUx6X9vWG2WgrxQNctWPVhKXlVKTze3t795vk1R9p44CWAI7fL5KM1DaEbLvieimWBQ6pm3y17lNNax6agkGx6/nvPamyM0NoQMfA6QgjDAmldGY5/Rg3vKkuPjghyIVRxIkxZg8eV2LRyQqSwo2ZUXJ7KAVIwds9Ag2Cv1XJwDOQsacctYCwfetBPIfKGQ5UFcbn/G7aNWaf9ZnINeJopk/lJhdnV7DnCeHcjLcr5bW+d0ZHEOnLyLcge3Ojiw8pLFvM4Q5Xms0chqcQ6kfEDgttM6OCj0AJMneXv5AVo1Wi4szkEmroDLPcqrFnkAs5Lz6zl7CKrR0H6JcSFrnZA7ONbCQVa0Fj+NYBpr2cFxHpbQD3Bq3EsU/n57PfpBPyWhVaYPe8mZU7JX50k87cCeIKyYClASAtO2lTLbkUJKN44ezVDJAXBhbMewPC8t6NuKeTvT0BIQZkkxTGwqFtA/catV2gaJnqE8JcLO6Q3Zab1WaSBLn2uhg41yo4c7oL5540K447B213kj7kd9DKwCkVir5IAdhDdpuVXrBwvhjhy4EcBSVOhKaLkZFFHZ+WwtxF7lxjI7GUT3qjiwusiKLUAwkJdrB7O6nB6kawN3bweaqbP5Pi2CTCcOOkguF41PunFM1PZQDi3PgwR6fhhXcRD1AxKYSPWRqSzHAWQmFzJSiOTrwHH0ALXYo+7OgT7wQ2JCophR1x1AHZoEmouaDZOYNv5Wv9duDzV/DylYxVUc4KdwBwVmywKt4XBpDtqBA4ESIlO37Z4DE4uFGtqBDRR3MLTsthgjKWa9Y3e46HBJ2lHLMkMNaqEM25QD067igKol8tCBPT/o2UGlIlUEmwG1+64KFJU23sAWAwjq4UAfRqquBBYcikNXipHpW3Bx83GEELAQJoAAi9A/mB36OpcDNhhaMgE0oCYvxQHwlMBVCKJ9LtZAEBAXJatQd+cAI5obXWdF0LCcXt5RZahvXbkE11c8Hnhs5GPlHFxHw0HDAUPDQcMBw1fOgVg+LV4cd+VgJSb/VRzEygTeMJxeKlApQ5XWWsVBzEs0e5wXJntj6fUypZyPKg5CIN8A1zEB7t9xYxZyUp7sZM7kYViR0hKo4oDrX16Su27Qc7cOuJFqPL2jigPu8x8ZB1V7NhX7CbMwKgTnrexQlmyLM+j5mmKZJeuAvSiK+t2IoXQRAu3NTEtFwzDEAfvlfURIjrl7RBmsvd7c9Q63PfM4Q0oeJ9G/hYxL0zxIC6yeaBAMQJkFwhC5rsv+u2Um5CK0+wG8Nibni8PCjeVP2Tejfly+8KuZcb9lli+LGsnjrg1/hcfl0bYrV6ivP3UOB5X7C5OV/l7xjdQ5HMhK0gZkvyRjKC29VmLEAJx0R08sbiNxOXiyHAfz2kHVPlO28VPc7J7DQWY3wN0vzO1sdL4BQWZn0y+Yu9TAgehpqhWWyIMqDsyswxdkcDkHeqa1IK7VkJ3l1+b2FljxuNtyMBcVHOSGF7l5xDwOCuYZfEGeFaLH03hJHqmwofjQHOSZyqtwDgdBhZGCmtUzd/Oab3/wwBwU/Av1Ws5BbiDAtxjKh+g+T4nAVY97EA6yze6iAU45B3m7cbiWZbltIV9mZh87LFL40BzgaV6LhmLlHABjokigkpNOpi/KR/yRWJ7K4OLu9v1xUKIfEFMkQHaV4oPmcACimJbSikoPe/EiC2DNL1sD0E2qRMruNR2Ly8E3NXJAAQfst2yfBveVgXl9y32vO8XWzSFXs4fDeM6MoRcPIH9gzB6nXNfbu/njctW8nTvWcsDQreZM5VjJnGnVuNX6QTnuOHde7ZtQ6GbmmDmIVfXQJRcAV7J+UBdc6YaootMAK360HPBEHNGIComqWluaHwaB2mN6eUxutY5UjvXhgJdSf9Brt1FLEhU6O7Hbps1mqfHt1tLKsTYcYM66c0+ykWLriud6wPRsJTGEHOqPlgNewZCbfKhe04AFDKrJpTaXt1xTLcf6cFBxDJdYsLh9tBwsgYaDhgOGhoOGA4aGg4YDhoaDhgOGhoOGA4aa15Gkijfov561NDfMvjDQNadXqgpvQp2pd7F93X/2AwVVHOSPK2DIcYMh1/FWH5DkcuDwFmG4Z0DMfhJsti/MmmTcaj0xBJyicWxxcMnuTRX4HPDWv7nvcMyelj3Lgb8cB3e1R1JWzAFX3D0KDrgPbXHbAW/rwLKv38/uL8ye7FElYu9ok6Xw5UG5lJBs2w62ktdT8y0j12m1opB9VsDJqxD5NGQYBrZdsLPRaciWP4xoyGwwIIXXUHsspaGfpSSx+z32WQKHZxQis+ScAfMvbMZFWaSZ/Xqta9xMRR+0ljzFfahrmpb8d3Jx18738nK7IDUJxX4KH7Vw8pCD1IV4iiH6cELTIPdP8l/YKeUNoFphazF35e43sreC7Z6kxNdZ0GAsGt6N95GNUNy7blNVAHfPdcjjoNAY877TykOmJ+SS1H4ET4wxCmwmG9IV7zsXONis4kB0ktZtXbPuQnHiSGaHIs0EW6BfIii4e+8VHOA5HGQmNKm1xeo4yI5jKFp3ZSZfs8eVUA5oJ+MyUDsH+QdWUoO21XGQ20P4ufCWshEput7VWPfdLBMTNXMwa5O1Og7yYVHMzfhyuzF0faxyI8zdeEtQMwezB8esjoOCIMuHkNyYTVviiz81c5DbG5Fkn2t1HOTbI62c98x6qtg4KlEzB/l5b2l2VsdBznbhJKVcHM0qi3iOjlT3uDA9ScpN++MKx8Z4kkBQlH7BREXtzzQD154zIefqB3wdKY/E1ZEmJ+hL7NA3PZioI6vUkWKqemJXEa/VcMBGCRTPmnxBeVg+izBDdYKCTZY/aE8wyOV8KwsZ5iprLw85VcIsB6qZNh3n/kkNhe3snmdJZWXB24VXldp5pGsNGsWqeUPl1mzIeQVelW/7lcXHg0j8ar8IVh/QzWYgRze7I2JH92g33DTqSlspASRRQCatsShny5QPXQaT5Mj8mRx9hKXxU5FZs+5l52biuQ+ci9lxAXtudGMApSOuj2aaTICMtswsKilnbpltadmaSOhNtbn5h7W6W7LbKnnhSgvYpy5d71oJanmdjSowGnFgSwqD2NTCp0RVZarhY2V2OYXErdBSddXru3AgehANQhgSRdUCmg8For3QReFT/kMsOwYQqQpyoCspsLzybElCym6kBvYwdtVYC1lFmKq2FWpK22FF1jUrDLVuSMwN3aPZwWF45y+9EU8OvFDxFABj0EeK2x7SNM1Yu7FcA6GsUm4GUS9GRhf2TWIbqDU0mOhthbT27KjMvBEO9/qKEw6BKSHJKXuxjmZmR9l1I98EakCgbkp9ja0EBW1DQZFiJRwYQ8mwey0J6RGIhgbUW8bdP8zsO77mO1IQxB5246d68qIZMm+e69t3QGgZcTdyoWmYAYJWILkw5UANHdOyXZ9/Uik7dtU0Rd/WY9Pt23Gp8kqVfBdGXuDENoEogG4M2ZsMCQemRzlw41agmRA5Eeo6FgwNVTZLDq5bCshKRAsCBOg9FaRHlMnpCTBFYMycNFnGBGGZCi8gY0wIljGToDK9ZSZePLBDmwg7R0YGBLOoZWCPZCkhmhZhAlxLXAimT5ETec5O6aI5pJnQEE6eatX8IVhsP+qP49QFbCVnrOGMfYtVVa0H+K09dJ9tN2DKQTJGJafO4TqPdf0KYA3sNpVKmqPCvj4QoR8hRZW35ox3jw+Wh213a9gLVKBqrSgMI5FOkVSr7q8mrzP0mE7TzRayGQeR4UStnhlYUK/xcNu1R3K+ms7UemDRa5cOXHS8YpcNGjRo0KBBgwYNGjRo0KBBgwZfOf4fEsGHuB6A11YAAAAASUVORK5CYII="/>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500" b="0" i="0" u="none" strike="noStrike" kern="1200" cap="none" spc="0" normalizeH="0" baseline="0" noProof="0">
              <a:ln>
                <a:noFill/>
              </a:ln>
              <a:solidFill>
                <a:prstClr val="white"/>
              </a:solidFill>
              <a:effectLst/>
              <a:uLnTx/>
              <a:uFillTx/>
              <a:latin typeface="Calibri"/>
              <a:ea typeface="+mn-ea"/>
              <a:cs typeface="+mn-cs"/>
            </a:endParaRPr>
          </a:p>
        </p:txBody>
      </p:sp>
      <p:sp>
        <p:nvSpPr>
          <p:cNvPr id="171012" name="AutoShape 4" descr="data:image/png;base64,iVBORw0KGgoAAAANSUhEUgAAAQMAAADCCAMAAAB6zFdcAAABI1BMVEX///8AAADQ0NDIyMiSkpL4+PidnZ26urqMjIzh4eH8/Px1dXXn5+f///7r6+vMzMzz8/OXl5fv7++urq65ubliYmLX19egoKCsrKzU1NSzs7OJiYnAwMA6OjqlpaXExMRsbGx9fX0sLCwQEBBbW1seHh5RUVFCQkJVVVX/7Ov/8/NpaWkkJCTIjIs8PDwMDAy9JCelOTnDY2Twyc3DUFPMg4L02du3VFG5LC7YmZn66+TNl5fcvLzDPD3aoaTltLGuNjKzQj+vAAD80NPhlZfzu73JW1qnVljPmZyyUVPVrKvqsbDpyM3SeXu9f3uwbGzMaWrew7/er6jKOz+qQ0W3KzXJcXOvABTXu7js0tj+trW1XmLZiIXFeHnCSUv519fpoaXu+bH5AAAUS0lEQVR4nO1dC3ubOLoWIDCSMYiLAQPBdpM0sTOddptLmzZpmplpdqaTOdvsme3u7MxOz///FUcCG4gjjJ3gxM3yPq0DuiG9kj59kj4EAA0aNGjQoEGDBvVDJoTIHHdpQF2RfosUte5tYj0kugLFjnHDPRYIIMLgFikiAZV57fm3SG/1GDxHrrEj9GbdfcoBFktLMwdI0Mq8nsNbpLd6DDbZr9CmPyj23MRNjkzJoxwA12K3hhnoPXqHECAuLR/um07afUTFL5ZXc+Ie40C3bI+5Y9dR/CTJNCrabLs96oHs2MD3WMYqpBx8uwVAW3j6VBjSG/Rc2KAdhJZaUCghO8LGE0EQAdjaUgVKFhK2d7cFN/HZ3RHsLCkobNOA1L8tbCYREO1lTxJ6Bzsmjfot63eQPmhjQ9h+oPLykHCgCyEVALSGDJb1jR1a/WbCgUcDsO4tMfc9oSvpCGwynrrfUp8NOZUbKVqCQ1Ma0JJvaYBsPwW06mltOyz+UNjt06jbKsCgx9KylDVqCIPnYt/fFGSwqbDbDUjzyJqvP+VAYHIMsXx3t1iIvsD6gSgQWUgkqdCfpLSzm/6lfYH+hkn7ApphM2raO8ndJpMHkRDdV+EWxIC1zzYBlpBimJY+rV/KgctKn/5291gEcxJQ700uJp0BCxOBl8pE5TlgvUMQtoWAcvA08Uo4wE+EJ+3WfZdzHlJ5QBunoOgahQW8GQ5YbaccdFlAU0AsHKJNIUouJn2Bw8GQFV+e5YC2hOGGsHOPZazClIO0mzP0k/HdnnCAWX+Y9IVu6j0ZCuSCOGTI+8KUg0QckqQvpBxsh9PAdrkScf/IOIhZkUhk07LtydjdmMqDtmD34s2cA7C9oQGsh4T6UEcSi5MEAlbhiUyccrBDhaY1LHDwdAMDbMcyEzdrpEx2helVKLAh0WeSnGJ3OjZiqkl+EzM5uZvIRIA2hCfbwnMC5G4yGPbyBDaf0DHPTarYFJjgFL4Rthg1g7TpS4KwqbYE4dsnQnzP5ZwHzc0u9X4sJUqRFjskGdfcpLKIRcslJ4pOCte201io5YuFyYYWMXe5x5x0FkKPY5QoWtokqhY4OtCl2FmjVgCqR2mdZXd3Y/VZWUuk/ATJALhGEuwBIPdtv79GSl2DBg0aVKOT/nSKtwCnrp2pU4c6JHdpwM7UeerS6Uz+TFyz0NeT7kyTXB/QnP84BuB4TDOH0wKwXCYFov+P6d3Rvy6PfjtJ8o7ByW9JGej/I/D3cVpwPHXK0qQMHlMSx59PchI7V78dnQCwbgQwdMCvlIPXtDj0D8AYjFkux6wkVD1/AWQwOnp2NjoCmNEEjkadJERn/GvnYsSiJHc0Iv0/TuigSdCg/6CO7/6g19SJJkJTPxp9eJYyu2YtgWbn19F4fDoe/fn7Mb74dHp88BKMzl/+p/Py08t98OLT+7MvPx5/uPz56ODVZ1asq/2Li3Na9p//efnp4s9j8OynVyNawovXV/uvfjo7+xmcnbx7eX7GOBifH7z5/PL8zfGng18+vT768K8Pz34fgb+N1o0DysL7i5cvX+CLf49Ov7wGZ4eAZvwLODx7Pe6cd/7ZGV18/+x4/+z4cjR6MQLgh5MP/wF/0DY9/iu4+AJefzkd/ft3evePDniPwfvRr+Cn0Uf84YByAMDHs/H++I/jH97RdnZ1+PPH75+dHY9erh0DFL9SPe4UH/zx9vjLn+DkR3AxOsDg4//9CcDB+DVIOTh5d/bXH09TDt7SH1rJlIMRON0/ffv2Z8rBORj/BKjLpw+fwee//fAKv6eNhnLw6n9+OabBD8DlH4wD/NPx/lSSrhHwXxJ5cPhu/PvoFJy8BRdvjo9Hr45e7O+/BC/A6IBy8OHs+NX3R9+lHDxjHIDxX8YXo87r0fvR2VvW7DvgYP/LOdj/bh9/N/77OX5Ny/n27OrT+PMPP1yBc3BFOaBRfzldQ82Z1ta40/mIO8e/XHU+gqNLeo+PDy/B/x4/G1OH8cfR1eXR0dXR4buTNx1wRS/B5RGN+O7kZAzegS+HzyiH448AjA4PRwCfdjpnh2cf8Tua8m+/4XeH+yeXb8BHMKKDC018//ChC8xBMn53inrAxP01KAzsnZuR0j94Gil1evOf4yxMpikUol+ej1ZQhjtjUviJRtSZEtI5wlOPXAXK9ID0JqcuDUCHzcvO1AtMk8pi0X9vjh6mkBWYZLGoAU60JDypymljyZpKgbjOJHQWIJP6U4Y60/JnzuuGPPc5C3m1TRvHlIpOoVNkinCuNU+S6UzbTt4Kpv2l01kjDvA6rck9ELT13Mxv0GCtYEIFXbcGkYMHysqDIQTYIqhHENYRwi0CgBNWx3pcGMCeZHimoRK7q8ci2+5dT1OgFUIFoC/FrgHlAALo2anTfxc8AETXHopB2I+BCCXqtE6bnPcHX3GrAz1ykEaRvAtghpBnyLsAsBF7EakOVxfEuuUdNrPLoNTodC6Q2dctUelXh6wJmlkdZincmQM0mctI92aGt34cwOmSo3dfMkmrW/8pcnCbQiBneqXf15DsOtVhlkKRg7hVhqjUR83NVr5a9bTIgYHKMNRKPLQ4V0weBQflfaFcCqFskqp/tQs9C8lEPEcSZ7WvWDVl6d5xZw6mY2P//hSEuoFDS09hebfigOpIhm6596gj1Y/At/0JSnXluRxQXdmP71NXfhjM5+C/A4+ZAxwioCiTm5svPubheBzQ2VsvZm/Ekaroaw0UO5QDiLTQleJvy8c2LgeGBGDPCpQ9B4UoClpElVaX09Wh3dqSPUhMGIWxNmdWzu8L0BAj1wOxBYGp6KoVtVeVzxUCxZpke4psmm4/xnNW5Pkc9Iag5SoW1CFQPKC2ot1VZXSFYD3ZcCXTIqbuYmfJvgCACBCRfCQRaLn0xv9aRcJCeMzjwqJoOGg4YGg4aDhgaDgA89aR1hK6uCh6vQr/7MpolwatSKPSfyVzbigtCENRjLn+3dy7NGAxEBft+f7xSnZmFl/dFcX5/gulVLX3p8z3Rg/MgVHBwUJbm1WBKiTJQ3NQ1Q6+Sg4wkWUcygyLBDfK5zhpSnh+SpiCcpD8KQ1TUSW32TczQq1b6jn0FEUx6X9vWG2WgrxQNctWPVhKXlVKTze3t795vk1R9p44CWAI7fL5KM1DaEbLvieimWBQ6pm3y17lNNax6agkGx6/nvPamyM0NoQMfA6QgjDAmldGY5/Rg3vKkuPjghyIVRxIkxZg8eV2LRyQqSwo2ZUXJ7KAVIwds9Ag2Cv1XJwDOQsacctYCwfetBPIfKGQ5UFcbn/G7aNWaf9ZnINeJopk/lJhdnV7DnCeHcjLcr5bW+d0ZHEOnLyLcge3Ojiw8pLFvM4Q5Xms0chqcQ6kfEDgttM6OCj0AJMneXv5AVo1Wi4szkEmroDLPcqrFnkAs5Lz6zl7CKrR0H6JcSFrnZA7ONbCQVa0Fj+NYBpr2cFxHpbQD3Bq3EsU/n57PfpBPyWhVaYPe8mZU7JX50k87cCeIKyYClASAtO2lTLbkUJKN44ezVDJAXBhbMewPC8t6NuKeTvT0BIQZkkxTGwqFtA/catV2gaJnqE8JcLO6Q3Zab1WaSBLn2uhg41yo4c7oL5540K447B213kj7kd9DKwCkVir5IAdhDdpuVXrBwvhjhy4EcBSVOhKaLkZFFHZ+WwtxF7lxjI7GUT3qjiwusiKLUAwkJdrB7O6nB6kawN3bweaqbP5Pi2CTCcOOkguF41PunFM1PZQDi3PgwR6fhhXcRD1AxKYSPWRqSzHAWQmFzJSiOTrwHH0ALXYo+7OgT7wQ2JCophR1x1AHZoEmouaDZOYNv5Wv9duDzV/DylYxVUc4KdwBwVmywKt4XBpDtqBA4ESIlO37Z4DE4uFGtqBDRR3MLTsthgjKWa9Y3e46HBJ2lHLMkMNaqEM25QD067igKol8tCBPT/o2UGlIlUEmwG1+64KFJU23sAWAwjq4UAfRqquBBYcikNXipHpW3Bx83GEELAQJoAAi9A/mB36OpcDNhhaMgE0oCYvxQHwlMBVCKJ9LtZAEBAXJatQd+cAI5obXWdF0LCcXt5RZahvXbkE11c8Hnhs5GPlHFxHw0HDAUPDQcMBw1fOgVg+LV4cd+VgJSb/VRzEygTeMJxeKlApQ5XWWsVBzEs0e5wXJntj6fUypZyPKg5CIN8A1zEB7t9xYxZyUp7sZM7kYViR0hKo4oDrX16Su27Qc7cOuJFqPL2jigPu8x8ZB1V7NhX7CbMwKgTnrexQlmyLM+j5mmKZJeuAvSiK+t2IoXQRAu3NTEtFwzDEAfvlfURIjrl7RBmsvd7c9Q63PfM4Q0oeJ9G/hYxL0zxIC6yeaBAMQJkFwhC5rsv+u2Um5CK0+wG8Nibni8PCjeVP2Tejfly+8KuZcb9lli+LGsnjrg1/hcfl0bYrV6ivP3UOB5X7C5OV/l7xjdQ5HMhK0gZkvyRjKC29VmLEAJx0R08sbiNxOXiyHAfz2kHVPlO28VPc7J7DQWY3wN0vzO1sdL4BQWZn0y+Yu9TAgehpqhWWyIMqDsyswxdkcDkHeqa1IK7VkJ3l1+b2FljxuNtyMBcVHOSGF7l5xDwOCuYZfEGeFaLH03hJHqmwofjQHOSZyqtwDgdBhZGCmtUzd/Oab3/wwBwU/Av1Ws5BbiDAtxjKh+g+T4nAVY97EA6yze6iAU45B3m7cbiWZbltIV9mZh87LFL40BzgaV6LhmLlHABjokigkpNOpi/KR/yRWJ7K4OLu9v1xUKIfEFMkQHaV4oPmcACimJbSikoPe/EiC2DNL1sD0E2qRMruNR2Ly8E3NXJAAQfst2yfBveVgXl9y32vO8XWzSFXs4fDeM6MoRcPIH9gzB6nXNfbu/njctW8nTvWcsDQreZM5VjJnGnVuNX6QTnuOHde7ZtQ6GbmmDmIVfXQJRcAV7J+UBdc6YaootMAK360HPBEHNGIComqWluaHwaB2mN6eUxutY5UjvXhgJdSf9Brt1FLEhU6O7Hbps1mqfHt1tLKsTYcYM66c0+ykWLriud6wPRsJTGEHOqPlgNewZCbfKhe04AFDKrJpTaXt1xTLcf6cFBxDJdYsLh9tBwsgYaDhgOGhoOGA4aGg4YDhoaDhgOGhoOGA4aa15Gkijfov561NDfMvjDQNadXqgpvQp2pd7F93X/2AwVVHOSPK2DIcYMh1/FWH5DkcuDwFmG4Z0DMfhJsti/MmmTcaj0xBJyicWxxcMnuTRX4HPDWv7nvcMyelj3Lgb8cB3e1R1JWzAFX3D0KDrgPbXHbAW/rwLKv38/uL8ye7FElYu9ok6Xw5UG5lJBs2w62ktdT8y0j12m1opB9VsDJqxD5NGQYBrZdsLPRaciWP4xoyGwwIIXXUHsspaGfpSSx+z32WQKHZxQis+ScAfMvbMZFWaSZ/Xqta9xMRR+0ljzFfahrmpb8d3Jx18738nK7IDUJxX4KH7Vw8pCD1IV4iiH6cELTIPdP8l/YKeUNoFphazF35e43sreC7Z6kxNdZ0GAsGt6N95GNUNy7blNVAHfPdcjjoNAY877TykOmJ+SS1H4ET4wxCmwmG9IV7zsXONis4kB0ktZtXbPuQnHiSGaHIs0EW6BfIii4e+8VHOA5HGQmNKm1xeo4yI5jKFp3ZSZfs8eVUA5oJ+MyUDsH+QdWUoO21XGQ20P4ufCWshEput7VWPfdLBMTNXMwa5O1Og7yYVHMzfhyuzF0faxyI8zdeEtQMwezB8esjoOCIMuHkNyYTVviiz81c5DbG5Fkn2t1HOTbI62c98x6qtg4KlEzB/l5b2l2VsdBznbhJKVcHM0qi3iOjlT3uDA9ScpN++MKx8Z4kkBQlH7BREXtzzQD154zIefqB3wdKY/E1ZEmJ+hL7NA3PZioI6vUkWKqemJXEa/VcMBGCRTPmnxBeVg+izBDdYKCTZY/aE8wyOV8KwsZ5iprLw85VcIsB6qZNh3n/kkNhe3snmdJZWXB24VXldp5pGsNGsWqeUPl1mzIeQVelW/7lcXHg0j8ar8IVh/QzWYgRze7I2JH92g33DTqSlspASRRQCatsShny5QPXQaT5Mj8mRx9hKXxU5FZs+5l52biuQ+ci9lxAXtudGMApSOuj2aaTICMtswsKilnbpltadmaSOhNtbn5h7W6W7LbKnnhSgvYpy5d71oJanmdjSowGnFgSwqD2NTCp0RVZarhY2V2OYXErdBSddXru3AgehANQhgSRdUCmg8For3QReFT/kMsOwYQqQpyoCspsLzybElCym6kBvYwdtVYC1lFmKq2FWpK22FF1jUrDLVuSMwN3aPZwWF45y+9EU8OvFDxFABj0EeK2x7SNM1Yu7FcA6GsUm4GUS9GRhf2TWIbqDU0mOhthbT27KjMvBEO9/qKEw6BKSHJKXuxjmZmR9l1I98EakCgbkp9ja0EBW1DQZFiJRwYQ8mwey0J6RGIhgbUW8bdP8zsO77mO1IQxB5246d68qIZMm+e69t3QGgZcTdyoWmYAYJWILkw5UANHdOyXZ9/Uik7dtU0Rd/WY9Pt23Gp8kqVfBdGXuDENoEogG4M2ZsMCQemRzlw41agmRA5Eeo6FgwNVTZLDq5bCshKRAsCBOg9FaRHlMnpCTBFYMycNFnGBGGZCi8gY0wIljGToDK9ZSZePLBDmwg7R0YGBLOoZWCPZCkhmhZhAlxLXAimT5ETec5O6aI5pJnQEE6eatX8IVhsP+qP49QFbCVnrOGMfYtVVa0H+K09dJ9tN2DKQTJGJafO4TqPdf0KYA3sNpVKmqPCvj4QoR8hRZW35ox3jw+Wh213a9gLVKBqrSgMI5FOkVSr7q8mrzP0mE7TzRayGQeR4UStnhlYUK/xcNu1R3K+ms7UemDRa5cOXHS8YpcNGjRo0KBBgwYNGjRo0KBBgwZfOf4fEsGHuB6A11YAAAAASUVORK5CYII="/>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500" b="0" i="0" u="none" strike="noStrike" kern="1200" cap="none" spc="0" normalizeH="0" baseline="0" noProof="0">
              <a:ln>
                <a:noFill/>
              </a:ln>
              <a:solidFill>
                <a:prstClr val="white"/>
              </a:solidFill>
              <a:effectLst/>
              <a:uLnTx/>
              <a:uFillTx/>
              <a:latin typeface="Calibri"/>
              <a:ea typeface="+mn-ea"/>
              <a:cs typeface="+mn-cs"/>
            </a:endParaRPr>
          </a:p>
        </p:txBody>
      </p:sp>
      <p:sp>
        <p:nvSpPr>
          <p:cNvPr id="171014" name="AutoShape 6" descr="data:image/png;base64,iVBORw0KGgoAAAANSUhEUgAAAQMAAADCCAMAAAB6zFdcAAABI1BMVEX///8AAADQ0NDIyMiSkpL4+PidnZ26urqMjIzh4eH8/Px1dXXn5+f///7r6+vMzMzz8/OXl5fv7++urq65ubliYmLX19egoKCsrKzU1NSzs7OJiYnAwMA6OjqlpaXExMRsbGx9fX0sLCwQEBBbW1seHh5RUVFCQkJVVVX/7Ov/8/NpaWkkJCTIjIs8PDwMDAy9JCelOTnDY2Twyc3DUFPMg4L02du3VFG5LC7YmZn66+TNl5fcvLzDPD3aoaTltLGuNjKzQj+vAAD80NPhlZfzu73JW1qnVljPmZyyUVPVrKvqsbDpyM3SeXu9f3uwbGzMaWrew7/er6jKOz+qQ0W3KzXJcXOvABTXu7js0tj+trW1XmLZiIXFeHnCSUv519fpoaXu+bH5AAAUS0lEQVR4nO1dC3ubOLoWIDCSMYiLAQPBdpM0sTOddptLmzZpmplpdqaTOdvsme3u7MxOz///FUcCG4gjjJ3gxM3yPq0DuiG9kj59kj4EAA0aNGjQoEGDBvVDJoTIHHdpQF2RfosUte5tYj0kugLFjnHDPRYIIMLgFikiAZV57fm3SG/1GDxHrrEj9GbdfcoBFktLMwdI0Mq8nsNbpLd6DDbZr9CmPyj23MRNjkzJoxwA12K3hhnoPXqHECAuLR/um07afUTFL5ZXc+Ie40C3bI+5Y9dR/CTJNCrabLs96oHs2MD3WMYqpBx8uwVAW3j6VBjSG/Rc2KAdhJZaUCghO8LGE0EQAdjaUgVKFhK2d7cFN/HZ3RHsLCkobNOA1L8tbCYREO1lTxJ6Bzsmjfot63eQPmhjQ9h+oPLykHCgCyEVALSGDJb1jR1a/WbCgUcDsO4tMfc9oSvpCGwynrrfUp8NOZUbKVqCQ1Ma0JJvaYBsPwW06mltOyz+UNjt06jbKsCgx9KylDVqCIPnYt/fFGSwqbDbDUjzyJqvP+VAYHIMsXx3t1iIvsD6gSgQWUgkqdCfpLSzm/6lfYH+hkn7ApphM2raO8ndJpMHkRDdV+EWxIC1zzYBlpBimJY+rV/KgctKn/5291gEcxJQ700uJp0BCxOBl8pE5TlgvUMQtoWAcvA08Uo4wE+EJ+3WfZdzHlJ5QBunoOgahQW8GQ5YbaccdFlAU0AsHKJNIUouJn2Bw8GQFV+e5YC2hOGGsHOPZazClIO0mzP0k/HdnnCAWX+Y9IVu6j0ZCuSCOGTI+8KUg0QckqQvpBxsh9PAdrkScf/IOIhZkUhk07LtydjdmMqDtmD34s2cA7C9oQGsh4T6UEcSi5MEAlbhiUyccrBDhaY1LHDwdAMDbMcyEzdrpEx2helVKLAh0WeSnGJ3OjZiqkl+EzM5uZvIRIA2hCfbwnMC5G4yGPbyBDaf0DHPTarYFJjgFL4Rthg1g7TpS4KwqbYE4dsnQnzP5ZwHzc0u9X4sJUqRFjskGdfcpLKIRcslJ4pOCte201io5YuFyYYWMXe5x5x0FkKPY5QoWtokqhY4OtCl2FmjVgCqR2mdZXd3Y/VZWUuk/ATJALhGEuwBIPdtv79GSl2DBg0aVKOT/nSKtwCnrp2pU4c6JHdpwM7UeerS6Uz+TFyz0NeT7kyTXB/QnP84BuB4TDOH0wKwXCYFov+P6d3Rvy6PfjtJ8o7ByW9JGej/I/D3cVpwPHXK0qQMHlMSx59PchI7V78dnQCwbgQwdMCvlIPXtDj0D8AYjFkux6wkVD1/AWQwOnp2NjoCmNEEjkadJERn/GvnYsSiJHc0Iv0/TuigSdCg/6CO7/6g19SJJkJTPxp9eJYyu2YtgWbn19F4fDoe/fn7Mb74dHp88BKMzl/+p/Py08t98OLT+7MvPx5/uPz56ODVZ1asq/2Li3Na9p//efnp4s9j8OynVyNawovXV/uvfjo7+xmcnbx7eX7GOBifH7z5/PL8zfGng18+vT768K8Pz34fgb+N1o0DysL7i5cvX+CLf49Ov7wGZ4eAZvwLODx7Pe6cd/7ZGV18/+x4/+z4cjR6MQLgh5MP/wF/0DY9/iu4+AJefzkd/ft3evePDniPwfvRr+Cn0Uf84YByAMDHs/H++I/jH97RdnZ1+PPH75+dHY9erh0DFL9SPe4UH/zx9vjLn+DkR3AxOsDg4//9CcDB+DVIOTh5d/bXH09TDt7SH1rJlIMRON0/ffv2Z8rBORj/BKjLpw+fwee//fAKv6eNhnLw6n9+OabBD8DlH4wD/NPx/lSSrhHwXxJ5cPhu/PvoFJy8BRdvjo9Hr45e7O+/BC/A6IBy8OHs+NX3R9+lHDxjHIDxX8YXo87r0fvR2VvW7DvgYP/LOdj/bh9/N/77OX5Ny/n27OrT+PMPP1yBc3BFOaBRfzldQ82Z1ta40/mIO8e/XHU+gqNLeo+PDy/B/x4/G1OH8cfR1eXR0dXR4buTNx1wRS/B5RGN+O7kZAzegS+HzyiH448AjA4PRwCfdjpnh2cf8Tua8m+/4XeH+yeXb8BHMKKDC018//ChC8xBMn53inrAxP01KAzsnZuR0j94Gil1evOf4yxMpikUol+ej1ZQhjtjUviJRtSZEtI5wlOPXAXK9ID0JqcuDUCHzcvO1AtMk8pi0X9vjh6mkBWYZLGoAU60JDypymljyZpKgbjOJHQWIJP6U4Y60/JnzuuGPPc5C3m1TRvHlIpOoVNkinCuNU+S6UzbTt4Kpv2l01kjDvA6rck9ELT13Mxv0GCtYEIFXbcGkYMHysqDIQTYIqhHENYRwi0CgBNWx3pcGMCeZHimoRK7q8ci2+5dT1OgFUIFoC/FrgHlAALo2anTfxc8AETXHopB2I+BCCXqtE6bnPcHX3GrAz1ykEaRvAtghpBnyLsAsBF7EakOVxfEuuUdNrPLoNTodC6Q2dctUelXh6wJmlkdZincmQM0mctI92aGt34cwOmSo3dfMkmrW/8pcnCbQiBneqXf15DsOtVhlkKRg7hVhqjUR83NVr5a9bTIgYHKMNRKPLQ4V0weBQflfaFcCqFskqp/tQs9C8lEPEcSZ7WvWDVl6d5xZw6mY2P//hSEuoFDS09hebfigOpIhm6596gj1Y/At/0JSnXluRxQXdmP71NXfhjM5+C/A4+ZAxwioCiTm5svPubheBzQ2VsvZm/Ekaroaw0UO5QDiLTQleJvy8c2LgeGBGDPCpQ9B4UoClpElVaX09Wh3dqSPUhMGIWxNmdWzu8L0BAj1wOxBYGp6KoVtVeVzxUCxZpke4psmm4/xnNW5Pkc9Iag5SoW1CFQPKC2ot1VZXSFYD3ZcCXTIqbuYmfJvgCACBCRfCQRaLn0xv9aRcJCeMzjwqJoOGg4YGg4aDhgaDgA89aR1hK6uCh6vQr/7MpolwatSKPSfyVzbigtCENRjLn+3dy7NGAxEBft+f7xSnZmFl/dFcX5/gulVLX3p8z3Rg/MgVHBwUJbm1WBKiTJQ3NQ1Q6+Sg4wkWUcygyLBDfK5zhpSnh+SpiCcpD8KQ1TUSW32TczQq1b6jn0FEUx6X9vWG2WgrxQNctWPVhKXlVKTze3t795vk1R9p44CWAI7fL5KM1DaEbLvieimWBQ6pm3y17lNNax6agkGx6/nvPamyM0NoQMfA6QgjDAmldGY5/Rg3vKkuPjghyIVRxIkxZg8eV2LRyQqSwo2ZUXJ7KAVIwds9Ag2Cv1XJwDOQsacctYCwfetBPIfKGQ5UFcbn/G7aNWaf9ZnINeJopk/lJhdnV7DnCeHcjLcr5bW+d0ZHEOnLyLcge3Ojiw8pLFvM4Q5Xms0chqcQ6kfEDgttM6OCj0AJMneXv5AVo1Wi4szkEmroDLPcqrFnkAs5Lz6zl7CKrR0H6JcSFrnZA7ONbCQVa0Fj+NYBpr2cFxHpbQD3Bq3EsU/n57PfpBPyWhVaYPe8mZU7JX50k87cCeIKyYClASAtO2lTLbkUJKN44ezVDJAXBhbMewPC8t6NuKeTvT0BIQZkkxTGwqFtA/catV2gaJnqE8JcLO6Q3Zab1WaSBLn2uhg41yo4c7oL5540K447B213kj7kd9DKwCkVir5IAdhDdpuVXrBwvhjhy4EcBSVOhKaLkZFFHZ+WwtxF7lxjI7GUT3qjiwusiKLUAwkJdrB7O6nB6kawN3bweaqbP5Pi2CTCcOOkguF41PunFM1PZQDi3PgwR6fhhXcRD1AxKYSPWRqSzHAWQmFzJSiOTrwHH0ALXYo+7OgT7wQ2JCophR1x1AHZoEmouaDZOYNv5Wv9duDzV/DylYxVUc4KdwBwVmywKt4XBpDtqBA4ESIlO37Z4DE4uFGtqBDRR3MLTsthgjKWa9Y3e46HBJ2lHLMkMNaqEM25QD067igKol8tCBPT/o2UGlIlUEmwG1+64KFJU23sAWAwjq4UAfRqquBBYcikNXipHpW3Bx83GEELAQJoAAi9A/mB36OpcDNhhaMgE0oCYvxQHwlMBVCKJ9LtZAEBAXJatQd+cAI5obXWdF0LCcXt5RZahvXbkE11c8Hnhs5GPlHFxHw0HDAUPDQcMBw1fOgVg+LV4cd+VgJSb/VRzEygTeMJxeKlApQ5XWWsVBzEs0e5wXJntj6fUypZyPKg5CIN8A1zEB7t9xYxZyUp7sZM7kYViR0hKo4oDrX16Su27Qc7cOuJFqPL2jigPu8x8ZB1V7NhX7CbMwKgTnrexQlmyLM+j5mmKZJeuAvSiK+t2IoXQRAu3NTEtFwzDEAfvlfURIjrl7RBmsvd7c9Q63PfM4Q0oeJ9G/hYxL0zxIC6yeaBAMQJkFwhC5rsv+u2Um5CK0+wG8Nibni8PCjeVP2Tejfly+8KuZcb9lli+LGsnjrg1/hcfl0bYrV6ivP3UOB5X7C5OV/l7xjdQ5HMhK0gZkvyRjKC29VmLEAJx0R08sbiNxOXiyHAfz2kHVPlO28VPc7J7DQWY3wN0vzO1sdL4BQWZn0y+Yu9TAgehpqhWWyIMqDsyswxdkcDkHeqa1IK7VkJ3l1+b2FljxuNtyMBcVHOSGF7l5xDwOCuYZfEGeFaLH03hJHqmwofjQHOSZyqtwDgdBhZGCmtUzd/Oab3/wwBwU/Av1Ws5BbiDAtxjKh+g+T4nAVY97EA6yze6iAU45B3m7cbiWZbltIV9mZh87LFL40BzgaV6LhmLlHABjokigkpNOpi/KR/yRWJ7K4OLu9v1xUKIfEFMkQHaV4oPmcACimJbSikoPe/EiC2DNL1sD0E2qRMruNR2Ly8E3NXJAAQfst2yfBveVgXl9y32vO8XWzSFXs4fDeM6MoRcPIH9gzB6nXNfbu/njctW8nTvWcsDQreZM5VjJnGnVuNX6QTnuOHde7ZtQ6GbmmDmIVfXQJRcAV7J+UBdc6YaootMAK360HPBEHNGIComqWluaHwaB2mN6eUxutY5UjvXhgJdSf9Brt1FLEhU6O7Hbps1mqfHt1tLKsTYcYM66c0+ykWLriud6wPRsJTGEHOqPlgNewZCbfKhe04AFDKrJpTaXt1xTLcf6cFBxDJdYsLh9tBwsgYaDhgOGhoOGA4aGg4YDhoaDhgOGhoOGA4aa15Gkijfov561NDfMvjDQNadXqgpvQp2pd7F93X/2AwVVHOSPK2DIcYMh1/FWH5DkcuDwFmG4Z0DMfhJsti/MmmTcaj0xBJyicWxxcMnuTRX4HPDWv7nvcMyelj3Lgb8cB3e1R1JWzAFX3D0KDrgPbXHbAW/rwLKv38/uL8ye7FElYu9ok6Xw5UG5lJBs2w62ktdT8y0j12m1opB9VsDJqxD5NGQYBrZdsLPRaciWP4xoyGwwIIXXUHsspaGfpSSx+z32WQKHZxQis+ScAfMvbMZFWaSZ/Xqta9xMRR+0ljzFfahrmpb8d3Jx18738nK7IDUJxX4KH7Vw8pCD1IV4iiH6cELTIPdP8l/YKeUNoFphazF35e43sreC7Z6kxNdZ0GAsGt6N95GNUNy7blNVAHfPdcjjoNAY877TykOmJ+SS1H4ET4wxCmwmG9IV7zsXONis4kB0ktZtXbPuQnHiSGaHIs0EW6BfIii4e+8VHOA5HGQmNKm1xeo4yI5jKFp3ZSZfs8eVUA5oJ+MyUDsH+QdWUoO21XGQ20P4ufCWshEput7VWPfdLBMTNXMwa5O1Og7yYVHMzfhyuzF0faxyI8zdeEtQMwezB8esjoOCIMuHkNyYTVviiz81c5DbG5Fkn2t1HOTbI62c98x6qtg4KlEzB/l5b2l2VsdBznbhJKVcHM0qi3iOjlT3uDA9ScpN++MKx8Z4kkBQlH7BREXtzzQD154zIefqB3wdKY/E1ZEmJ+hL7NA3PZioI6vUkWKqemJXEa/VcMBGCRTPmnxBeVg+izBDdYKCTZY/aE8wyOV8KwsZ5iprLw85VcIsB6qZNh3n/kkNhe3snmdJZWXB24VXldp5pGsNGsWqeUPl1mzIeQVelW/7lcXHg0j8ar8IVh/QzWYgRze7I2JH92g33DTqSlspASRRQCatsShny5QPXQaT5Mj8mRx9hKXxU5FZs+5l52biuQ+ci9lxAXtudGMApSOuj2aaTICMtswsKilnbpltadmaSOhNtbn5h7W6W7LbKnnhSgvYpy5d71oJanmdjSowGnFgSwqD2NTCp0RVZarhY2V2OYXErdBSddXru3AgehANQhgSRdUCmg8For3QReFT/kMsOwYQqQpyoCspsLzybElCym6kBvYwdtVYC1lFmKq2FWpK22FF1jUrDLVuSMwN3aPZwWF45y+9EU8OvFDxFABj0EeK2x7SNM1Yu7FcA6GsUm4GUS9GRhf2TWIbqDU0mOhthbT27KjMvBEO9/qKEw6BKSHJKXuxjmZmR9l1I98EakCgbkp9ja0EBW1DQZFiJRwYQ8mwey0J6RGIhgbUW8bdP8zsO77mO1IQxB5246d68qIZMm+e69t3QGgZcTdyoWmYAYJWILkw5UANHdOyXZ9/Uik7dtU0Rd/WY9Pt23Gp8kqVfBdGXuDENoEogG4M2ZsMCQemRzlw41agmRA5Eeo6FgwNVTZLDq5bCshKRAsCBOg9FaRHlMnpCTBFYMycNFnGBGGZCi8gY0wIljGToDK9ZSZePLBDmwg7R0YGBLOoZWCPZCkhmhZhAlxLXAimT5ETec5O6aI5pJnQEE6eatX8IVhsP+qP49QFbCVnrOGMfYtVVa0H+K09dJ9tN2DKQTJGJafO4TqPdf0KYA3sNpVKmqPCvj4QoR8hRZW35ox3jw+Wh213a9gLVKBqrSgMI5FOkVSr7q8mrzP0mE7TzRayGQeR4UStnhlYUK/xcNu1R3K+ms7UemDRa5cOXHS8YpcNGjRo0KBBgwYNGjRo0KBBgwZfOf4fEsGHuB6A11YAAAAASUVORK5CYII="/>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500" b="0" i="0" u="none" strike="noStrike" kern="1200" cap="none" spc="0" normalizeH="0" baseline="0" noProof="0">
              <a:ln>
                <a:noFill/>
              </a:ln>
              <a:solidFill>
                <a:prstClr val="white"/>
              </a:solidFill>
              <a:effectLst/>
              <a:uLnTx/>
              <a:uFillTx/>
              <a:latin typeface="Calibri"/>
              <a:ea typeface="+mn-ea"/>
              <a:cs typeface="+mn-cs"/>
            </a:endParaRPr>
          </a:p>
        </p:txBody>
      </p:sp>
      <p:sp>
        <p:nvSpPr>
          <p:cNvPr id="171016" name="AutoShape 8" descr="data:image/png;base64,iVBORw0KGgoAAAANSUhEUgAAAQMAAADCCAMAAAB6zFdcAAABI1BMVEX///8AAADQ0NDIyMiSkpL4+PidnZ26urqMjIzh4eH8/Px1dXXn5+f///7r6+vMzMzz8/OXl5fv7++urq65ubliYmLX19egoKCsrKzU1NSzs7OJiYnAwMA6OjqlpaXExMRsbGx9fX0sLCwQEBBbW1seHh5RUVFCQkJVVVX/7Ov/8/NpaWkkJCTIjIs8PDwMDAy9JCelOTnDY2Twyc3DUFPMg4L02du3VFG5LC7YmZn66+TNl5fcvLzDPD3aoaTltLGuNjKzQj+vAAD80NPhlZfzu73JW1qnVljPmZyyUVPVrKvqsbDpyM3SeXu9f3uwbGzMaWrew7/er6jKOz+qQ0W3KzXJcXOvABTXu7js0tj+trW1XmLZiIXFeHnCSUv519fpoaXu+bH5AAAUS0lEQVR4nO1dC3ubOLoWIDCSMYiLAQPBdpM0sTOddptLmzZpmplpdqaTOdvsme3u7MxOz///FUcCG4gjjJ3gxM3yPq0DuiG9kj59kj4EAA0aNGjQoEGDBvVDJoTIHHdpQF2RfosUte5tYj0kugLFjnHDPRYIIMLgFikiAZV57fm3SG/1GDxHrrEj9GbdfcoBFktLMwdI0Mq8nsNbpLd6DDbZr9CmPyj23MRNjkzJoxwA12K3hhnoPXqHECAuLR/um07afUTFL5ZXc+Ie40C3bI+5Y9dR/CTJNCrabLs96oHs2MD3WMYqpBx8uwVAW3j6VBjSG/Rc2KAdhJZaUCghO8LGE0EQAdjaUgVKFhK2d7cFN/HZ3RHsLCkobNOA1L8tbCYREO1lTxJ6Bzsmjfot63eQPmhjQ9h+oPLykHCgCyEVALSGDJb1jR1a/WbCgUcDsO4tMfc9oSvpCGwynrrfUp8NOZUbKVqCQ1Ma0JJvaYBsPwW06mltOyz+UNjt06jbKsCgx9KylDVqCIPnYt/fFGSwqbDbDUjzyJqvP+VAYHIMsXx3t1iIvsD6gSgQWUgkqdCfpLSzm/6lfYH+hkn7ApphM2raO8ndJpMHkRDdV+EWxIC1zzYBlpBimJY+rV/KgctKn/5291gEcxJQ700uJp0BCxOBl8pE5TlgvUMQtoWAcvA08Uo4wE+EJ+3WfZdzHlJ5QBunoOgahQW8GQ5YbaccdFlAU0AsHKJNIUouJn2Bw8GQFV+e5YC2hOGGsHOPZazClIO0mzP0k/HdnnCAWX+Y9IVu6j0ZCuSCOGTI+8KUg0QckqQvpBxsh9PAdrkScf/IOIhZkUhk07LtydjdmMqDtmD34s2cA7C9oQGsh4T6UEcSi5MEAlbhiUyccrBDhaY1LHDwdAMDbMcyEzdrpEx2helVKLAh0WeSnGJ3OjZiqkl+EzM5uZvIRIA2hCfbwnMC5G4yGPbyBDaf0DHPTarYFJjgFL4Rthg1g7TpS4KwqbYE4dsnQnzP5ZwHzc0u9X4sJUqRFjskGdfcpLKIRcslJ4pOCte201io5YuFyYYWMXe5x5x0FkKPY5QoWtokqhY4OtCl2FmjVgCqR2mdZXd3Y/VZWUuk/ATJALhGEuwBIPdtv79GSl2DBg0aVKOT/nSKtwCnrp2pU4c6JHdpwM7UeerS6Uz+TFyz0NeT7kyTXB/QnP84BuB4TDOH0wKwXCYFov+P6d3Rvy6PfjtJ8o7ByW9JGej/I/D3cVpwPHXK0qQMHlMSx59PchI7V78dnQCwbgQwdMCvlIPXtDj0D8AYjFkux6wkVD1/AWQwOnp2NjoCmNEEjkadJERn/GvnYsSiJHc0Iv0/TuigSdCg/6CO7/6g19SJJkJTPxp9eJYyu2YtgWbn19F4fDoe/fn7Mb74dHp88BKMzl/+p/Py08t98OLT+7MvPx5/uPz56ODVZ1asq/2Li3Na9p//efnp4s9j8OynVyNawovXV/uvfjo7+xmcnbx7eX7GOBifH7z5/PL8zfGng18+vT768K8Pz34fgb+N1o0DysL7i5cvX+CLf49Ov7wGZ4eAZvwLODx7Pe6cd/7ZGV18/+x4/+z4cjR6MQLgh5MP/wF/0DY9/iu4+AJefzkd/ft3evePDniPwfvRr+Cn0Uf84YByAMDHs/H++I/jH97RdnZ1+PPH75+dHY9erh0DFL9SPe4UH/zx9vjLn+DkR3AxOsDg4//9CcDB+DVIOTh5d/bXH09TDt7SH1rJlIMRON0/ffv2Z8rBORj/BKjLpw+fwee//fAKv6eNhnLw6n9+OabBD8DlH4wD/NPx/lSSrhHwXxJ5cPhu/PvoFJy8BRdvjo9Hr45e7O+/BC/A6IBy8OHs+NX3R9+lHDxjHIDxX8YXo87r0fvR2VvW7DvgYP/LOdj/bh9/N/77OX5Ny/n27OrT+PMPP1yBc3BFOaBRfzldQ82Z1ta40/mIO8e/XHU+gqNLeo+PDy/B/x4/G1OH8cfR1eXR0dXR4buTNx1wRS/B5RGN+O7kZAzegS+HzyiH448AjA4PRwCfdjpnh2cf8Tua8m+/4XeH+yeXb8BHMKKDC018//ChC8xBMn53inrAxP01KAzsnZuR0j94Gil1evOf4yxMpikUol+ej1ZQhjtjUviJRtSZEtI5wlOPXAXK9ID0JqcuDUCHzcvO1AtMk8pi0X9vjh6mkBWYZLGoAU60JDypymljyZpKgbjOJHQWIJP6U4Y60/JnzuuGPPc5C3m1TRvHlIpOoVNkinCuNU+S6UzbTt4Kpv2l01kjDvA6rck9ELT13Mxv0GCtYEIFXbcGkYMHysqDIQTYIqhHENYRwi0CgBNWx3pcGMCeZHimoRK7q8ci2+5dT1OgFUIFoC/FrgHlAALo2anTfxc8AETXHopB2I+BCCXqtE6bnPcHX3GrAz1ykEaRvAtghpBnyLsAsBF7EakOVxfEuuUdNrPLoNTodC6Q2dctUelXh6wJmlkdZincmQM0mctI92aGt34cwOmSo3dfMkmrW/8pcnCbQiBneqXf15DsOtVhlkKRg7hVhqjUR83NVr5a9bTIgYHKMNRKPLQ4V0weBQflfaFcCqFskqp/tQs9C8lEPEcSZ7WvWDVl6d5xZw6mY2P//hSEuoFDS09hebfigOpIhm6596gj1Y/At/0JSnXluRxQXdmP71NXfhjM5+C/A4+ZAxwioCiTm5svPubheBzQ2VsvZm/Ekaroaw0UO5QDiLTQleJvy8c2LgeGBGDPCpQ9B4UoClpElVaX09Wh3dqSPUhMGIWxNmdWzu8L0BAj1wOxBYGp6KoVtVeVzxUCxZpke4psmm4/xnNW5Pkc9Iag5SoW1CFQPKC2ot1VZXSFYD3ZcCXTIqbuYmfJvgCACBCRfCQRaLn0xv9aRcJCeMzjwqJoOGg4YGg4aDhgaDgA89aR1hK6uCh6vQr/7MpolwatSKPSfyVzbigtCENRjLn+3dy7NGAxEBft+f7xSnZmFl/dFcX5/gulVLX3p8z3Rg/MgVHBwUJbm1WBKiTJQ3NQ1Q6+Sg4wkWUcygyLBDfK5zhpSnh+SpiCcpD8KQ1TUSW32TczQq1b6jn0FEUx6X9vWG2WgrxQNctWPVhKXlVKTze3t795vk1R9p44CWAI7fL5KM1DaEbLvieimWBQ6pm3y17lNNax6agkGx6/nvPamyM0NoQMfA6QgjDAmldGY5/Rg3vKkuPjghyIVRxIkxZg8eV2LRyQqSwo2ZUXJ7KAVIwds9Ag2Cv1XJwDOQsacctYCwfetBPIfKGQ5UFcbn/G7aNWaf9ZnINeJopk/lJhdnV7DnCeHcjLcr5bW+d0ZHEOnLyLcge3Ojiw8pLFvM4Q5Xms0chqcQ6kfEDgttM6OCj0AJMneXv5AVo1Wi4szkEmroDLPcqrFnkAs5Lz6zl7CKrR0H6JcSFrnZA7ONbCQVa0Fj+NYBpr2cFxHpbQD3Bq3EsU/n57PfpBPyWhVaYPe8mZU7JX50k87cCeIKyYClASAtO2lTLbkUJKN44ezVDJAXBhbMewPC8t6NuKeTvT0BIQZkkxTGwqFtA/catV2gaJnqE8JcLO6Q3Zab1WaSBLn2uhg41yo4c7oL5540K447B213kj7kd9DKwCkVir5IAdhDdpuVXrBwvhjhy4EcBSVOhKaLkZFFHZ+WwtxF7lxjI7GUT3qjiwusiKLUAwkJdrB7O6nB6kawN3bweaqbP5Pi2CTCcOOkguF41PunFM1PZQDi3PgwR6fhhXcRD1AxKYSPWRqSzHAWQmFzJSiOTrwHH0ALXYo+7OgT7wQ2JCophR1x1AHZoEmouaDZOYNv5Wv9duDzV/DylYxVUc4KdwBwVmywKt4XBpDtqBA4ESIlO37Z4DE4uFGtqBDRR3MLTsthgjKWa9Y3e46HBJ2lHLMkMNaqEM25QD067igKol8tCBPT/o2UGlIlUEmwG1+64KFJU23sAWAwjq4UAfRqquBBYcikNXipHpW3Bx83GEELAQJoAAi9A/mB36OpcDNhhaMgE0oCYvxQHwlMBVCKJ9LtZAEBAXJatQd+cAI5obXWdF0LCcXt5RZahvXbkE11c8Hnhs5GPlHFxHw0HDAUPDQcMBw1fOgVg+LV4cd+VgJSb/VRzEygTeMJxeKlApQ5XWWsVBzEs0e5wXJntj6fUypZyPKg5CIN8A1zEB7t9xYxZyUp7sZM7kYViR0hKo4oDrX16Su27Qc7cOuJFqPL2jigPu8x8ZB1V7NhX7CbMwKgTnrexQlmyLM+j5mmKZJeuAvSiK+t2IoXQRAu3NTEtFwzDEAfvlfURIjrl7RBmsvd7c9Q63PfM4Q0oeJ9G/hYxL0zxIC6yeaBAMQJkFwhC5rsv+u2Um5CK0+wG8Nibni8PCjeVP2Tejfly+8KuZcb9lli+LGsnjrg1/hcfl0bYrV6ivP3UOB5X7C5OV/l7xjdQ5HMhK0gZkvyRjKC29VmLEAJx0R08sbiNxOXiyHAfz2kHVPlO28VPc7J7DQWY3wN0vzO1sdL4BQWZn0y+Yu9TAgehpqhWWyIMqDsyswxdkcDkHeqa1IK7VkJ3l1+b2FljxuNtyMBcVHOSGF7l5xDwOCuYZfEGeFaLH03hJHqmwofjQHOSZyqtwDgdBhZGCmtUzd/Oab3/wwBwU/Av1Ws5BbiDAtxjKh+g+T4nAVY97EA6yze6iAU45B3m7cbiWZbltIV9mZh87LFL40BzgaV6LhmLlHABjokigkpNOpi/KR/yRWJ7K4OLu9v1xUKIfEFMkQHaV4oPmcACimJbSikoPe/EiC2DNL1sD0E2qRMruNR2Ly8E3NXJAAQfst2yfBveVgXl9y32vO8XWzSFXs4fDeM6MoRcPIH9gzB6nXNfbu/njctW8nTvWcsDQreZM5VjJnGnVuNX6QTnuOHde7ZtQ6GbmmDmIVfXQJRcAV7J+UBdc6YaootMAK360HPBEHNGIComqWluaHwaB2mN6eUxutY5UjvXhgJdSf9Brt1FLEhU6O7Hbps1mqfHt1tLKsTYcYM66c0+ykWLriud6wPRsJTGEHOqPlgNewZCbfKhe04AFDKrJpTaXt1xTLcf6cFBxDJdYsLh9tBwsgYaDhgOGhoOGA4aGg4YDhoaDhgOGhoOGA4aa15Gkijfov561NDfMvjDQNadXqgpvQp2pd7F93X/2AwVVHOSPK2DIcYMh1/FWH5DkcuDwFmG4Z0DMfhJsti/MmmTcaj0xBJyicWxxcMnuTRX4HPDWv7nvcMyelj3Lgb8cB3e1R1JWzAFX3D0KDrgPbXHbAW/rwLKv38/uL8ye7FElYu9ok6Xw5UG5lJBs2w62ktdT8y0j12m1opB9VsDJqxD5NGQYBrZdsLPRaciWP4xoyGwwIIXXUHsspaGfpSSx+z32WQKHZxQis+ScAfMvbMZFWaSZ/Xqta9xMRR+0ljzFfahrmpb8d3Jx18738nK7IDUJxX4KH7Vw8pCD1IV4iiH6cELTIPdP8l/YKeUNoFphazF35e43sreC7Z6kxNdZ0GAsGt6N95GNUNy7blNVAHfPdcjjoNAY877TykOmJ+SS1H4ET4wxCmwmG9IV7zsXONis4kB0ktZtXbPuQnHiSGaHIs0EW6BfIii4e+8VHOA5HGQmNKm1xeo4yI5jKFp3ZSZfs8eVUA5oJ+MyUDsH+QdWUoO21XGQ20P4ufCWshEput7VWPfdLBMTNXMwa5O1Og7yYVHMzfhyuzF0faxyI8zdeEtQMwezB8esjoOCIMuHkNyYTVviiz81c5DbG5Fkn2t1HOTbI62c98x6qtg4KlEzB/l5b2l2VsdBznbhJKVcHM0qi3iOjlT3uDA9ScpN++MKx8Z4kkBQlH7BREXtzzQD154zIefqB3wdKY/E1ZEmJ+hL7NA3PZioI6vUkWKqemJXEa/VcMBGCRTPmnxBeVg+izBDdYKCTZY/aE8wyOV8KwsZ5iprLw85VcIsB6qZNh3n/kkNhe3snmdJZWXB24VXldp5pGsNGsWqeUPl1mzIeQVelW/7lcXHg0j8ar8IVh/QzWYgRze7I2JH92g33DTqSlspASRRQCatsShny5QPXQaT5Mj8mRx9hKXxU5FZs+5l52biuQ+ci9lxAXtudGMApSOuj2aaTICMtswsKilnbpltadmaSOhNtbn5h7W6W7LbKnnhSgvYpy5d71oJanmdjSowGnFgSwqD2NTCp0RVZarhY2V2OYXErdBSddXru3AgehANQhgSRdUCmg8For3QReFT/kMsOwYQqQpyoCspsLzybElCym6kBvYwdtVYC1lFmKq2FWpK22FF1jUrDLVuSMwN3aPZwWF45y+9EU8OvFDxFABj0EeK2x7SNM1Yu7FcA6GsUm4GUS9GRhf2TWIbqDU0mOhthbT27KjMvBEO9/qKEw6BKSHJKXuxjmZmR9l1I98EakCgbkp9ja0EBW1DQZFiJRwYQ8mwey0J6RGIhgbUW8bdP8zsO77mO1IQxB5246d68qIZMm+e69t3QGgZcTdyoWmYAYJWILkw5UANHdOyXZ9/Uik7dtU0Rd/WY9Pt23Gp8kqVfBdGXuDENoEogG4M2ZsMCQemRzlw41agmRA5Eeo6FgwNVTZLDq5bCshKRAsCBOg9FaRHlMnpCTBFYMycNFnGBGGZCi8gY0wIljGToDK9ZSZePLBDmwg7R0YGBLOoZWCPZCkhmhZhAlxLXAimT5ETec5O6aI5pJnQEE6eatX8IVhsP+qP49QFbCVnrOGMfYtVVa0H+K09dJ9tN2DKQTJGJafO4TqPdf0KYA3sNpVKmqPCvj4QoR8hRZW35ox3jw+Wh213a9gLVKBqrSgMI5FOkVSr7q8mrzP0mE7TzRayGQeR4UStnhlYUK/xcNu1R3K+ms7UemDRa5cOXHS8YpcNGjRo0KBBgwYNGjRo0KBBgwZfOf4fEsGHuB6A11YAAAAASUVORK5CYII="/>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500" b="0" i="0" u="none" strike="noStrike" kern="1200" cap="none" spc="0" normalizeH="0" baseline="0" noProof="0">
              <a:ln>
                <a:noFill/>
              </a:ln>
              <a:solidFill>
                <a:prstClr val="white"/>
              </a:solidFill>
              <a:effectLst/>
              <a:uLnTx/>
              <a:uFillTx/>
              <a:latin typeface="Calibri"/>
              <a:ea typeface="+mn-ea"/>
              <a:cs typeface="+mn-cs"/>
            </a:endParaRPr>
          </a:p>
        </p:txBody>
      </p:sp>
      <p:sp>
        <p:nvSpPr>
          <p:cNvPr id="171018" name="AutoShape 10" descr="data:image/png;base64,iVBORw0KGgoAAAANSUhEUgAAAQMAAADCCAMAAAB6zFdcAAABI1BMVEX///8AAADQ0NDIyMiSkpL4+PidnZ26urqMjIzh4eH8/Px1dXXn5+f///7r6+vMzMzz8/OXl5fv7++urq65ubliYmLX19egoKCsrKzU1NSzs7OJiYnAwMA6OjqlpaXExMRsbGx9fX0sLCwQEBBbW1seHh5RUVFCQkJVVVX/7Ov/8/NpaWkkJCTIjIs8PDwMDAy9JCelOTnDY2Twyc3DUFPMg4L02du3VFG5LC7YmZn66+TNl5fcvLzDPD3aoaTltLGuNjKzQj+vAAD80NPhlZfzu73JW1qnVljPmZyyUVPVrKvqsbDpyM3SeXu9f3uwbGzMaWrew7/er6jKOz+qQ0W3KzXJcXOvABTXu7js0tj+trW1XmLZiIXFeHnCSUv519fpoaXu+bH5AAAUS0lEQVR4nO1dC3ubOLoWIDCSMYiLAQPBdpM0sTOddptLmzZpmplpdqaTOdvsme3u7MxOz///FUcCG4gjjJ3gxM3yPq0DuiG9kj59kj4EAA0aNGjQoEGDBvVDJoTIHHdpQF2RfosUte5tYj0kugLFjnHDPRYIIMLgFikiAZV57fm3SG/1GDxHrrEj9GbdfcoBFktLMwdI0Mq8nsNbpLd6DDbZr9CmPyj23MRNjkzJoxwA12K3hhnoPXqHECAuLR/um07afUTFL5ZXc+Ie40C3bI+5Y9dR/CTJNCrabLs96oHs2MD3WMYqpBx8uwVAW3j6VBjSG/Rc2KAdhJZaUCghO8LGE0EQAdjaUgVKFhK2d7cFN/HZ3RHsLCkobNOA1L8tbCYREO1lTxJ6Bzsmjfot63eQPmhjQ9h+oPLykHCgCyEVALSGDJb1jR1a/WbCgUcDsO4tMfc9oSvpCGwynrrfUp8NOZUbKVqCQ1Ma0JJvaYBsPwW06mltOyz+UNjt06jbKsCgx9KylDVqCIPnYt/fFGSwqbDbDUjzyJqvP+VAYHIMsXx3t1iIvsD6gSgQWUgkqdCfpLSzm/6lfYH+hkn7ApphM2raO8ndJpMHkRDdV+EWxIC1zzYBlpBimJY+rV/KgctKn/5291gEcxJQ700uJp0BCxOBl8pE5TlgvUMQtoWAcvA08Uo4wE+EJ+3WfZdzHlJ5QBunoOgahQW8GQ5YbaccdFlAU0AsHKJNIUouJn2Bw8GQFV+e5YC2hOGGsHOPZazClIO0mzP0k/HdnnCAWX+Y9IVu6j0ZCuSCOGTI+8KUg0QckqQvpBxsh9PAdrkScf/IOIhZkUhk07LtydjdmMqDtmD34s2cA7C9oQGsh4T6UEcSi5MEAlbhiUyccrBDhaY1LHDwdAMDbMcyEzdrpEx2helVKLAh0WeSnGJ3OjZiqkl+EzM5uZvIRIA2hCfbwnMC5G4yGPbyBDaf0DHPTarYFJjgFL4Rthg1g7TpS4KwqbYE4dsnQnzP5ZwHzc0u9X4sJUqRFjskGdfcpLKIRcslJ4pOCte201io5YuFyYYWMXe5x5x0FkKPY5QoWtokqhY4OtCl2FmjVgCqR2mdZXd3Y/VZWUuk/ATJALhGEuwBIPdtv79GSl2DBg0aVKOT/nSKtwCnrp2pU4c6JHdpwM7UeerS6Uz+TFyz0NeT7kyTXB/QnP84BuB4TDOH0wKwXCYFov+P6d3Rvy6PfjtJ8o7ByW9JGej/I/D3cVpwPHXK0qQMHlMSx59PchI7V78dnQCwbgQwdMCvlIPXtDj0D8AYjFkux6wkVD1/AWQwOnp2NjoCmNEEjkadJERn/GvnYsSiJHc0Iv0/TuigSdCg/6CO7/6g19SJJkJTPxp9eJYyu2YtgWbn19F4fDoe/fn7Mb74dHp88BKMzl/+p/Py08t98OLT+7MvPx5/uPz56ODVZ1asq/2Li3Na9p//efnp4s9j8OynVyNawovXV/uvfjo7+xmcnbx7eX7GOBifH7z5/PL8zfGng18+vT768K8Pz34fgb+N1o0DysL7i5cvX+CLf49Ov7wGZ4eAZvwLODx7Pe6cd/7ZGV18/+x4/+z4cjR6MQLgh5MP/wF/0DY9/iu4+AJefzkd/ft3evePDniPwfvRr+Cn0Uf84YByAMDHs/H++I/jH97RdnZ1+PPH75+dHY9erh0DFL9SPe4UH/zx9vjLn+DkR3AxOsDg4//9CcDB+DVIOTh5d/bXH09TDt7SH1rJlIMRON0/ffv2Z8rBORj/BKjLpw+fwee//fAKv6eNhnLw6n9+OabBD8DlH4wD/NPx/lSSrhHwXxJ5cPhu/PvoFJy8BRdvjo9Hr45e7O+/BC/A6IBy8OHs+NX3R9+lHDxjHIDxX8YXo87r0fvR2VvW7DvgYP/LOdj/bh9/N/77OX5Ny/n27OrT+PMPP1yBc3BFOaBRfzldQ82Z1ta40/mIO8e/XHU+gqNLeo+PDy/B/x4/G1OH8cfR1eXR0dXR4buTNx1wRS/B5RGN+O7kZAzegS+HzyiH448AjA4PRwCfdjpnh2cf8Tua8m+/4XeH+yeXb8BHMKKDC018//ChC8xBMn53inrAxP01KAzsnZuR0j94Gil1evOf4yxMpikUol+ej1ZQhjtjUviJRtSZEtI5wlOPXAXK9ID0JqcuDUCHzcvO1AtMk8pi0X9vjh6mkBWYZLGoAU60JDypymljyZpKgbjOJHQWIJP6U4Y60/JnzuuGPPc5C3m1TRvHlIpOoVNkinCuNU+S6UzbTt4Kpv2l01kjDvA6rck9ELT13Mxv0GCtYEIFXbcGkYMHysqDIQTYIqhHENYRwi0CgBNWx3pcGMCeZHimoRK7q8ci2+5dT1OgFUIFoC/FrgHlAALo2anTfxc8AETXHopB2I+BCCXqtE6bnPcHX3GrAz1ykEaRvAtghpBnyLsAsBF7EakOVxfEuuUdNrPLoNTodC6Q2dctUelXh6wJmlkdZincmQM0mctI92aGt34cwOmSo3dfMkmrW/8pcnCbQiBneqXf15DsOtVhlkKRg7hVhqjUR83NVr5a9bTIgYHKMNRKPLQ4V0weBQflfaFcCqFskqp/tQs9C8lEPEcSZ7WvWDVl6d5xZw6mY2P//hSEuoFDS09hebfigOpIhm6596gj1Y/At/0JSnXluRxQXdmP71NXfhjM5+C/A4+ZAxwioCiTm5svPubheBzQ2VsvZm/Ekaroaw0UO5QDiLTQleJvy8c2LgeGBGDPCpQ9B4UoClpElVaX09Wh3dqSPUhMGIWxNmdWzu8L0BAj1wOxBYGp6KoVtVeVzxUCxZpke4psmm4/xnNW5Pkc9Iag5SoW1CFQPKC2ot1VZXSFYD3ZcCXTIqbuYmfJvgCACBCRfCQRaLn0xv9aRcJCeMzjwqJoOGg4YGg4aDhgaDgA89aR1hK6uCh6vQr/7MpolwatSKPSfyVzbigtCENRjLn+3dy7NGAxEBft+f7xSnZmFl/dFcX5/gulVLX3p8z3Rg/MgVHBwUJbm1WBKiTJQ3NQ1Q6+Sg4wkWUcygyLBDfK5zhpSnh+SpiCcpD8KQ1TUSW32TczQq1b6jn0FEUx6X9vWG2WgrxQNctWPVhKXlVKTze3t795vk1R9p44CWAI7fL5KM1DaEbLvieimWBQ6pm3y17lNNax6agkGx6/nvPamyM0NoQMfA6QgjDAmldGY5/Rg3vKkuPjghyIVRxIkxZg8eV2LRyQqSwo2ZUXJ7KAVIwds9Ag2Cv1XJwDOQsacctYCwfetBPIfKGQ5UFcbn/G7aNWaf9ZnINeJopk/lJhdnV7DnCeHcjLcr5bW+d0ZHEOnLyLcge3Ojiw8pLFvM4Q5Xms0chqcQ6kfEDgttM6OCj0AJMneXv5AVo1Wi4szkEmroDLPcqrFnkAs5Lz6zl7CKrR0H6JcSFrnZA7ONbCQVa0Fj+NYBpr2cFxHpbQD3Bq3EsU/n57PfpBPyWhVaYPe8mZU7JX50k87cCeIKyYClASAtO2lTLbkUJKN44ezVDJAXBhbMewPC8t6NuKeTvT0BIQZkkxTGwqFtA/catV2gaJnqE8JcLO6Q3Zab1WaSBLn2uhg41yo4c7oL5540K447B213kj7kd9DKwCkVir5IAdhDdpuVXrBwvhjhy4EcBSVOhKaLkZFFHZ+WwtxF7lxjI7GUT3qjiwusiKLUAwkJdrB7O6nB6kawN3bweaqbP5Pi2CTCcOOkguF41PunFM1PZQDi3PgwR6fhhXcRD1AxKYSPWRqSzHAWQmFzJSiOTrwHH0ALXYo+7OgT7wQ2JCophR1x1AHZoEmouaDZOYNv5Wv9duDzV/DylYxVUc4KdwBwVmywKt4XBpDtqBA4ESIlO37Z4DE4uFGtqBDRR3MLTsthgjKWa9Y3e46HBJ2lHLMkMNaqEM25QD067igKol8tCBPT/o2UGlIlUEmwG1+64KFJU23sAWAwjq4UAfRqquBBYcikNXipHpW3Bx83GEELAQJoAAi9A/mB36OpcDNhhaMgE0oCYvxQHwlMBVCKJ9LtZAEBAXJatQd+cAI5obXWdF0LCcXt5RZahvXbkE11c8Hnhs5GPlHFxHw0HDAUPDQcMBw1fOgVg+LV4cd+VgJSb/VRzEygTeMJxeKlApQ5XWWsVBzEs0e5wXJntj6fUypZyPKg5CIN8A1zEB7t9xYxZyUp7sZM7kYViR0hKo4oDrX16Su27Qc7cOuJFqPL2jigPu8x8ZB1V7NhX7CbMwKgTnrexQlmyLM+j5mmKZJeuAvSiK+t2IoXQRAu3NTEtFwzDEAfvlfURIjrl7RBmsvd7c9Q63PfM4Q0oeJ9G/hYxL0zxIC6yeaBAMQJkFwhC5rsv+u2Um5CK0+wG8Nibni8PCjeVP2Tejfly+8KuZcb9lli+LGsnjrg1/hcfl0bYrV6ivP3UOB5X7C5OV/l7xjdQ5HMhK0gZkvyRjKC29VmLEAJx0R08sbiNxOXiyHAfz2kHVPlO28VPc7J7DQWY3wN0vzO1sdL4BQWZn0y+Yu9TAgehpqhWWyIMqDsyswxdkcDkHeqa1IK7VkJ3l1+b2FljxuNtyMBcVHOSGF7l5xDwOCuYZfEGeFaLH03hJHqmwofjQHOSZyqtwDgdBhZGCmtUzd/Oab3/wwBwU/Av1Ws5BbiDAtxjKh+g+T4nAVY97EA6yze6iAU45B3m7cbiWZbltIV9mZh87LFL40BzgaV6LhmLlHABjokigkpNOpi/KR/yRWJ7K4OLu9v1xUKIfEFMkQHaV4oPmcACimJbSikoPe/EiC2DNL1sD0E2qRMruNR2Ly8E3NXJAAQfst2yfBveVgXl9y32vO8XWzSFXs4fDeM6MoRcPIH9gzB6nXNfbu/njctW8nTvWcsDQreZM5VjJnGnVuNX6QTnuOHde7ZtQ6GbmmDmIVfXQJRcAV7J+UBdc6YaootMAK360HPBEHNGIComqWluaHwaB2mN6eUxutY5UjvXhgJdSf9Brt1FLEhU6O7Hbps1mqfHt1tLKsTYcYM66c0+ykWLriud6wPRsJTGEHOqPlgNewZCbfKhe04AFDKrJpTaXt1xTLcf6cFBxDJdYsLh9tBwsgYaDhgOGhoOGA4aGg4YDhoaDhgOGhoOGA4aa15Gkijfov561NDfMvjDQNadXqgpvQp2pd7F93X/2AwVVHOSPK2DIcYMh1/FWH5DkcuDwFmG4Z0DMfhJsti/MmmTcaj0xBJyicWxxcMnuTRX4HPDWv7nvcMyelj3Lgb8cB3e1R1JWzAFX3D0KDrgPbXHbAW/rwLKv38/uL8ye7FElYu9ok6Xw5UG5lJBs2w62ktdT8y0j12m1opB9VsDJqxD5NGQYBrZdsLPRaciWP4xoyGwwIIXXUHsspaGfpSSx+z32WQKHZxQis+ScAfMvbMZFWaSZ/Xqta9xMRR+0ljzFfahrmpb8d3Jx18738nK7IDUJxX4KH7Vw8pCD1IV4iiH6cELTIPdP8l/YKeUNoFphazF35e43sreC7Z6kxNdZ0GAsGt6N95GNUNy7blNVAHfPdcjjoNAY877TykOmJ+SS1H4ET4wxCmwmG9IV7zsXONis4kB0ktZtXbPuQnHiSGaHIs0EW6BfIii4e+8VHOA5HGQmNKm1xeo4yI5jKFp3ZSZfs8eVUA5oJ+MyUDsH+QdWUoO21XGQ20P4ufCWshEput7VWPfdLBMTNXMwa5O1Og7yYVHMzfhyuzF0faxyI8zdeEtQMwezB8esjoOCIMuHkNyYTVviiz81c5DbG5Fkn2t1HOTbI62c98x6qtg4KlEzB/l5b2l2VsdBznbhJKVcHM0qi3iOjlT3uDA9ScpN++MKx8Z4kkBQlH7BREXtzzQD154zIefqB3wdKY/E1ZEmJ+hL7NA3PZioI6vUkWKqemJXEa/VcMBGCRTPmnxBeVg+izBDdYKCTZY/aE8wyOV8KwsZ5iprLw85VcIsB6qZNh3n/kkNhe3snmdJZWXB24VXldp5pGsNGsWqeUPl1mzIeQVelW/7lcXHg0j8ar8IVh/QzWYgRze7I2JH92g33DTqSlspASRRQCatsShny5QPXQaT5Mj8mRx9hKXxU5FZs+5l52biuQ+ci9lxAXtudGMApSOuj2aaTICMtswsKilnbpltadmaSOhNtbn5h7W6W7LbKnnhSgvYpy5d71oJanmdjSowGnFgSwqD2NTCp0RVZarhY2V2OYXErdBSddXru3AgehANQhgSRdUCmg8For3QReFT/kMsOwYQqQpyoCspsLzybElCym6kBvYwdtVYC1lFmKq2FWpK22FF1jUrDLVuSMwN3aPZwWF45y+9EU8OvFDxFABj0EeK2x7SNM1Yu7FcA6GsUm4GUS9GRhf2TWIbqDU0mOhthbT27KjMvBEO9/qKEw6BKSHJKXuxjmZmR9l1I98EakCgbkp9ja0EBW1DQZFiJRwYQ8mwey0J6RGIhgbUW8bdP8zsO77mO1IQxB5246d68qIZMm+e69t3QGgZcTdyoWmYAYJWILkw5UANHdOyXZ9/Uik7dtU0Rd/WY9Pt23Gp8kqVfBdGXuDENoEogG4M2ZsMCQemRzlw41agmRA5Eeo6FgwNVTZLDq5bCshKRAsCBOg9FaRHlMnpCTBFYMycNFnGBGGZCi8gY0wIljGToDK9ZSZePLBDmwg7R0YGBLOoZWCPZCkhmhZhAlxLXAimT5ETec5O6aI5pJnQEE6eatX8IVhsP+qP49QFbCVnrOGMfYtVVa0H+K09dJ9tN2DKQTJGJafO4TqPdf0KYA3sNpVKmqPCvj4QoR8hRZW35ox3jw+Wh213a9gLVKBqrSgMI5FOkVSr7q8mrzP0mE7TzRayGQeR4UStnhlYUK/xcNu1R3K+ms7UemDRa5cOXHS8YpcNGjRo0KBBgwYNGjRo0KBBgwZfOf4fEsGHuB6A11YAAAAASUVORK5CYII="/>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5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12">
            <a:extLst>
              <a:ext uri="{FF2B5EF4-FFF2-40B4-BE49-F238E27FC236}">
                <a16:creationId xmlns:a16="http://schemas.microsoft.com/office/drawing/2014/main" id="{162459B3-29D8-7545-868D-4107CEBB1794}"/>
              </a:ext>
            </a:extLst>
          </p:cNvPr>
          <p:cNvPicPr>
            <a:picLocks noChangeAspect="1" noChangeArrowheads="1"/>
          </p:cNvPicPr>
          <p:nvPr/>
        </p:nvPicPr>
        <p:blipFill>
          <a:blip r:embed="rId2" cstate="print"/>
          <a:srcRect l="10381" t="29809" r="42394" b="32282"/>
          <a:stretch>
            <a:fillRect/>
          </a:stretch>
        </p:blipFill>
        <p:spPr bwMode="auto">
          <a:xfrm>
            <a:off x="448975" y="831236"/>
            <a:ext cx="6331324" cy="2857500"/>
          </a:xfrm>
          <a:prstGeom prst="rect">
            <a:avLst/>
          </a:prstGeom>
          <a:noFill/>
          <a:ln w="9525">
            <a:noFill/>
            <a:miter lim="800000"/>
            <a:headEnd/>
            <a:tailEnd/>
          </a:ln>
        </p:spPr>
      </p:pic>
      <p:sp>
        <p:nvSpPr>
          <p:cNvPr id="4" name="Rectangle 3">
            <a:extLst>
              <a:ext uri="{FF2B5EF4-FFF2-40B4-BE49-F238E27FC236}">
                <a16:creationId xmlns:a16="http://schemas.microsoft.com/office/drawing/2014/main" id="{B5FBB98E-1014-EC4E-8062-94482095671A}"/>
              </a:ext>
            </a:extLst>
          </p:cNvPr>
          <p:cNvSpPr/>
          <p:nvPr/>
        </p:nvSpPr>
        <p:spPr>
          <a:xfrm>
            <a:off x="0" y="143289"/>
            <a:ext cx="914400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Queen Victoria of England (who ruled from 1837-1901) is believed to have been the carrier of hemophilia</a:t>
            </a:r>
          </a:p>
        </p:txBody>
      </p:sp>
      <p:pic>
        <p:nvPicPr>
          <p:cNvPr id="14" name="Picture 13">
            <a:extLst>
              <a:ext uri="{FF2B5EF4-FFF2-40B4-BE49-F238E27FC236}">
                <a16:creationId xmlns:a16="http://schemas.microsoft.com/office/drawing/2014/main" id="{C4048622-C05D-D346-8F91-68ECA019C270}"/>
              </a:ext>
            </a:extLst>
          </p:cNvPr>
          <p:cNvPicPr>
            <a:picLocks noChangeAspect="1" noChangeArrowheads="1"/>
          </p:cNvPicPr>
          <p:nvPr/>
        </p:nvPicPr>
        <p:blipFill>
          <a:blip r:embed="rId3" cstate="print"/>
          <a:srcRect l="8748" t="16646" r="41124" b="3293"/>
          <a:stretch>
            <a:fillRect/>
          </a:stretch>
        </p:blipFill>
        <p:spPr bwMode="auto">
          <a:xfrm>
            <a:off x="353019" y="553244"/>
            <a:ext cx="6523237" cy="4935691"/>
          </a:xfrm>
          <a:prstGeom prst="rect">
            <a:avLst/>
          </a:prstGeom>
          <a:noFill/>
          <a:ln w="9525">
            <a:noFill/>
            <a:miter lim="800000"/>
            <a:headEnd/>
            <a:tailEnd/>
          </a:ln>
        </p:spPr>
      </p:pic>
    </p:spTree>
    <p:extLst>
      <p:ext uri="{BB962C8B-B14F-4D97-AF65-F5344CB8AC3E}">
        <p14:creationId xmlns:p14="http://schemas.microsoft.com/office/powerpoint/2010/main" val="35029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7" y="-22820"/>
            <a:ext cx="6575291" cy="412097"/>
          </a:xfrm>
        </p:spPr>
        <p:txBody>
          <a:bodyPr>
            <a:normAutofit/>
          </a:bodyPr>
          <a:lstStyle/>
          <a:p>
            <a:r>
              <a:rPr lang="en-IN" sz="2000" b="1" dirty="0"/>
              <a:t>Mutation related Term to remember</a:t>
            </a:r>
            <a:endParaRPr lang="en-IN" sz="2000" dirty="0"/>
          </a:p>
        </p:txBody>
      </p:sp>
      <p:sp>
        <p:nvSpPr>
          <p:cNvPr id="3" name="Content Placeholder 2"/>
          <p:cNvSpPr>
            <a:spLocks noGrp="1"/>
          </p:cNvSpPr>
          <p:nvPr>
            <p:ph idx="1"/>
          </p:nvPr>
        </p:nvSpPr>
        <p:spPr>
          <a:xfrm>
            <a:off x="35496" y="337220"/>
            <a:ext cx="7272808" cy="2520280"/>
          </a:xfrm>
        </p:spPr>
        <p:txBody>
          <a:bodyPr>
            <a:noAutofit/>
          </a:bodyPr>
          <a:lstStyle/>
          <a:p>
            <a:pPr marL="163513" indent="-163513" algn="just"/>
            <a:r>
              <a:rPr lang="en-IN" sz="1450" b="1" dirty="0"/>
              <a:t>Mutation</a:t>
            </a:r>
            <a:r>
              <a:rPr lang="en-IN" sz="1450" dirty="0"/>
              <a:t> is a phenomenon which results in </a:t>
            </a:r>
            <a:r>
              <a:rPr lang="en-IN" sz="1450" b="1" dirty="0">
                <a:solidFill>
                  <a:srgbClr val="FFFF00"/>
                </a:solidFill>
              </a:rPr>
              <a:t>alteration of DNA sequences </a:t>
            </a:r>
            <a:r>
              <a:rPr lang="en-IN" sz="1450" dirty="0"/>
              <a:t>and consequently results in </a:t>
            </a:r>
            <a:r>
              <a:rPr lang="en-IN" sz="1450" b="1" dirty="0">
                <a:solidFill>
                  <a:srgbClr val="FFFF00"/>
                </a:solidFill>
              </a:rPr>
              <a:t>changes in the genotype and phenotype </a:t>
            </a:r>
            <a:r>
              <a:rPr lang="en-IN" sz="1450" dirty="0"/>
              <a:t>of an organism.</a:t>
            </a:r>
          </a:p>
          <a:p>
            <a:pPr marL="163513" indent="-163513" algn="just"/>
            <a:r>
              <a:rPr lang="en-IN" sz="1450" b="1" dirty="0"/>
              <a:t>Mutagens are </a:t>
            </a:r>
            <a:r>
              <a:rPr lang="en-IN" sz="1450" b="1" dirty="0">
                <a:solidFill>
                  <a:srgbClr val="FFFF00"/>
                </a:solidFill>
              </a:rPr>
              <a:t>chemical, biological or physical factors that induce mutations</a:t>
            </a:r>
            <a:r>
              <a:rPr lang="en-IN" sz="1450" b="1" dirty="0"/>
              <a:t>. </a:t>
            </a:r>
            <a:r>
              <a:rPr lang="en-IN" sz="1450" dirty="0"/>
              <a:t>Example; UV rays</a:t>
            </a:r>
          </a:p>
          <a:p>
            <a:pPr marL="163513" indent="-163513" algn="just"/>
            <a:r>
              <a:rPr lang="en-IN" sz="1450" b="1" dirty="0"/>
              <a:t>Gene/Point mutation </a:t>
            </a:r>
            <a:r>
              <a:rPr lang="en-IN" sz="1450" dirty="0"/>
              <a:t>is due to </a:t>
            </a:r>
            <a:r>
              <a:rPr lang="en-IN" sz="1450" b="1" dirty="0">
                <a:solidFill>
                  <a:srgbClr val="FFFF00"/>
                </a:solidFill>
              </a:rPr>
              <a:t>change in a single base pair of DNA. </a:t>
            </a:r>
            <a:r>
              <a:rPr lang="en-IN" sz="1450" b="1" dirty="0"/>
              <a:t>Example; </a:t>
            </a:r>
            <a:r>
              <a:rPr lang="en-IN" sz="1450" b="1" dirty="0">
                <a:solidFill>
                  <a:srgbClr val="FFFF00"/>
                </a:solidFill>
              </a:rPr>
              <a:t>Sickle cell </a:t>
            </a:r>
            <a:r>
              <a:rPr lang="en-IN" sz="1450" b="1" dirty="0" err="1">
                <a:solidFill>
                  <a:srgbClr val="FFFF00"/>
                </a:solidFill>
              </a:rPr>
              <a:t>anemia</a:t>
            </a:r>
            <a:r>
              <a:rPr lang="en-IN" sz="1450" b="1" dirty="0">
                <a:solidFill>
                  <a:srgbClr val="FFFF00"/>
                </a:solidFill>
              </a:rPr>
              <a:t> </a:t>
            </a:r>
            <a:r>
              <a:rPr lang="en-IN" sz="1450" dirty="0"/>
              <a:t>(GAG</a:t>
            </a:r>
            <a:r>
              <a:rPr lang="en-IN" sz="1450" dirty="0">
                <a:latin typeface="Times New Roman"/>
                <a:cs typeface="Times New Roman"/>
              </a:rPr>
              <a:t>→</a:t>
            </a:r>
            <a:r>
              <a:rPr lang="en-IN" sz="1450" dirty="0"/>
              <a:t>GUG </a:t>
            </a:r>
            <a:r>
              <a:rPr lang="en-IN" sz="1450" dirty="0" err="1"/>
              <a:t>i.e</a:t>
            </a:r>
            <a:r>
              <a:rPr lang="en-IN" sz="1450" dirty="0"/>
              <a:t> Glutamine by Valine).</a:t>
            </a:r>
          </a:p>
          <a:p>
            <a:pPr marL="163513" indent="-163513" algn="just"/>
            <a:r>
              <a:rPr lang="en-US" sz="1450" b="1" dirty="0">
                <a:solidFill>
                  <a:srgbClr val="FFFF00"/>
                </a:solidFill>
              </a:rPr>
              <a:t>Substitution, loss (deletions) </a:t>
            </a:r>
            <a:r>
              <a:rPr lang="en-US" sz="1450" dirty="0"/>
              <a:t>or </a:t>
            </a:r>
            <a:r>
              <a:rPr lang="en-US" sz="1450" b="1" dirty="0">
                <a:solidFill>
                  <a:srgbClr val="FFFF00"/>
                </a:solidFill>
              </a:rPr>
              <a:t>gain (insertion/duplication) of a segment of DNA</a:t>
            </a:r>
            <a:r>
              <a:rPr lang="en-US" sz="1450" dirty="0"/>
              <a:t> also result in alteration in chromosomes. </a:t>
            </a:r>
            <a:endParaRPr lang="en-IN" sz="1450" dirty="0">
              <a:solidFill>
                <a:srgbClr val="FFFF00"/>
              </a:solidFill>
            </a:endParaRPr>
          </a:p>
        </p:txBody>
      </p:sp>
      <p:grpSp>
        <p:nvGrpSpPr>
          <p:cNvPr id="4" name="Group 3">
            <a:extLst>
              <a:ext uri="{FF2B5EF4-FFF2-40B4-BE49-F238E27FC236}">
                <a16:creationId xmlns:a16="http://schemas.microsoft.com/office/drawing/2014/main" id="{3D093BF2-FC47-7641-9133-CEDAE9EDF239}"/>
              </a:ext>
            </a:extLst>
          </p:cNvPr>
          <p:cNvGrpSpPr/>
          <p:nvPr/>
        </p:nvGrpSpPr>
        <p:grpSpPr>
          <a:xfrm>
            <a:off x="7242936" y="49188"/>
            <a:ext cx="2059638" cy="564468"/>
            <a:chOff x="2684479" y="2446728"/>
            <a:chExt cx="663385" cy="564468"/>
          </a:xfrm>
        </p:grpSpPr>
        <p:sp>
          <p:nvSpPr>
            <p:cNvPr id="5" name="Rectangle 4">
              <a:extLst>
                <a:ext uri="{FF2B5EF4-FFF2-40B4-BE49-F238E27FC236}">
                  <a16:creationId xmlns:a16="http://schemas.microsoft.com/office/drawing/2014/main" id="{C86C0FC2-039E-004A-A941-F6F4B0994A5E}"/>
                </a:ext>
              </a:extLst>
            </p:cNvPr>
            <p:cNvSpPr/>
            <p:nvPr/>
          </p:nvSpPr>
          <p:spPr>
            <a:xfrm>
              <a:off x="2684479" y="2446728"/>
              <a:ext cx="663385" cy="307777"/>
            </a:xfrm>
            <a:prstGeom prst="rect">
              <a:avLst/>
            </a:prstGeom>
            <a:ln>
              <a:noFill/>
            </a:ln>
          </p:spPr>
          <p:txBody>
            <a:bodyPr wrap="square">
              <a:spAutoFit/>
            </a:bodyPr>
            <a:lstStyle/>
            <a:p>
              <a:pPr algn="ctr"/>
              <a:r>
                <a:rPr lang="en-US" sz="1400" b="1" dirty="0"/>
                <a:t>Changes in DNA</a:t>
              </a:r>
              <a:endParaRPr lang="en-IN" sz="1400" dirty="0"/>
            </a:p>
          </p:txBody>
        </p:sp>
        <p:sp>
          <p:nvSpPr>
            <p:cNvPr id="6" name="Down Arrow 5">
              <a:extLst>
                <a:ext uri="{FF2B5EF4-FFF2-40B4-BE49-F238E27FC236}">
                  <a16:creationId xmlns:a16="http://schemas.microsoft.com/office/drawing/2014/main" id="{32357332-E602-A845-A901-729623642D02}"/>
                </a:ext>
              </a:extLst>
            </p:cNvPr>
            <p:cNvSpPr/>
            <p:nvPr/>
          </p:nvSpPr>
          <p:spPr>
            <a:xfrm>
              <a:off x="2979872" y="2681636"/>
              <a:ext cx="72600" cy="32956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grpSp>
      <p:grpSp>
        <p:nvGrpSpPr>
          <p:cNvPr id="7" name="Group 6">
            <a:extLst>
              <a:ext uri="{FF2B5EF4-FFF2-40B4-BE49-F238E27FC236}">
                <a16:creationId xmlns:a16="http://schemas.microsoft.com/office/drawing/2014/main" id="{6BFB5C86-5646-7440-A1E4-E41CEDF7CB2B}"/>
              </a:ext>
            </a:extLst>
          </p:cNvPr>
          <p:cNvGrpSpPr/>
          <p:nvPr/>
        </p:nvGrpSpPr>
        <p:grpSpPr>
          <a:xfrm>
            <a:off x="6876256" y="533499"/>
            <a:ext cx="2792999" cy="578561"/>
            <a:chOff x="2555776" y="2931039"/>
            <a:chExt cx="899592" cy="578561"/>
          </a:xfrm>
        </p:grpSpPr>
        <p:sp>
          <p:nvSpPr>
            <p:cNvPr id="8" name="Rectangle 7">
              <a:extLst>
                <a:ext uri="{FF2B5EF4-FFF2-40B4-BE49-F238E27FC236}">
                  <a16:creationId xmlns:a16="http://schemas.microsoft.com/office/drawing/2014/main" id="{8C15BA96-FA68-734E-9D79-6013656EDC43}"/>
                </a:ext>
              </a:extLst>
            </p:cNvPr>
            <p:cNvSpPr/>
            <p:nvPr/>
          </p:nvSpPr>
          <p:spPr>
            <a:xfrm>
              <a:off x="2555776" y="2931039"/>
              <a:ext cx="899592" cy="307777"/>
            </a:xfrm>
            <a:prstGeom prst="rect">
              <a:avLst/>
            </a:prstGeom>
            <a:ln>
              <a:noFill/>
            </a:ln>
          </p:spPr>
          <p:txBody>
            <a:bodyPr wrap="square">
              <a:spAutoFit/>
            </a:bodyPr>
            <a:lstStyle/>
            <a:p>
              <a:pPr algn="ctr"/>
              <a:r>
                <a:rPr lang="en-IN" sz="1400" b="1" dirty="0"/>
                <a:t>Alteration of genotype</a:t>
              </a:r>
              <a:endParaRPr lang="en-IN" sz="1400" dirty="0"/>
            </a:p>
          </p:txBody>
        </p:sp>
        <p:sp>
          <p:nvSpPr>
            <p:cNvPr id="9" name="Down Arrow 8">
              <a:extLst>
                <a:ext uri="{FF2B5EF4-FFF2-40B4-BE49-F238E27FC236}">
                  <a16:creationId xmlns:a16="http://schemas.microsoft.com/office/drawing/2014/main" id="{E4C8022A-7E9B-8041-8D41-9899DF56FD46}"/>
                </a:ext>
              </a:extLst>
            </p:cNvPr>
            <p:cNvSpPr/>
            <p:nvPr/>
          </p:nvSpPr>
          <p:spPr>
            <a:xfrm>
              <a:off x="2969272" y="3180040"/>
              <a:ext cx="80552" cy="32956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grpSp>
      <p:sp>
        <p:nvSpPr>
          <p:cNvPr id="10" name="Rectangle 9">
            <a:extLst>
              <a:ext uri="{FF2B5EF4-FFF2-40B4-BE49-F238E27FC236}">
                <a16:creationId xmlns:a16="http://schemas.microsoft.com/office/drawing/2014/main" id="{7FB812A9-6038-8D40-B965-9B400A57246F}"/>
              </a:ext>
            </a:extLst>
          </p:cNvPr>
          <p:cNvSpPr/>
          <p:nvPr/>
        </p:nvSpPr>
        <p:spPr>
          <a:xfrm>
            <a:off x="7071575" y="1080166"/>
            <a:ext cx="2427047" cy="307777"/>
          </a:xfrm>
          <a:prstGeom prst="rect">
            <a:avLst/>
          </a:prstGeom>
          <a:ln>
            <a:noFill/>
          </a:ln>
        </p:spPr>
        <p:txBody>
          <a:bodyPr wrap="square">
            <a:spAutoFit/>
          </a:bodyPr>
          <a:lstStyle/>
          <a:p>
            <a:pPr algn="ctr"/>
            <a:r>
              <a:rPr lang="en-IN" sz="1400" b="1" dirty="0"/>
              <a:t>Changes phenotype</a:t>
            </a:r>
            <a:endParaRPr lang="en-IN" sz="1400" dirty="0"/>
          </a:p>
        </p:txBody>
      </p:sp>
      <p:pic>
        <p:nvPicPr>
          <p:cNvPr id="11" name="Picture 5">
            <a:extLst>
              <a:ext uri="{FF2B5EF4-FFF2-40B4-BE49-F238E27FC236}">
                <a16:creationId xmlns:a16="http://schemas.microsoft.com/office/drawing/2014/main" id="{E5982DC5-17A6-AA49-B864-9CCDD9E0FEE3}"/>
              </a:ext>
            </a:extLst>
          </p:cNvPr>
          <p:cNvPicPr>
            <a:picLocks noChangeAspect="1" noChangeArrowheads="1"/>
          </p:cNvPicPr>
          <p:nvPr/>
        </p:nvPicPr>
        <p:blipFill>
          <a:blip r:embed="rId3" cstate="print"/>
          <a:srcRect l="12452" t="29531" r="69284" b="49797"/>
          <a:stretch>
            <a:fillRect/>
          </a:stretch>
        </p:blipFill>
        <p:spPr bwMode="auto">
          <a:xfrm>
            <a:off x="7623009" y="1417340"/>
            <a:ext cx="976690" cy="364597"/>
          </a:xfrm>
          <a:prstGeom prst="rect">
            <a:avLst/>
          </a:prstGeom>
          <a:noFill/>
          <a:ln w="9525">
            <a:noFill/>
            <a:miter lim="800000"/>
            <a:headEnd/>
            <a:tailEnd/>
          </a:ln>
        </p:spPr>
      </p:pic>
      <p:pic>
        <p:nvPicPr>
          <p:cNvPr id="12" name="Picture 6">
            <a:extLst>
              <a:ext uri="{FF2B5EF4-FFF2-40B4-BE49-F238E27FC236}">
                <a16:creationId xmlns:a16="http://schemas.microsoft.com/office/drawing/2014/main" id="{D9F2E259-2638-C84E-92F8-8A298FE4117D}"/>
              </a:ext>
            </a:extLst>
          </p:cNvPr>
          <p:cNvPicPr>
            <a:picLocks noChangeAspect="1" noChangeArrowheads="1"/>
          </p:cNvPicPr>
          <p:nvPr/>
        </p:nvPicPr>
        <p:blipFill>
          <a:blip r:embed="rId4" cstate="print"/>
          <a:srcRect l="7050" t="11812" r="66385" b="68993"/>
          <a:stretch>
            <a:fillRect/>
          </a:stretch>
        </p:blipFill>
        <p:spPr bwMode="auto">
          <a:xfrm>
            <a:off x="7623009" y="2281436"/>
            <a:ext cx="1420639" cy="338554"/>
          </a:xfrm>
          <a:prstGeom prst="rect">
            <a:avLst/>
          </a:prstGeom>
          <a:noFill/>
          <a:ln w="9525">
            <a:noFill/>
            <a:miter lim="800000"/>
            <a:headEnd/>
            <a:tailEnd/>
          </a:ln>
        </p:spPr>
      </p:pic>
      <p:pic>
        <p:nvPicPr>
          <p:cNvPr id="13" name="Picture 6">
            <a:extLst>
              <a:ext uri="{FF2B5EF4-FFF2-40B4-BE49-F238E27FC236}">
                <a16:creationId xmlns:a16="http://schemas.microsoft.com/office/drawing/2014/main" id="{DA40A326-5E3D-DF40-801A-A04F8F37E67D}"/>
              </a:ext>
            </a:extLst>
          </p:cNvPr>
          <p:cNvPicPr>
            <a:picLocks noChangeAspect="1" noChangeArrowheads="1"/>
          </p:cNvPicPr>
          <p:nvPr/>
        </p:nvPicPr>
        <p:blipFill>
          <a:blip r:embed="rId4" cstate="print"/>
          <a:srcRect l="12452" t="42820" r="69285" b="37985"/>
          <a:stretch>
            <a:fillRect/>
          </a:stretch>
        </p:blipFill>
        <p:spPr bwMode="auto">
          <a:xfrm>
            <a:off x="7623009" y="1870874"/>
            <a:ext cx="976690" cy="338554"/>
          </a:xfrm>
          <a:prstGeom prst="rect">
            <a:avLst/>
          </a:prstGeom>
          <a:noFill/>
          <a:ln w="9525">
            <a:noFill/>
            <a:miter lim="800000"/>
            <a:headEnd/>
            <a:tailEnd/>
          </a:ln>
        </p:spPr>
      </p:pic>
    </p:spTree>
    <p:extLst>
      <p:ext uri="{BB962C8B-B14F-4D97-AF65-F5344CB8AC3E}">
        <p14:creationId xmlns:p14="http://schemas.microsoft.com/office/powerpoint/2010/main" val="3707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4" fill="hold" grpId="0" nodeType="after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additive="base">
                                        <p:cTn id="2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additive="base">
                                        <p:cTn id="4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ppt_x"/>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21196"/>
            <a:ext cx="8438728" cy="449296"/>
          </a:xfrm>
        </p:spPr>
        <p:txBody>
          <a:bodyPr>
            <a:normAutofit/>
          </a:bodyPr>
          <a:lstStyle/>
          <a:p>
            <a:r>
              <a:rPr lang="en-US" sz="2000" b="1" dirty="0"/>
              <a:t>Read 4</a:t>
            </a:r>
            <a:r>
              <a:rPr lang="en-US" sz="2000" b="1" baseline="30000" dirty="0"/>
              <a:t>th</a:t>
            </a:r>
            <a:r>
              <a:rPr lang="en-US" sz="2000" b="1" dirty="0"/>
              <a:t> paragraph of page no. 69</a:t>
            </a:r>
            <a:endParaRPr lang="en-IN" sz="2000" b="1" dirty="0"/>
          </a:p>
        </p:txBody>
      </p:sp>
      <p:sp>
        <p:nvSpPr>
          <p:cNvPr id="3" name="Content Placeholder 2"/>
          <p:cNvSpPr>
            <a:spLocks noGrp="1"/>
          </p:cNvSpPr>
          <p:nvPr>
            <p:ph idx="1"/>
          </p:nvPr>
        </p:nvSpPr>
        <p:spPr>
          <a:xfrm>
            <a:off x="0" y="504056"/>
            <a:ext cx="9144000" cy="3771636"/>
          </a:xfrm>
        </p:spPr>
        <p:txBody>
          <a:bodyPr>
            <a:normAutofit/>
          </a:bodyPr>
          <a:lstStyle/>
          <a:p>
            <a:pPr algn="just"/>
            <a:r>
              <a:rPr lang="en-IN" sz="1800" dirty="0"/>
              <a:t>Humans knew that one of the </a:t>
            </a:r>
            <a:r>
              <a:rPr lang="en-IN" sz="1800" b="1" dirty="0">
                <a:solidFill>
                  <a:srgbClr val="FFFF00"/>
                </a:solidFill>
              </a:rPr>
              <a:t>causes of variation was hidden in sexual reproduction </a:t>
            </a:r>
            <a:r>
              <a:rPr lang="en-IN" sz="1800" dirty="0"/>
              <a:t>as early as 8000-1000 B.C. . </a:t>
            </a:r>
          </a:p>
          <a:p>
            <a:pPr algn="just"/>
            <a:r>
              <a:rPr lang="en-IN" sz="1800" dirty="0"/>
              <a:t>They </a:t>
            </a:r>
            <a:r>
              <a:rPr lang="en-IN" sz="1800" b="1" dirty="0">
                <a:solidFill>
                  <a:srgbClr val="FFFF00"/>
                </a:solidFill>
              </a:rPr>
              <a:t>exploited the variations </a:t>
            </a:r>
            <a:r>
              <a:rPr lang="en-IN" sz="1800" dirty="0"/>
              <a:t>in the </a:t>
            </a:r>
            <a:r>
              <a:rPr lang="en-IN" sz="1800" b="1" dirty="0">
                <a:solidFill>
                  <a:srgbClr val="FFFF00"/>
                </a:solidFill>
              </a:rPr>
              <a:t>wild populations of plants and animals </a:t>
            </a:r>
          </a:p>
          <a:p>
            <a:pPr algn="just"/>
            <a:r>
              <a:rPr lang="en-IN" sz="1800" dirty="0"/>
              <a:t>They </a:t>
            </a:r>
            <a:r>
              <a:rPr lang="en-IN" sz="1800" b="1" dirty="0">
                <a:solidFill>
                  <a:srgbClr val="FFFF00"/>
                </a:solidFill>
              </a:rPr>
              <a:t>selectively breed </a:t>
            </a:r>
            <a:r>
              <a:rPr lang="en-IN" sz="1800" dirty="0"/>
              <a:t>and </a:t>
            </a:r>
            <a:r>
              <a:rPr lang="en-IN" sz="1800" b="1" dirty="0">
                <a:solidFill>
                  <a:srgbClr val="FFFF00"/>
                </a:solidFill>
              </a:rPr>
              <a:t>select organisms </a:t>
            </a:r>
            <a:r>
              <a:rPr lang="en-IN" sz="1800" dirty="0"/>
              <a:t>that possessed </a:t>
            </a:r>
            <a:r>
              <a:rPr lang="en-IN" sz="1800" b="1" dirty="0">
                <a:solidFill>
                  <a:srgbClr val="FFFF00"/>
                </a:solidFill>
              </a:rPr>
              <a:t>desirable characters</a:t>
            </a:r>
            <a:r>
              <a:rPr lang="en-IN" sz="1800" dirty="0"/>
              <a:t>. For example, </a:t>
            </a:r>
            <a:r>
              <a:rPr lang="en-IN" sz="1800" b="1" dirty="0">
                <a:solidFill>
                  <a:srgbClr val="FFFF00"/>
                </a:solidFill>
              </a:rPr>
              <a:t>Sahiwal</a:t>
            </a:r>
            <a:r>
              <a:rPr lang="en-IN" sz="1800" dirty="0"/>
              <a:t> –a well-known Indian breed cow in Punjab (</a:t>
            </a:r>
            <a:r>
              <a:rPr lang="en-IN" sz="1800" i="1" dirty="0"/>
              <a:t>produced by artificial selection for desirable characters and domestication from ancestral wild cows</a:t>
            </a:r>
            <a:r>
              <a:rPr lang="en-IN" sz="1800" dirty="0"/>
              <a:t>). </a:t>
            </a:r>
          </a:p>
          <a:p>
            <a:pPr algn="just"/>
            <a:r>
              <a:rPr lang="en-IN" sz="1800" dirty="0"/>
              <a:t>Though </a:t>
            </a:r>
            <a:r>
              <a:rPr lang="en-IN" sz="1800" b="1" dirty="0">
                <a:solidFill>
                  <a:srgbClr val="FFFF00"/>
                </a:solidFill>
              </a:rPr>
              <a:t>Indian ancestors knew about the inheritance of characters and variation</a:t>
            </a:r>
            <a:r>
              <a:rPr lang="en-IN" sz="1800" dirty="0"/>
              <a:t>, they had very </a:t>
            </a:r>
            <a:r>
              <a:rPr lang="en-IN" sz="1800" dirty="0">
                <a:solidFill>
                  <a:srgbClr val="FFFF00"/>
                </a:solidFill>
              </a:rPr>
              <a:t>little idea about the scientific basis </a:t>
            </a:r>
            <a:r>
              <a:rPr lang="en-IN" sz="1800" dirty="0"/>
              <a:t>of inheritance and variation.</a:t>
            </a:r>
          </a:p>
        </p:txBody>
      </p:sp>
      <p:pic>
        <p:nvPicPr>
          <p:cNvPr id="44034" name="Picture 2" descr="http://www.sahiwal.com.au/images/Magazine_articles/Sahiwal_breed_cow.jpg"/>
          <p:cNvPicPr>
            <a:picLocks noChangeAspect="1" noChangeArrowheads="1"/>
          </p:cNvPicPr>
          <p:nvPr/>
        </p:nvPicPr>
        <p:blipFill>
          <a:blip r:embed="rId3" cstate="print"/>
          <a:srcRect/>
          <a:stretch>
            <a:fillRect/>
          </a:stretch>
        </p:blipFill>
        <p:spPr bwMode="auto">
          <a:xfrm>
            <a:off x="2051720" y="3059799"/>
            <a:ext cx="3479823" cy="238998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44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188"/>
            <a:ext cx="8229600" cy="484105"/>
          </a:xfrm>
        </p:spPr>
        <p:txBody>
          <a:bodyPr>
            <a:normAutofit/>
          </a:bodyPr>
          <a:lstStyle/>
          <a:p>
            <a:r>
              <a:rPr lang="en-US" sz="2000" b="1" dirty="0"/>
              <a:t>Genetic Disorders</a:t>
            </a:r>
            <a:endParaRPr lang="en-IN" sz="2000" b="1" dirty="0"/>
          </a:p>
        </p:txBody>
      </p:sp>
      <p:sp>
        <p:nvSpPr>
          <p:cNvPr id="3" name="Content Placeholder 2"/>
          <p:cNvSpPr>
            <a:spLocks noGrp="1"/>
          </p:cNvSpPr>
          <p:nvPr>
            <p:ph idx="1"/>
          </p:nvPr>
        </p:nvSpPr>
        <p:spPr>
          <a:xfrm>
            <a:off x="107504" y="1057301"/>
            <a:ext cx="4176464" cy="3096343"/>
          </a:xfrm>
        </p:spPr>
        <p:txBody>
          <a:bodyPr>
            <a:normAutofit fontScale="55000" lnSpcReduction="20000"/>
          </a:bodyPr>
          <a:lstStyle/>
          <a:p>
            <a:pPr marL="12700" lvl="1" indent="0" algn="ctr">
              <a:buNone/>
            </a:pPr>
            <a:r>
              <a:rPr lang="en-IN" sz="2900" b="1" dirty="0">
                <a:solidFill>
                  <a:srgbClr val="FFFF00"/>
                </a:solidFill>
              </a:rPr>
              <a:t>Mendelian disorders</a:t>
            </a:r>
          </a:p>
          <a:p>
            <a:pPr algn="just"/>
            <a:r>
              <a:rPr lang="en-IN" sz="2900" dirty="0"/>
              <a:t>Determined by </a:t>
            </a:r>
            <a:r>
              <a:rPr lang="en-IN" sz="2900" b="1" dirty="0">
                <a:solidFill>
                  <a:srgbClr val="FFFF00"/>
                </a:solidFill>
              </a:rPr>
              <a:t>mutation in the gene(s)</a:t>
            </a:r>
            <a:r>
              <a:rPr lang="en-IN" sz="2900" dirty="0"/>
              <a:t>. </a:t>
            </a:r>
          </a:p>
          <a:p>
            <a:pPr algn="just"/>
            <a:r>
              <a:rPr lang="en-IN" sz="2900" b="1" dirty="0">
                <a:solidFill>
                  <a:srgbClr val="FFFF00"/>
                </a:solidFill>
              </a:rPr>
              <a:t>Transmitted to the offspring.</a:t>
            </a:r>
          </a:p>
          <a:p>
            <a:pPr algn="just"/>
            <a:r>
              <a:rPr lang="en-IN" sz="2900" b="1" dirty="0">
                <a:solidFill>
                  <a:srgbClr val="FFFF00"/>
                </a:solidFill>
              </a:rPr>
              <a:t>Mendelian disorder can be </a:t>
            </a:r>
          </a:p>
          <a:p>
            <a:pPr marL="457200" indent="-187325" algn="just">
              <a:buFont typeface="+mj-lt"/>
              <a:buAutoNum type="arabicPeriod"/>
            </a:pPr>
            <a:r>
              <a:rPr lang="en-IN" sz="2900" b="1" dirty="0">
                <a:solidFill>
                  <a:srgbClr val="FFFF00"/>
                </a:solidFill>
              </a:rPr>
              <a:t>sex linked recessive disease </a:t>
            </a:r>
            <a:r>
              <a:rPr lang="en-IN" sz="2900" dirty="0"/>
              <a:t>i.e. </a:t>
            </a:r>
            <a:r>
              <a:rPr lang="en-IN" sz="2900" i="1" dirty="0"/>
              <a:t>gene for disease is present on </a:t>
            </a:r>
            <a:r>
              <a:rPr lang="en-IN" sz="2900" b="1" i="1" dirty="0">
                <a:solidFill>
                  <a:srgbClr val="FFFF00"/>
                </a:solidFill>
              </a:rPr>
              <a:t>X chromosome. </a:t>
            </a:r>
            <a:r>
              <a:rPr lang="en-IN" sz="2900" i="1" dirty="0"/>
              <a:t>Examples: Haemophilia, Colour blindness, etc.</a:t>
            </a:r>
            <a:endParaRPr lang="en-IN" sz="2900" b="1" i="1" dirty="0">
              <a:solidFill>
                <a:srgbClr val="FFFF00"/>
              </a:solidFill>
            </a:endParaRPr>
          </a:p>
          <a:p>
            <a:pPr marL="457200" indent="-187325" algn="just">
              <a:buFont typeface="+mj-lt"/>
              <a:buAutoNum type="arabicPeriod"/>
            </a:pPr>
            <a:r>
              <a:rPr lang="en-IN" sz="2900" b="1" dirty="0">
                <a:solidFill>
                  <a:srgbClr val="FFFF00"/>
                </a:solidFill>
              </a:rPr>
              <a:t>autosome linked recessive disorder </a:t>
            </a:r>
            <a:r>
              <a:rPr lang="en-IN" sz="2900" dirty="0">
                <a:solidFill>
                  <a:srgbClr val="FFFF00"/>
                </a:solidFill>
              </a:rPr>
              <a:t> </a:t>
            </a:r>
            <a:r>
              <a:rPr lang="en-IN" sz="2900" dirty="0" err="1"/>
              <a:t>i.e</a:t>
            </a:r>
            <a:r>
              <a:rPr lang="en-IN" sz="2900" dirty="0"/>
              <a:t> mutant allele on </a:t>
            </a:r>
            <a:r>
              <a:rPr lang="en-IN" sz="2900" b="1" dirty="0">
                <a:solidFill>
                  <a:srgbClr val="FFFF00"/>
                </a:solidFill>
              </a:rPr>
              <a:t>autosome</a:t>
            </a:r>
            <a:r>
              <a:rPr lang="en-IN" sz="2900" dirty="0"/>
              <a:t>. </a:t>
            </a:r>
            <a:r>
              <a:rPr lang="en-IN" sz="2900" i="1" dirty="0"/>
              <a:t>Examples: Sickle cell </a:t>
            </a:r>
            <a:r>
              <a:rPr lang="en-IN" sz="2900" i="1" dirty="0" err="1"/>
              <a:t>anemia</a:t>
            </a:r>
            <a:r>
              <a:rPr lang="en-IN" sz="2900" i="1" dirty="0"/>
              <a:t>, Phenylketonuria, Thalassemia, etc.</a:t>
            </a:r>
          </a:p>
          <a:p>
            <a:pPr marL="12700" lvl="1" indent="0">
              <a:buNone/>
            </a:pPr>
            <a:endParaRPr lang="en-IN" sz="1800" b="1" i="1" dirty="0">
              <a:solidFill>
                <a:srgbClr val="FFFF00"/>
              </a:solidFill>
            </a:endParaRPr>
          </a:p>
          <a:p>
            <a:pPr marL="12700" lvl="1" indent="0">
              <a:buNone/>
            </a:pPr>
            <a:endParaRPr lang="en-IN" sz="1800" b="1" i="1" dirty="0">
              <a:solidFill>
                <a:srgbClr val="FFFF00"/>
              </a:solidFill>
            </a:endParaRPr>
          </a:p>
        </p:txBody>
      </p:sp>
      <p:sp>
        <p:nvSpPr>
          <p:cNvPr id="5" name="Content Placeholder 2">
            <a:extLst>
              <a:ext uri="{FF2B5EF4-FFF2-40B4-BE49-F238E27FC236}">
                <a16:creationId xmlns:a16="http://schemas.microsoft.com/office/drawing/2014/main" id="{D55239CF-599B-7841-BCA8-791848407039}"/>
              </a:ext>
            </a:extLst>
          </p:cNvPr>
          <p:cNvSpPr txBox="1">
            <a:spLocks/>
          </p:cNvSpPr>
          <p:nvPr/>
        </p:nvSpPr>
        <p:spPr>
          <a:xfrm>
            <a:off x="4427984" y="1065921"/>
            <a:ext cx="4510336" cy="3375755"/>
          </a:xfrm>
          <a:prstGeom prst="rect">
            <a:avLst/>
          </a:prstGeom>
        </p:spPr>
        <p:txBody>
          <a:bodyPr vert="horz" lIns="91440" tIns="45720" rIns="91440" bIns="45720" rtlCol="0">
            <a:normAutofit fontScale="62500" lnSpcReduction="20000"/>
          </a:bodyPr>
          <a:lstStyle>
            <a:lvl1pPr marL="285728" indent="-285728" algn="l" defTabSz="76194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075" indent="-238105" algn="l" defTabSz="76194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24" indent="-190484" algn="l" defTabSz="76194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393"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362"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332"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302"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272"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240" indent="-190484" algn="l" defTabSz="761940" rtl="0" eaLnBrk="1" latinLnBrk="0" hangingPunct="1">
              <a:spcBef>
                <a:spcPct val="20000"/>
              </a:spcBef>
              <a:buFont typeface="Arial" pitchFamily="34" charset="0"/>
              <a:buChar char="•"/>
              <a:defRPr sz="1667" kern="1200">
                <a:solidFill>
                  <a:schemeClr val="tx1"/>
                </a:solidFill>
                <a:latin typeface="+mn-lt"/>
                <a:ea typeface="+mn-ea"/>
                <a:cs typeface="+mn-cs"/>
              </a:defRPr>
            </a:lvl9pPr>
          </a:lstStyle>
          <a:p>
            <a:pPr marL="12700" marR="0" lvl="1" indent="0" algn="ctr" defTabSz="761940" rtl="0" eaLnBrk="1" fontAlgn="auto" latinLnBrk="0" hangingPunct="1">
              <a:lnSpc>
                <a:spcPct val="100000"/>
              </a:lnSpc>
              <a:spcBef>
                <a:spcPct val="20000"/>
              </a:spcBef>
              <a:spcAft>
                <a:spcPts val="0"/>
              </a:spcAft>
              <a:buClrTx/>
              <a:buSzTx/>
              <a:buFont typeface="Arial" pitchFamily="34" charset="0"/>
              <a:buNone/>
              <a:tabLst/>
              <a:defRPr/>
            </a:pPr>
            <a:r>
              <a:rPr kumimoji="0" lang="en-IN" sz="2600" b="1" i="0" u="none" strike="noStrike" kern="1200" cap="none" spc="0" normalizeH="0" baseline="0" noProof="0" dirty="0">
                <a:ln>
                  <a:noFill/>
                </a:ln>
                <a:solidFill>
                  <a:srgbClr val="FFFF00"/>
                </a:solidFill>
                <a:effectLst/>
                <a:uLnTx/>
                <a:uFillTx/>
                <a:latin typeface="Calibri"/>
                <a:ea typeface="+mn-ea"/>
                <a:cs typeface="+mn-cs"/>
              </a:rPr>
              <a:t>Chromosomal disorders</a:t>
            </a:r>
          </a:p>
          <a:p>
            <a:pPr marL="163513" lvl="0" indent="-163513" algn="just"/>
            <a:r>
              <a:rPr lang="en-US" sz="2600" dirty="0"/>
              <a:t>Alteration in chromosomes results in </a:t>
            </a:r>
            <a:r>
              <a:rPr lang="en-US" sz="2600" b="1" dirty="0">
                <a:solidFill>
                  <a:srgbClr val="FFFF00"/>
                </a:solidFill>
              </a:rPr>
              <a:t>abnormalities or aberrations </a:t>
            </a:r>
            <a:r>
              <a:rPr lang="en-US" sz="2600" b="1" dirty="0" err="1">
                <a:solidFill>
                  <a:srgbClr val="FFFF00"/>
                </a:solidFill>
              </a:rPr>
              <a:t>i.e</a:t>
            </a:r>
            <a:r>
              <a:rPr lang="en-US" sz="2600" b="1" dirty="0">
                <a:solidFill>
                  <a:srgbClr val="FFFF00"/>
                </a:solidFill>
              </a:rPr>
              <a:t> </a:t>
            </a:r>
            <a:r>
              <a:rPr lang="en-IN" sz="2600" b="1" dirty="0">
                <a:solidFill>
                  <a:srgbClr val="FFFF00"/>
                </a:solidFill>
              </a:rPr>
              <a:t>change in structure or number of chromosomes</a:t>
            </a:r>
            <a:r>
              <a:rPr lang="en-US" sz="2600" b="1" dirty="0">
                <a:solidFill>
                  <a:srgbClr val="FFFF00"/>
                </a:solidFill>
              </a:rPr>
              <a:t>. </a:t>
            </a:r>
          </a:p>
          <a:p>
            <a:pPr marL="163513" lvl="0" indent="-163513" algn="just"/>
            <a:r>
              <a:rPr kumimoji="0" lang="en-IN" sz="2600" b="0" i="0" u="none" strike="noStrike" kern="1200" cap="none" spc="0" normalizeH="0" baseline="0" noProof="0" dirty="0">
                <a:ln>
                  <a:noFill/>
                </a:ln>
                <a:solidFill>
                  <a:prstClr val="white"/>
                </a:solidFill>
                <a:effectLst/>
                <a:uLnTx/>
                <a:uFillTx/>
                <a:latin typeface="Calibri"/>
              </a:rPr>
              <a:t>Exhibit</a:t>
            </a:r>
            <a:r>
              <a:rPr kumimoji="0" lang="en-IN" sz="2600" b="1" i="0" u="none" strike="noStrike" kern="1200" cap="none" spc="0" normalizeH="0" baseline="0" noProof="0" dirty="0">
                <a:ln>
                  <a:noFill/>
                </a:ln>
                <a:solidFill>
                  <a:prstClr val="white"/>
                </a:solidFill>
                <a:effectLst/>
                <a:uLnTx/>
                <a:uFillTx/>
                <a:latin typeface="Calibri"/>
              </a:rPr>
              <a:t> </a:t>
            </a:r>
            <a:r>
              <a:rPr lang="en-IN" sz="2600" b="1" dirty="0">
                <a:solidFill>
                  <a:srgbClr val="FFFF00"/>
                </a:solidFill>
              </a:rPr>
              <a:t>absence/loss or gain/excess or abnormal arrangement of one or more </a:t>
            </a:r>
            <a:r>
              <a:rPr lang="en-IN" sz="2600" dirty="0">
                <a:solidFill>
                  <a:srgbClr val="FFFF00"/>
                </a:solidFill>
              </a:rPr>
              <a:t>chromosomes. </a:t>
            </a:r>
          </a:p>
          <a:p>
            <a:pPr marL="163513" lvl="0" indent="-163513" algn="just"/>
            <a:r>
              <a:rPr kumimoji="0" lang="en-IN" sz="2600" b="0" i="0" u="none" strike="noStrike" kern="1200" cap="none" spc="0" normalizeH="0" baseline="0" noProof="0" dirty="0">
                <a:ln>
                  <a:noFill/>
                </a:ln>
                <a:solidFill>
                  <a:prstClr val="white"/>
                </a:solidFill>
                <a:effectLst/>
                <a:uLnTx/>
                <a:uFillTx/>
                <a:latin typeface="Calibri"/>
              </a:rPr>
              <a:t>Arises due to </a:t>
            </a:r>
            <a:r>
              <a:rPr kumimoji="0" lang="en-IN" sz="2600" b="1" i="0" u="none" strike="noStrike" kern="1200" cap="none" spc="0" normalizeH="0" baseline="0" noProof="0" dirty="0">
                <a:ln>
                  <a:noFill/>
                </a:ln>
                <a:solidFill>
                  <a:srgbClr val="FFFF00"/>
                </a:solidFill>
                <a:effectLst/>
                <a:uLnTx/>
                <a:uFillTx/>
                <a:latin typeface="Calibri"/>
              </a:rPr>
              <a:t>non-disjunction of chromosomes</a:t>
            </a:r>
            <a:r>
              <a:rPr kumimoji="0" lang="en-IN" sz="2600" b="0" i="0" u="none" strike="noStrike" kern="1200" cap="none" spc="0" normalizeH="0" baseline="0" noProof="0" dirty="0">
                <a:ln>
                  <a:noFill/>
                </a:ln>
                <a:solidFill>
                  <a:prstClr val="white"/>
                </a:solidFill>
                <a:effectLst/>
                <a:uLnTx/>
                <a:uFillTx/>
                <a:latin typeface="Calibri"/>
              </a:rPr>
              <a:t> during gamete formation as the maternal age increases. </a:t>
            </a:r>
          </a:p>
          <a:p>
            <a:pPr marL="163513" marR="0" lvl="0" indent="-163513" algn="just" defTabSz="761940" rtl="0" eaLnBrk="1" fontAlgn="auto" latinLnBrk="0" hangingPunct="1">
              <a:lnSpc>
                <a:spcPct val="100000"/>
              </a:lnSpc>
              <a:spcBef>
                <a:spcPct val="20000"/>
              </a:spcBef>
              <a:spcAft>
                <a:spcPts val="0"/>
              </a:spcAft>
              <a:buClrTx/>
              <a:buSzTx/>
              <a:buFont typeface="Arial" pitchFamily="34" charset="0"/>
              <a:buChar char="•"/>
              <a:tabLst/>
              <a:defRPr/>
            </a:pPr>
            <a:r>
              <a:rPr kumimoji="0" lang="en-IN" sz="2600" b="0" i="0" u="none" strike="noStrike" kern="1200" cap="none" spc="0" normalizeH="0" baseline="0" noProof="0" dirty="0">
                <a:ln>
                  <a:noFill/>
                </a:ln>
                <a:solidFill>
                  <a:prstClr val="white"/>
                </a:solidFill>
                <a:effectLst/>
                <a:uLnTx/>
                <a:uFillTx/>
                <a:latin typeface="Calibri"/>
              </a:rPr>
              <a:t>Chromosomal disorder can lead to </a:t>
            </a:r>
            <a:r>
              <a:rPr kumimoji="0" lang="en-IN" sz="2600" b="1" i="0" u="none" strike="noStrike" kern="1200" cap="none" spc="0" normalizeH="0" baseline="0" noProof="0" dirty="0">
                <a:ln>
                  <a:noFill/>
                </a:ln>
                <a:solidFill>
                  <a:srgbClr val="FFFF00"/>
                </a:solidFill>
                <a:effectLst/>
                <a:uLnTx/>
                <a:uFillTx/>
                <a:latin typeface="Calibri"/>
              </a:rPr>
              <a:t>Aneuploidy</a:t>
            </a:r>
            <a:r>
              <a:rPr kumimoji="0" lang="en-IN" sz="2600" b="1" i="0" u="none" strike="noStrike" kern="1200" cap="none" spc="0" normalizeH="0" baseline="0" noProof="0" dirty="0">
                <a:ln>
                  <a:noFill/>
                </a:ln>
                <a:solidFill>
                  <a:prstClr val="white"/>
                </a:solidFill>
                <a:effectLst/>
                <a:uLnTx/>
                <a:uFillTx/>
                <a:latin typeface="Calibri"/>
              </a:rPr>
              <a:t> </a:t>
            </a:r>
            <a:r>
              <a:rPr kumimoji="0" lang="en-US" sz="2600" b="0" i="0" u="none" strike="noStrike" kern="1200" cap="none" spc="0" normalizeH="0" baseline="0" noProof="0" dirty="0">
                <a:ln>
                  <a:noFill/>
                </a:ln>
                <a:solidFill>
                  <a:prstClr val="white"/>
                </a:solidFill>
                <a:effectLst/>
                <a:uLnTx/>
                <a:uFillTx/>
                <a:latin typeface="Calibri"/>
              </a:rPr>
              <a:t>(</a:t>
            </a:r>
            <a:r>
              <a:rPr kumimoji="0" lang="en-US" sz="2600" b="0" i="1" u="none" strike="noStrike" kern="1200" cap="none" spc="0" normalizeH="0" baseline="0" noProof="0" dirty="0">
                <a:ln>
                  <a:noFill/>
                </a:ln>
                <a:solidFill>
                  <a:prstClr val="white"/>
                </a:solidFill>
                <a:effectLst/>
                <a:uLnTx/>
                <a:uFillTx/>
                <a:latin typeface="Calibri"/>
              </a:rPr>
              <a:t>chromosome number is not an exact multiple of the haploid number of chromosome set</a:t>
            </a:r>
            <a:r>
              <a:rPr kumimoji="0" lang="en-US" sz="2600" b="0" i="0" u="none" strike="noStrike" kern="1200" cap="none" spc="0" normalizeH="0" baseline="0" noProof="0" dirty="0">
                <a:ln>
                  <a:noFill/>
                </a:ln>
                <a:solidFill>
                  <a:prstClr val="white"/>
                </a:solidFill>
                <a:effectLst/>
                <a:uLnTx/>
                <a:uFillTx/>
                <a:latin typeface="Calibri"/>
              </a:rPr>
              <a:t>)</a:t>
            </a:r>
          </a:p>
          <a:p>
            <a:pPr marL="163513" indent="-163513" algn="just"/>
            <a:r>
              <a:rPr kumimoji="0" lang="en-IN" sz="2600" b="0" i="0" u="none" strike="noStrike" kern="1200" cap="none" spc="0" normalizeH="0" baseline="0" noProof="0" dirty="0">
                <a:ln>
                  <a:noFill/>
                </a:ln>
                <a:solidFill>
                  <a:prstClr val="white"/>
                </a:solidFill>
                <a:effectLst/>
                <a:uLnTx/>
                <a:uFillTx/>
                <a:latin typeface="Calibri"/>
              </a:rPr>
              <a:t>Example: </a:t>
            </a:r>
            <a:r>
              <a:rPr lang="en-IN" sz="2600" dirty="0">
                <a:solidFill>
                  <a:prstClr val="white"/>
                </a:solidFill>
              </a:rPr>
              <a:t>Klinefelter’s syndrome, Down’s </a:t>
            </a:r>
            <a:r>
              <a:rPr kumimoji="0" lang="en-IN" sz="2600" b="0" i="0" u="none" strike="noStrike" kern="1200" cap="none" spc="0" normalizeH="0" baseline="0" noProof="0" dirty="0">
                <a:ln>
                  <a:noFill/>
                </a:ln>
                <a:solidFill>
                  <a:prstClr val="white"/>
                </a:solidFill>
                <a:effectLst/>
                <a:uLnTx/>
                <a:uFillTx/>
                <a:latin typeface="Calibri"/>
              </a:rPr>
              <a:t>syndrome (47) and Turner’s syndrome (45).</a:t>
            </a:r>
          </a:p>
          <a:p>
            <a:pPr marL="12700" marR="0" lvl="1" indent="0" algn="l" defTabSz="761940" rtl="0" eaLnBrk="1" fontAlgn="auto" latinLnBrk="0" hangingPunct="1">
              <a:lnSpc>
                <a:spcPct val="100000"/>
              </a:lnSpc>
              <a:spcBef>
                <a:spcPct val="20000"/>
              </a:spcBef>
              <a:spcAft>
                <a:spcPts val="0"/>
              </a:spcAft>
              <a:buClrTx/>
              <a:buSzTx/>
              <a:buFont typeface="Arial" pitchFamily="34" charset="0"/>
              <a:buNone/>
              <a:tabLst/>
              <a:defRPr/>
            </a:pPr>
            <a:endParaRPr kumimoji="0" lang="en-IN" sz="1800" b="1" i="1" u="none" strike="noStrike" kern="1200" cap="none" spc="0" normalizeH="0" baseline="0" noProof="0" dirty="0">
              <a:ln>
                <a:noFill/>
              </a:ln>
              <a:solidFill>
                <a:srgbClr val="FFFF00"/>
              </a:solidFill>
              <a:effectLst/>
              <a:uLnTx/>
              <a:uFillTx/>
              <a:latin typeface="Calibri"/>
              <a:ea typeface="+mn-ea"/>
              <a:cs typeface="+mn-cs"/>
            </a:endParaRPr>
          </a:p>
        </p:txBody>
      </p:sp>
      <p:cxnSp>
        <p:nvCxnSpPr>
          <p:cNvPr id="7" name="Elbow Connector 6">
            <a:extLst>
              <a:ext uri="{FF2B5EF4-FFF2-40B4-BE49-F238E27FC236}">
                <a16:creationId xmlns:a16="http://schemas.microsoft.com/office/drawing/2014/main" id="{B2CB238C-2D39-C240-ACA8-F4B7E6154C31}"/>
              </a:ext>
            </a:extLst>
          </p:cNvPr>
          <p:cNvCxnSpPr>
            <a:cxnSpLocks/>
            <a:stCxn id="2" idx="2"/>
            <a:endCxn id="3" idx="0"/>
          </p:cNvCxnSpPr>
          <p:nvPr/>
        </p:nvCxnSpPr>
        <p:spPr>
          <a:xfrm rot="5400000">
            <a:off x="3121864" y="-392835"/>
            <a:ext cx="524008" cy="2376264"/>
          </a:xfrm>
          <a:prstGeom prst="bentConnector3">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8" name="Elbow Connector 7">
            <a:extLst>
              <a:ext uri="{FF2B5EF4-FFF2-40B4-BE49-F238E27FC236}">
                <a16:creationId xmlns:a16="http://schemas.microsoft.com/office/drawing/2014/main" id="{5A180E22-B961-FD43-99B3-C3D60EF76A9A}"/>
              </a:ext>
            </a:extLst>
          </p:cNvPr>
          <p:cNvCxnSpPr>
            <a:cxnSpLocks/>
            <a:stCxn id="2" idx="2"/>
            <a:endCxn id="5" idx="0"/>
          </p:cNvCxnSpPr>
          <p:nvPr/>
        </p:nvCxnSpPr>
        <p:spPr>
          <a:xfrm rot="16200000" flipH="1">
            <a:off x="5361262" y="-255969"/>
            <a:ext cx="532628" cy="2111152"/>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720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555" y="121196"/>
            <a:ext cx="1820889" cy="628121"/>
          </a:xfrm>
        </p:spPr>
        <p:txBody>
          <a:bodyPr>
            <a:normAutofit fontScale="90000"/>
          </a:bodyPr>
          <a:lstStyle/>
          <a:p>
            <a:r>
              <a:rPr lang="en-IN" sz="2200" b="1" dirty="0">
                <a:solidFill>
                  <a:srgbClr val="FFFF00"/>
                </a:solidFill>
              </a:rPr>
              <a:t>Ploidy </a:t>
            </a:r>
            <a:br>
              <a:rPr lang="en-IN" sz="2000" b="1" dirty="0"/>
            </a:br>
            <a:r>
              <a:rPr lang="en-IN" sz="1800" b="1" dirty="0"/>
              <a:t>of chromosomes</a:t>
            </a:r>
            <a:endParaRPr lang="en-IN" sz="2000" dirty="0"/>
          </a:p>
        </p:txBody>
      </p:sp>
      <p:sp>
        <p:nvSpPr>
          <p:cNvPr id="18" name="Rectangle 17">
            <a:extLst>
              <a:ext uri="{FF2B5EF4-FFF2-40B4-BE49-F238E27FC236}">
                <a16:creationId xmlns:a16="http://schemas.microsoft.com/office/drawing/2014/main" id="{81FEDA0E-AC77-944D-8754-09FD2FF04027}"/>
              </a:ext>
            </a:extLst>
          </p:cNvPr>
          <p:cNvSpPr/>
          <p:nvPr/>
        </p:nvSpPr>
        <p:spPr>
          <a:xfrm>
            <a:off x="144016" y="1201316"/>
            <a:ext cx="4572000" cy="2377574"/>
          </a:xfrm>
          <a:prstGeom prst="rect">
            <a:avLst/>
          </a:prstGeom>
        </p:spPr>
        <p:txBody>
          <a:bodyPr wrap="square">
            <a:spAutoFit/>
          </a:bodyPr>
          <a:lstStyle/>
          <a:p>
            <a:pPr lvl="0" algn="ctr" defTabSz="761940">
              <a:spcBef>
                <a:spcPct val="20000"/>
              </a:spcBef>
            </a:pPr>
            <a:r>
              <a:rPr lang="en-IN" b="1" dirty="0">
                <a:solidFill>
                  <a:srgbClr val="FFFF00"/>
                </a:solidFill>
              </a:rPr>
              <a:t>Aneuploidy</a:t>
            </a:r>
            <a:r>
              <a:rPr lang="en-IN" b="1" dirty="0">
                <a:solidFill>
                  <a:prstClr val="white"/>
                </a:solidFill>
              </a:rPr>
              <a:t> </a:t>
            </a:r>
            <a:endParaRPr lang="en-US" dirty="0">
              <a:solidFill>
                <a:prstClr val="white"/>
              </a:solidFill>
            </a:endParaRPr>
          </a:p>
          <a:p>
            <a:pPr lvl="0" algn="just" defTabSz="761940">
              <a:spcBef>
                <a:spcPct val="20000"/>
              </a:spcBef>
            </a:pPr>
            <a:r>
              <a:rPr lang="en-US" sz="1450" dirty="0">
                <a:solidFill>
                  <a:prstClr val="white"/>
                </a:solidFill>
              </a:rPr>
              <a:t>Number of chromosome is not an exact multiple of the haploid number of chromosome set. </a:t>
            </a:r>
          </a:p>
          <a:p>
            <a:pPr lvl="0" algn="just" defTabSz="761940">
              <a:spcBef>
                <a:spcPct val="20000"/>
              </a:spcBef>
            </a:pPr>
            <a:endParaRPr lang="en-US" sz="1450" dirty="0">
              <a:solidFill>
                <a:prstClr val="white"/>
              </a:solidFill>
            </a:endParaRPr>
          </a:p>
          <a:p>
            <a:pPr algn="just" defTabSz="761940">
              <a:spcBef>
                <a:spcPct val="20000"/>
              </a:spcBef>
            </a:pPr>
            <a:r>
              <a:rPr lang="en-IN" sz="1450" dirty="0">
                <a:solidFill>
                  <a:prstClr val="white"/>
                </a:solidFill>
              </a:rPr>
              <a:t>Arises due to </a:t>
            </a:r>
            <a:r>
              <a:rPr lang="en-IN" sz="1450" b="1" dirty="0">
                <a:solidFill>
                  <a:srgbClr val="FFFF00"/>
                </a:solidFill>
              </a:rPr>
              <a:t>non-disjunction (</a:t>
            </a:r>
            <a:r>
              <a:rPr lang="en-IN" sz="1450" b="1" dirty="0" err="1">
                <a:solidFill>
                  <a:srgbClr val="FFFF00"/>
                </a:solidFill>
              </a:rPr>
              <a:t>juction</a:t>
            </a:r>
            <a:r>
              <a:rPr lang="en-IN" sz="1450" b="1" dirty="0">
                <a:solidFill>
                  <a:srgbClr val="FFFF00"/>
                </a:solidFill>
              </a:rPr>
              <a:t>) of chromosomes</a:t>
            </a:r>
            <a:r>
              <a:rPr lang="en-IN" sz="1450" dirty="0">
                <a:solidFill>
                  <a:prstClr val="white"/>
                </a:solidFill>
              </a:rPr>
              <a:t>, during gamete formation as the maternal age increases.</a:t>
            </a:r>
          </a:p>
          <a:p>
            <a:pPr algn="just" defTabSz="761940">
              <a:spcBef>
                <a:spcPct val="20000"/>
              </a:spcBef>
            </a:pPr>
            <a:endParaRPr lang="en-US" sz="1450" dirty="0">
              <a:solidFill>
                <a:prstClr val="white"/>
              </a:solidFill>
            </a:endParaRPr>
          </a:p>
          <a:p>
            <a:pPr lvl="0" algn="just" defTabSz="761940">
              <a:spcBef>
                <a:spcPct val="20000"/>
              </a:spcBef>
            </a:pPr>
            <a:r>
              <a:rPr lang="en-IN" sz="1450" dirty="0">
                <a:solidFill>
                  <a:prstClr val="white"/>
                </a:solidFill>
              </a:rPr>
              <a:t>Example: Down’s syndrome (47) and Turner’s syndrome (45).</a:t>
            </a:r>
          </a:p>
        </p:txBody>
      </p:sp>
      <p:sp>
        <p:nvSpPr>
          <p:cNvPr id="19" name="Rectangle 18">
            <a:extLst>
              <a:ext uri="{FF2B5EF4-FFF2-40B4-BE49-F238E27FC236}">
                <a16:creationId xmlns:a16="http://schemas.microsoft.com/office/drawing/2014/main" id="{61FDE1AC-3ADE-5843-8EAD-1FAFBF6EE555}"/>
              </a:ext>
            </a:extLst>
          </p:cNvPr>
          <p:cNvSpPr/>
          <p:nvPr/>
        </p:nvSpPr>
        <p:spPr>
          <a:xfrm>
            <a:off x="5076056" y="1201316"/>
            <a:ext cx="3960440" cy="1128001"/>
          </a:xfrm>
          <a:prstGeom prst="rect">
            <a:avLst/>
          </a:prstGeom>
        </p:spPr>
        <p:txBody>
          <a:bodyPr wrap="square">
            <a:spAutoFit/>
          </a:bodyPr>
          <a:lstStyle/>
          <a:p>
            <a:pPr lvl="0" algn="ctr" defTabSz="761940">
              <a:spcBef>
                <a:spcPct val="20000"/>
              </a:spcBef>
            </a:pPr>
            <a:r>
              <a:rPr lang="en-IN" b="1" dirty="0">
                <a:solidFill>
                  <a:srgbClr val="FFFF00"/>
                </a:solidFill>
              </a:rPr>
              <a:t>Polyploidy</a:t>
            </a:r>
            <a:endParaRPr lang="en-IN" b="1" dirty="0">
              <a:solidFill>
                <a:prstClr val="white"/>
              </a:solidFill>
            </a:endParaRPr>
          </a:p>
          <a:p>
            <a:pPr lvl="0" algn="just" defTabSz="761940">
              <a:spcBef>
                <a:spcPct val="20000"/>
              </a:spcBef>
            </a:pPr>
            <a:r>
              <a:rPr lang="en-IN" sz="1450" b="1" dirty="0">
                <a:solidFill>
                  <a:srgbClr val="FFFF00"/>
                </a:solidFill>
              </a:rPr>
              <a:t>Number of chromosomes</a:t>
            </a:r>
            <a:r>
              <a:rPr lang="en-IN" sz="1450" b="1" dirty="0">
                <a:solidFill>
                  <a:prstClr val="white"/>
                </a:solidFill>
              </a:rPr>
              <a:t> </a:t>
            </a:r>
            <a:r>
              <a:rPr lang="en-IN" sz="1450" dirty="0">
                <a:solidFill>
                  <a:prstClr val="white"/>
                </a:solidFill>
              </a:rPr>
              <a:t>is the </a:t>
            </a:r>
            <a:r>
              <a:rPr lang="en-IN" sz="1450" b="1" dirty="0">
                <a:solidFill>
                  <a:srgbClr val="FFFF00"/>
                </a:solidFill>
              </a:rPr>
              <a:t>multiple of the number of chromosomes in a haploid set. </a:t>
            </a:r>
          </a:p>
          <a:p>
            <a:pPr lvl="0" algn="just" defTabSz="761940">
              <a:spcBef>
                <a:spcPct val="20000"/>
              </a:spcBef>
            </a:pPr>
            <a:r>
              <a:rPr lang="en-IN" sz="1450" dirty="0">
                <a:solidFill>
                  <a:prstClr val="white"/>
                </a:solidFill>
              </a:rPr>
              <a:t>Example; </a:t>
            </a:r>
            <a:r>
              <a:rPr lang="en-IN" sz="1450" dirty="0">
                <a:solidFill>
                  <a:srgbClr val="FFFF00"/>
                </a:solidFill>
              </a:rPr>
              <a:t>haploid, diploid, triploid</a:t>
            </a:r>
          </a:p>
        </p:txBody>
      </p:sp>
      <p:grpSp>
        <p:nvGrpSpPr>
          <p:cNvPr id="22" name="Group 21">
            <a:extLst>
              <a:ext uri="{FF2B5EF4-FFF2-40B4-BE49-F238E27FC236}">
                <a16:creationId xmlns:a16="http://schemas.microsoft.com/office/drawing/2014/main" id="{AA697880-783A-2643-BDC0-683C82AB3866}"/>
              </a:ext>
            </a:extLst>
          </p:cNvPr>
          <p:cNvGrpSpPr/>
          <p:nvPr/>
        </p:nvGrpSpPr>
        <p:grpSpPr>
          <a:xfrm>
            <a:off x="4211960" y="3505573"/>
            <a:ext cx="1872208" cy="1596419"/>
            <a:chOff x="7445168" y="3031716"/>
            <a:chExt cx="1655174" cy="1118016"/>
          </a:xfrm>
        </p:grpSpPr>
        <p:pic>
          <p:nvPicPr>
            <p:cNvPr id="23" name="Picture 22">
              <a:extLst>
                <a:ext uri="{FF2B5EF4-FFF2-40B4-BE49-F238E27FC236}">
                  <a16:creationId xmlns:a16="http://schemas.microsoft.com/office/drawing/2014/main" id="{8CE74AB3-6A4D-CA4A-936B-89CBD36D5EB3}"/>
                </a:ext>
              </a:extLst>
            </p:cNvPr>
            <p:cNvPicPr>
              <a:picLocks noChangeAspect="1"/>
            </p:cNvPicPr>
            <p:nvPr/>
          </p:nvPicPr>
          <p:blipFill>
            <a:blip r:embed="rId3"/>
            <a:stretch>
              <a:fillRect/>
            </a:stretch>
          </p:blipFill>
          <p:spPr>
            <a:xfrm>
              <a:off x="7445168" y="3031716"/>
              <a:ext cx="1655174" cy="1024139"/>
            </a:xfrm>
            <a:prstGeom prst="rect">
              <a:avLst/>
            </a:prstGeom>
          </p:spPr>
        </p:pic>
        <p:sp>
          <p:nvSpPr>
            <p:cNvPr id="24" name="Rectangle 23">
              <a:extLst>
                <a:ext uri="{FF2B5EF4-FFF2-40B4-BE49-F238E27FC236}">
                  <a16:creationId xmlns:a16="http://schemas.microsoft.com/office/drawing/2014/main" id="{950693D8-003F-EE4A-96FE-A81FD23DEBB3}"/>
                </a:ext>
              </a:extLst>
            </p:cNvPr>
            <p:cNvSpPr/>
            <p:nvPr/>
          </p:nvSpPr>
          <p:spPr>
            <a:xfrm>
              <a:off x="7595076" y="4009628"/>
              <a:ext cx="1255902" cy="140104"/>
            </a:xfrm>
            <a:prstGeom prst="rect">
              <a:avLst/>
            </a:prstGeom>
          </p:spPr>
          <p:txBody>
            <a:bodyPr wrap="none">
              <a:spAutoFit/>
            </a:bodyPr>
            <a:lstStyle/>
            <a:p>
              <a:r>
                <a:rPr lang="en-IN" sz="700" b="1" dirty="0">
                  <a:solidFill>
                    <a:srgbClr val="FFFF00"/>
                  </a:solidFill>
                </a:rPr>
                <a:t>Non-disjunction during anaphase</a:t>
              </a:r>
              <a:endParaRPr lang="en-US" sz="700" dirty="0"/>
            </a:p>
          </p:txBody>
        </p:sp>
      </p:grpSp>
      <p:cxnSp>
        <p:nvCxnSpPr>
          <p:cNvPr id="25" name="Elbow Connector 24">
            <a:extLst>
              <a:ext uri="{FF2B5EF4-FFF2-40B4-BE49-F238E27FC236}">
                <a16:creationId xmlns:a16="http://schemas.microsoft.com/office/drawing/2014/main" id="{F6185926-CFAD-8D4C-A8A0-7D0A211D6F2C}"/>
              </a:ext>
            </a:extLst>
          </p:cNvPr>
          <p:cNvCxnSpPr>
            <a:cxnSpLocks/>
            <a:stCxn id="2" idx="2"/>
            <a:endCxn id="18" idx="0"/>
          </p:cNvCxnSpPr>
          <p:nvPr/>
        </p:nvCxnSpPr>
        <p:spPr>
          <a:xfrm rot="5400000">
            <a:off x="3275009" y="-95676"/>
            <a:ext cx="451999" cy="2141984"/>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6" name="Elbow Connector 25">
            <a:extLst>
              <a:ext uri="{FF2B5EF4-FFF2-40B4-BE49-F238E27FC236}">
                <a16:creationId xmlns:a16="http://schemas.microsoft.com/office/drawing/2014/main" id="{B6A70D5B-34E4-FB4A-8B29-BB243DC20A7D}"/>
              </a:ext>
            </a:extLst>
          </p:cNvPr>
          <p:cNvCxnSpPr>
            <a:cxnSpLocks/>
            <a:stCxn id="2" idx="2"/>
            <a:endCxn id="19" idx="0"/>
          </p:cNvCxnSpPr>
          <p:nvPr/>
        </p:nvCxnSpPr>
        <p:spPr>
          <a:xfrm rot="16200000" flipH="1">
            <a:off x="5588139" y="-266822"/>
            <a:ext cx="451999" cy="248427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456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3" end="3"/>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2820"/>
            <a:ext cx="6858000" cy="432049"/>
          </a:xfrm>
        </p:spPr>
        <p:txBody>
          <a:bodyPr>
            <a:normAutofit/>
          </a:bodyPr>
          <a:lstStyle/>
          <a:p>
            <a:r>
              <a:rPr lang="en-IN" sz="2000" b="1" dirty="0"/>
              <a:t>Chromosomal Disorders</a:t>
            </a:r>
            <a:endParaRPr lang="en-IN" sz="2000" dirty="0"/>
          </a:p>
        </p:txBody>
      </p:sp>
      <p:graphicFrame>
        <p:nvGraphicFramePr>
          <p:cNvPr id="5" name="Table 4"/>
          <p:cNvGraphicFramePr>
            <a:graphicFrameLocks noGrp="1"/>
          </p:cNvGraphicFramePr>
          <p:nvPr>
            <p:extLst>
              <p:ext uri="{D42A27DB-BD31-4B8C-83A1-F6EECF244321}">
                <p14:modId xmlns:p14="http://schemas.microsoft.com/office/powerpoint/2010/main" val="1446341226"/>
              </p:ext>
            </p:extLst>
          </p:nvPr>
        </p:nvGraphicFramePr>
        <p:xfrm>
          <a:off x="78433" y="337220"/>
          <a:ext cx="8814047" cy="2302943"/>
        </p:xfrm>
        <a:graphic>
          <a:graphicData uri="http://schemas.openxmlformats.org/drawingml/2006/table">
            <a:tbl>
              <a:tblPr firstRow="1" bandRow="1">
                <a:tableStyleId>{5940675A-B579-460E-94D1-54222C63F5DA}</a:tableStyleId>
              </a:tblPr>
              <a:tblGrid>
                <a:gridCol w="1700564">
                  <a:extLst>
                    <a:ext uri="{9D8B030D-6E8A-4147-A177-3AD203B41FA5}">
                      <a16:colId xmlns:a16="http://schemas.microsoft.com/office/drawing/2014/main" val="20000"/>
                    </a:ext>
                  </a:extLst>
                </a:gridCol>
                <a:gridCol w="4233163">
                  <a:extLst>
                    <a:ext uri="{9D8B030D-6E8A-4147-A177-3AD203B41FA5}">
                      <a16:colId xmlns:a16="http://schemas.microsoft.com/office/drawing/2014/main" val="20001"/>
                    </a:ext>
                  </a:extLst>
                </a:gridCol>
                <a:gridCol w="2880320">
                  <a:extLst>
                    <a:ext uri="{9D8B030D-6E8A-4147-A177-3AD203B41FA5}">
                      <a16:colId xmlns:a16="http://schemas.microsoft.com/office/drawing/2014/main" val="20002"/>
                    </a:ext>
                  </a:extLst>
                </a:gridCol>
              </a:tblGrid>
              <a:tr h="430588">
                <a:tc>
                  <a:txBody>
                    <a:bodyPr/>
                    <a:lstStyle/>
                    <a:p>
                      <a:pPr algn="ctr"/>
                      <a:r>
                        <a:rPr lang="en-IN" sz="1200" b="1" dirty="0">
                          <a:solidFill>
                            <a:srgbClr val="FFFF00"/>
                          </a:solidFill>
                        </a:rPr>
                        <a:t>Chromosomal Disorders</a:t>
                      </a:r>
                      <a:endParaRPr lang="en-US" sz="1200" b="1" dirty="0">
                        <a:solidFill>
                          <a:srgbClr val="FFFF00"/>
                        </a:solidFill>
                      </a:endParaRPr>
                    </a:p>
                  </a:txBody>
                  <a:tcPr marL="76200" marR="76200" marT="38100" marB="38100" anchor="ctr"/>
                </a:tc>
                <a:tc>
                  <a:txBody>
                    <a:bodyPr/>
                    <a:lstStyle/>
                    <a:p>
                      <a:pPr algn="ctr"/>
                      <a:r>
                        <a:rPr lang="en-US" sz="1200" b="1" dirty="0">
                          <a:solidFill>
                            <a:srgbClr val="FFFF00"/>
                          </a:solidFill>
                        </a:rPr>
                        <a:t>Cause</a:t>
                      </a:r>
                      <a:r>
                        <a:rPr lang="en-US" sz="1200" b="1" baseline="0" dirty="0">
                          <a:solidFill>
                            <a:srgbClr val="FFFF00"/>
                          </a:solidFill>
                        </a:rPr>
                        <a:t> of the disorder</a:t>
                      </a:r>
                      <a:endParaRPr lang="en-US" sz="1200" b="1" dirty="0">
                        <a:solidFill>
                          <a:srgbClr val="FFFF00"/>
                        </a:solidFill>
                      </a:endParaRPr>
                    </a:p>
                  </a:txBody>
                  <a:tcPr marL="76200" marR="76200" marT="38100" marB="38100" anchor="ctr"/>
                </a:tc>
                <a:tc>
                  <a:txBody>
                    <a:bodyPr/>
                    <a:lstStyle/>
                    <a:p>
                      <a:pPr algn="ctr"/>
                      <a:r>
                        <a:rPr lang="en-US" sz="1200" b="1" dirty="0">
                          <a:solidFill>
                            <a:srgbClr val="FFFF00"/>
                          </a:solidFill>
                        </a:rPr>
                        <a:t>Symptoms</a:t>
                      </a:r>
                    </a:p>
                  </a:txBody>
                  <a:tcPr marL="76200" marR="76200" marT="38100" marB="38100" anchor="ctr"/>
                </a:tc>
                <a:extLst>
                  <a:ext uri="{0D108BD9-81ED-4DB2-BD59-A6C34878D82A}">
                    <a16:rowId xmlns:a16="http://schemas.microsoft.com/office/drawing/2014/main" val="10000"/>
                  </a:ext>
                </a:extLst>
              </a:tr>
              <a:tr h="721540">
                <a:tc>
                  <a:txBody>
                    <a:bodyPr/>
                    <a:lstStyle/>
                    <a:p>
                      <a:pPr algn="just"/>
                      <a:endParaRPr lang="en-US" sz="1200" b="1" dirty="0">
                        <a:solidFill>
                          <a:srgbClr val="FFFF00"/>
                        </a:solidFill>
                      </a:endParaRPr>
                    </a:p>
                  </a:txBody>
                  <a:tcPr marL="76200" marR="76200" marT="38100" marB="38100" anchor="ctr"/>
                </a:tc>
                <a:tc>
                  <a:txBody>
                    <a:bodyPr/>
                    <a:lstStyle/>
                    <a:p>
                      <a:pPr algn="just"/>
                      <a:endParaRPr lang="en-US" sz="1050" b="1" dirty="0">
                        <a:solidFill>
                          <a:schemeClr val="bg1"/>
                        </a:solidFill>
                      </a:endParaRPr>
                    </a:p>
                  </a:txBody>
                  <a:tcPr marL="76200" marR="76200" marT="38100" marB="3810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050" b="1" dirty="0"/>
                    </a:p>
                  </a:txBody>
                  <a:tcPr marL="76200" marR="76200" marT="38100" marB="38100"/>
                </a:tc>
                <a:extLst>
                  <a:ext uri="{0D108BD9-81ED-4DB2-BD59-A6C34878D82A}">
                    <a16:rowId xmlns:a16="http://schemas.microsoft.com/office/drawing/2014/main" val="10001"/>
                  </a:ext>
                </a:extLst>
              </a:tr>
              <a:tr h="594555">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b="1" dirty="0">
                        <a:solidFill>
                          <a:srgbClr val="FFFF00"/>
                        </a:solidFill>
                      </a:endParaRPr>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050" b="1" dirty="0"/>
                    </a:p>
                  </a:txBody>
                  <a:tcPr marL="76200" marR="76200" marT="38100" marB="3810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050" b="1" dirty="0"/>
                    </a:p>
                  </a:txBody>
                  <a:tcPr marL="76200" marR="76200" marT="38100" marB="38100"/>
                </a:tc>
                <a:extLst>
                  <a:ext uri="{0D108BD9-81ED-4DB2-BD59-A6C34878D82A}">
                    <a16:rowId xmlns:a16="http://schemas.microsoft.com/office/drawing/2014/main" val="10002"/>
                  </a:ext>
                </a:extLst>
              </a:tr>
              <a:tr h="264517">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b="1" dirty="0">
                        <a:solidFill>
                          <a:srgbClr val="FFFF00"/>
                        </a:solidFill>
                      </a:endParaRPr>
                    </a:p>
                  </a:txBody>
                  <a:tcPr marL="76200" marR="76200" marT="38100" marB="3810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050" b="1" dirty="0"/>
                    </a:p>
                  </a:txBody>
                  <a:tcPr marL="76200" marR="76200" marT="38100" marB="38100"/>
                </a:tc>
                <a:tc>
                  <a:txBody>
                    <a:bodyPr/>
                    <a:lstStyle/>
                    <a:p>
                      <a:pPr algn="just"/>
                      <a:endParaRPr lang="en-US" sz="1050" b="1" dirty="0"/>
                    </a:p>
                    <a:p>
                      <a:pPr algn="just"/>
                      <a:endParaRPr lang="en-US" sz="1050" b="1" dirty="0"/>
                    </a:p>
                    <a:p>
                      <a:pPr algn="just"/>
                      <a:endParaRPr lang="en-US" sz="1050" b="1" dirty="0"/>
                    </a:p>
                  </a:txBody>
                  <a:tcPr marL="76200" marR="76200" marT="38100" marB="38100"/>
                </a:tc>
                <a:extLst>
                  <a:ext uri="{0D108BD9-81ED-4DB2-BD59-A6C34878D82A}">
                    <a16:rowId xmlns:a16="http://schemas.microsoft.com/office/drawing/2014/main" val="10003"/>
                  </a:ext>
                </a:extLst>
              </a:tr>
            </a:tbl>
          </a:graphicData>
        </a:graphic>
      </p:graphicFrame>
      <p:sp>
        <p:nvSpPr>
          <p:cNvPr id="3" name="Rectangle 2">
            <a:extLst>
              <a:ext uri="{FF2B5EF4-FFF2-40B4-BE49-F238E27FC236}">
                <a16:creationId xmlns:a16="http://schemas.microsoft.com/office/drawing/2014/main" id="{1C0B8A62-D8E2-DB4B-980B-146FFA17883C}"/>
              </a:ext>
            </a:extLst>
          </p:cNvPr>
          <p:cNvSpPr/>
          <p:nvPr/>
        </p:nvSpPr>
        <p:spPr>
          <a:xfrm>
            <a:off x="1763688" y="769269"/>
            <a:ext cx="4176464" cy="577081"/>
          </a:xfrm>
          <a:prstGeom prst="rect">
            <a:avLst/>
          </a:prstGeom>
        </p:spPr>
        <p:txBody>
          <a:bodyPr wrap="square">
            <a:spAutoFit/>
          </a:bodyPr>
          <a:lstStyle/>
          <a:p>
            <a:pPr lvl="0" algn="just" defTabSz="761940"/>
            <a:r>
              <a:rPr lang="en-IN" sz="1050" b="1" dirty="0">
                <a:solidFill>
                  <a:srgbClr val="FFFF00"/>
                </a:solidFill>
              </a:rPr>
              <a:t>Trisomy of 21</a:t>
            </a:r>
            <a:r>
              <a:rPr lang="en-IN" sz="1050" b="1" baseline="30000" dirty="0">
                <a:solidFill>
                  <a:srgbClr val="FFFF00"/>
                </a:solidFill>
              </a:rPr>
              <a:t>st</a:t>
            </a:r>
            <a:r>
              <a:rPr lang="en-IN" sz="1050" b="1" dirty="0">
                <a:solidFill>
                  <a:srgbClr val="FFFF00"/>
                </a:solidFill>
              </a:rPr>
              <a:t> autosome </a:t>
            </a:r>
          </a:p>
          <a:p>
            <a:pPr lvl="0" algn="just" defTabSz="761940"/>
            <a:r>
              <a:rPr lang="en-IN" sz="1050" dirty="0">
                <a:solidFill>
                  <a:prstClr val="white"/>
                </a:solidFill>
              </a:rPr>
              <a:t>Fusion of ovum containing two 21</a:t>
            </a:r>
            <a:r>
              <a:rPr lang="en-IN" sz="1050" baseline="30000" dirty="0">
                <a:solidFill>
                  <a:prstClr val="white"/>
                </a:solidFill>
              </a:rPr>
              <a:t>st</a:t>
            </a:r>
            <a:r>
              <a:rPr lang="en-IN" sz="1050" dirty="0">
                <a:solidFill>
                  <a:prstClr val="white"/>
                </a:solidFill>
              </a:rPr>
              <a:t> chromosomes (24) and normal sperm (23),  the zygote (47) comes to possess three copies of 21</a:t>
            </a:r>
            <a:r>
              <a:rPr lang="en-IN" sz="1050" baseline="30000" dirty="0">
                <a:solidFill>
                  <a:prstClr val="white"/>
                </a:solidFill>
              </a:rPr>
              <a:t>st</a:t>
            </a:r>
            <a:r>
              <a:rPr lang="en-IN" sz="1050" dirty="0">
                <a:solidFill>
                  <a:prstClr val="white"/>
                </a:solidFill>
              </a:rPr>
              <a:t> chromosome.</a:t>
            </a:r>
            <a:endParaRPr lang="en-US" sz="1050" b="1" dirty="0">
              <a:solidFill>
                <a:prstClr val="black"/>
              </a:solidFill>
            </a:endParaRPr>
          </a:p>
        </p:txBody>
      </p:sp>
      <p:sp>
        <p:nvSpPr>
          <p:cNvPr id="8" name="Rectangle 7">
            <a:extLst>
              <a:ext uri="{FF2B5EF4-FFF2-40B4-BE49-F238E27FC236}">
                <a16:creationId xmlns:a16="http://schemas.microsoft.com/office/drawing/2014/main" id="{D8C09431-E035-0F4E-9104-F7FEDB66E173}"/>
              </a:ext>
            </a:extLst>
          </p:cNvPr>
          <p:cNvSpPr/>
          <p:nvPr/>
        </p:nvSpPr>
        <p:spPr>
          <a:xfrm>
            <a:off x="1763688" y="1488691"/>
            <a:ext cx="4176464" cy="577081"/>
          </a:xfrm>
          <a:prstGeom prst="rect">
            <a:avLst/>
          </a:prstGeom>
        </p:spPr>
        <p:txBody>
          <a:bodyPr wrap="square">
            <a:spAutoFit/>
          </a:bodyPr>
          <a:lstStyle/>
          <a:p>
            <a:pPr lvl="0" algn="just">
              <a:defRPr/>
            </a:pPr>
            <a:r>
              <a:rPr lang="en-US" sz="1050" b="1" dirty="0">
                <a:solidFill>
                  <a:srgbClr val="FFFF00"/>
                </a:solidFill>
              </a:rPr>
              <a:t>Trisomy of sex chromosome (XXY)</a:t>
            </a:r>
          </a:p>
          <a:p>
            <a:pPr lvl="0" algn="just">
              <a:defRPr/>
            </a:pPr>
            <a:r>
              <a:rPr lang="en-US" sz="1050" dirty="0">
                <a:solidFill>
                  <a:prstClr val="white"/>
                </a:solidFill>
              </a:rPr>
              <a:t>Fusion of an ovum containing two X-chromosomes with a Y-carrying sperm, XXY individual (47) appears</a:t>
            </a:r>
            <a:endParaRPr lang="en-US" sz="1050" b="1" dirty="0">
              <a:solidFill>
                <a:prstClr val="white"/>
              </a:solidFill>
            </a:endParaRPr>
          </a:p>
        </p:txBody>
      </p:sp>
      <p:sp>
        <p:nvSpPr>
          <p:cNvPr id="9" name="Rectangle 8">
            <a:extLst>
              <a:ext uri="{FF2B5EF4-FFF2-40B4-BE49-F238E27FC236}">
                <a16:creationId xmlns:a16="http://schemas.microsoft.com/office/drawing/2014/main" id="{BE8F6489-CE49-284A-A32D-5CA91DB3AFBF}"/>
              </a:ext>
            </a:extLst>
          </p:cNvPr>
          <p:cNvSpPr/>
          <p:nvPr/>
        </p:nvSpPr>
        <p:spPr>
          <a:xfrm>
            <a:off x="1763688" y="2061737"/>
            <a:ext cx="4176464" cy="577081"/>
          </a:xfrm>
          <a:prstGeom prst="rect">
            <a:avLst/>
          </a:prstGeom>
        </p:spPr>
        <p:txBody>
          <a:bodyPr wrap="square">
            <a:spAutoFit/>
          </a:bodyPr>
          <a:lstStyle/>
          <a:p>
            <a:pPr lvl="0" algn="just">
              <a:defRPr/>
            </a:pPr>
            <a:r>
              <a:rPr lang="en-US" sz="1050" b="1" dirty="0">
                <a:solidFill>
                  <a:srgbClr val="FFFF00"/>
                </a:solidFill>
              </a:rPr>
              <a:t>Monosomy of X-Chromosome</a:t>
            </a:r>
          </a:p>
          <a:p>
            <a:pPr lvl="0" algn="just">
              <a:defRPr/>
            </a:pPr>
            <a:r>
              <a:rPr lang="en-US" sz="1050" dirty="0">
                <a:solidFill>
                  <a:prstClr val="white"/>
                </a:solidFill>
              </a:rPr>
              <a:t>Occurred by fusion of an ovum without X-chromosome and a sperm carrying X- chromosome, a zygote with XO appears.</a:t>
            </a:r>
            <a:endParaRPr lang="en-US" sz="1050" b="1" dirty="0">
              <a:solidFill>
                <a:prstClr val="white"/>
              </a:solidFill>
            </a:endParaRPr>
          </a:p>
        </p:txBody>
      </p:sp>
      <p:sp>
        <p:nvSpPr>
          <p:cNvPr id="10" name="Rectangle 9">
            <a:extLst>
              <a:ext uri="{FF2B5EF4-FFF2-40B4-BE49-F238E27FC236}">
                <a16:creationId xmlns:a16="http://schemas.microsoft.com/office/drawing/2014/main" id="{C3A77399-EED1-8E45-A40C-EF111A0A6229}"/>
              </a:ext>
            </a:extLst>
          </p:cNvPr>
          <p:cNvSpPr/>
          <p:nvPr/>
        </p:nvSpPr>
        <p:spPr>
          <a:xfrm>
            <a:off x="6012160" y="750027"/>
            <a:ext cx="2808312" cy="738664"/>
          </a:xfrm>
          <a:prstGeom prst="rect">
            <a:avLst/>
          </a:prstGeom>
        </p:spPr>
        <p:txBody>
          <a:bodyPr wrap="square">
            <a:spAutoFit/>
          </a:bodyPr>
          <a:lstStyle/>
          <a:p>
            <a:pPr lvl="0" algn="just">
              <a:defRPr/>
            </a:pPr>
            <a:r>
              <a:rPr lang="en-US" sz="1050" dirty="0">
                <a:solidFill>
                  <a:prstClr val="white"/>
                </a:solidFill>
              </a:rPr>
              <a:t>Short statured, small round mouth and head, palm is broad with characteristic palm crease, retarded development of physical, psychomotor and mental.</a:t>
            </a:r>
            <a:endParaRPr lang="en-US" sz="1050" b="1" dirty="0">
              <a:solidFill>
                <a:prstClr val="white"/>
              </a:solidFill>
            </a:endParaRPr>
          </a:p>
        </p:txBody>
      </p:sp>
      <p:sp>
        <p:nvSpPr>
          <p:cNvPr id="11" name="Rectangle 10">
            <a:extLst>
              <a:ext uri="{FF2B5EF4-FFF2-40B4-BE49-F238E27FC236}">
                <a16:creationId xmlns:a16="http://schemas.microsoft.com/office/drawing/2014/main" id="{15D6C1D0-B766-6D43-9A07-C131AE8C6719}"/>
              </a:ext>
            </a:extLst>
          </p:cNvPr>
          <p:cNvSpPr/>
          <p:nvPr/>
        </p:nvSpPr>
        <p:spPr>
          <a:xfrm>
            <a:off x="6016217" y="1540992"/>
            <a:ext cx="2808312" cy="415498"/>
          </a:xfrm>
          <a:prstGeom prst="rect">
            <a:avLst/>
          </a:prstGeom>
        </p:spPr>
        <p:txBody>
          <a:bodyPr wrap="square">
            <a:spAutoFit/>
          </a:bodyPr>
          <a:lstStyle/>
          <a:p>
            <a:pPr lvl="0" algn="just">
              <a:defRPr/>
            </a:pPr>
            <a:r>
              <a:rPr lang="en-US" sz="1050" dirty="0">
                <a:solidFill>
                  <a:prstClr val="white"/>
                </a:solidFill>
              </a:rPr>
              <a:t>A male with underdeveloped breasts, sparse body hair, mentally retarded and sterile.</a:t>
            </a:r>
            <a:endParaRPr lang="en-US" sz="1050" b="1" dirty="0">
              <a:solidFill>
                <a:prstClr val="white"/>
              </a:solidFill>
            </a:endParaRPr>
          </a:p>
        </p:txBody>
      </p:sp>
      <p:sp>
        <p:nvSpPr>
          <p:cNvPr id="12" name="Rectangle 11">
            <a:extLst>
              <a:ext uri="{FF2B5EF4-FFF2-40B4-BE49-F238E27FC236}">
                <a16:creationId xmlns:a16="http://schemas.microsoft.com/office/drawing/2014/main" id="{A3AC1EF3-BBC3-4C47-B0C3-D4C4EFCBE7AB}"/>
              </a:ext>
            </a:extLst>
          </p:cNvPr>
          <p:cNvSpPr/>
          <p:nvPr/>
        </p:nvSpPr>
        <p:spPr>
          <a:xfrm>
            <a:off x="6005735" y="2089706"/>
            <a:ext cx="2808312" cy="577081"/>
          </a:xfrm>
          <a:prstGeom prst="rect">
            <a:avLst/>
          </a:prstGeom>
        </p:spPr>
        <p:txBody>
          <a:bodyPr wrap="square">
            <a:spAutoFit/>
          </a:bodyPr>
          <a:lstStyle/>
          <a:p>
            <a:pPr lvl="0" algn="just" defTabSz="761940"/>
            <a:r>
              <a:rPr lang="en-US" sz="1050" dirty="0">
                <a:solidFill>
                  <a:prstClr val="white"/>
                </a:solidFill>
              </a:rPr>
              <a:t>A female with rudimentary ovaries, short stature, lack of secondary sexual characters, they are sterile.</a:t>
            </a:r>
            <a:endParaRPr lang="en-US" sz="1050" b="1" dirty="0">
              <a:solidFill>
                <a:prstClr val="white"/>
              </a:solidFill>
            </a:endParaRPr>
          </a:p>
        </p:txBody>
      </p:sp>
      <p:sp>
        <p:nvSpPr>
          <p:cNvPr id="13" name="Rectangle 12">
            <a:extLst>
              <a:ext uri="{FF2B5EF4-FFF2-40B4-BE49-F238E27FC236}">
                <a16:creationId xmlns:a16="http://schemas.microsoft.com/office/drawing/2014/main" id="{94683D5E-3E1B-9548-9DAB-FB01C2206BDA}"/>
              </a:ext>
            </a:extLst>
          </p:cNvPr>
          <p:cNvSpPr/>
          <p:nvPr/>
        </p:nvSpPr>
        <p:spPr>
          <a:xfrm>
            <a:off x="39160" y="980859"/>
            <a:ext cx="1452449" cy="276999"/>
          </a:xfrm>
          <a:prstGeom prst="rect">
            <a:avLst/>
          </a:prstGeom>
        </p:spPr>
        <p:txBody>
          <a:bodyPr wrap="none">
            <a:spAutoFit/>
          </a:bodyPr>
          <a:lstStyle/>
          <a:p>
            <a:pPr lvl="0" algn="just" defTabSz="761940"/>
            <a:r>
              <a:rPr lang="en-IN" sz="1200" b="1" dirty="0">
                <a:solidFill>
                  <a:srgbClr val="FFFF00"/>
                </a:solidFill>
              </a:rPr>
              <a:t>Down’s Syndrome</a:t>
            </a:r>
            <a:r>
              <a:rPr lang="en-IN" sz="1200" b="1" baseline="30000" dirty="0">
                <a:solidFill>
                  <a:srgbClr val="FFFF00"/>
                </a:solidFill>
              </a:rPr>
              <a:t>1</a:t>
            </a:r>
            <a:r>
              <a:rPr lang="en-IN" sz="1200" b="1" dirty="0">
                <a:solidFill>
                  <a:srgbClr val="FFFF00"/>
                </a:solidFill>
              </a:rPr>
              <a:t> </a:t>
            </a:r>
          </a:p>
        </p:txBody>
      </p:sp>
      <p:sp>
        <p:nvSpPr>
          <p:cNvPr id="14" name="Rectangle 13">
            <a:extLst>
              <a:ext uri="{FF2B5EF4-FFF2-40B4-BE49-F238E27FC236}">
                <a16:creationId xmlns:a16="http://schemas.microsoft.com/office/drawing/2014/main" id="{D7DBE024-98A1-F949-BE8C-E2299F041538}"/>
              </a:ext>
            </a:extLst>
          </p:cNvPr>
          <p:cNvSpPr/>
          <p:nvPr/>
        </p:nvSpPr>
        <p:spPr>
          <a:xfrm>
            <a:off x="54388" y="1604718"/>
            <a:ext cx="1701043" cy="276999"/>
          </a:xfrm>
          <a:prstGeom prst="rect">
            <a:avLst/>
          </a:prstGeom>
        </p:spPr>
        <p:txBody>
          <a:bodyPr wrap="none">
            <a:spAutoFit/>
          </a:bodyPr>
          <a:lstStyle/>
          <a:p>
            <a:pPr lvl="0" algn="just">
              <a:defRPr/>
            </a:pPr>
            <a:r>
              <a:rPr lang="en-US" sz="1200" b="1" dirty="0">
                <a:solidFill>
                  <a:srgbClr val="FFFF00"/>
                </a:solidFill>
              </a:rPr>
              <a:t>Klinefelter’s syndrome </a:t>
            </a:r>
            <a:r>
              <a:rPr lang="en-US" sz="1200" baseline="30000" dirty="0">
                <a:solidFill>
                  <a:srgbClr val="FFFF00"/>
                </a:solidFill>
              </a:rPr>
              <a:t>2</a:t>
            </a:r>
            <a:endParaRPr lang="en-US" sz="1200" b="1" dirty="0">
              <a:solidFill>
                <a:srgbClr val="FFFF00"/>
              </a:solidFill>
            </a:endParaRPr>
          </a:p>
        </p:txBody>
      </p:sp>
      <p:sp>
        <p:nvSpPr>
          <p:cNvPr id="15" name="Rectangle 14">
            <a:extLst>
              <a:ext uri="{FF2B5EF4-FFF2-40B4-BE49-F238E27FC236}">
                <a16:creationId xmlns:a16="http://schemas.microsoft.com/office/drawing/2014/main" id="{0F13D3CE-2D59-324A-9468-CF0FEFD09917}"/>
              </a:ext>
            </a:extLst>
          </p:cNvPr>
          <p:cNvSpPr/>
          <p:nvPr/>
        </p:nvSpPr>
        <p:spPr>
          <a:xfrm>
            <a:off x="39159" y="2176348"/>
            <a:ext cx="1500219" cy="276999"/>
          </a:xfrm>
          <a:prstGeom prst="rect">
            <a:avLst/>
          </a:prstGeom>
        </p:spPr>
        <p:txBody>
          <a:bodyPr wrap="none">
            <a:spAutoFit/>
          </a:bodyPr>
          <a:lstStyle/>
          <a:p>
            <a:pPr lvl="0" algn="just">
              <a:defRPr/>
            </a:pPr>
            <a:r>
              <a:rPr lang="en-US" sz="1200" b="1" dirty="0">
                <a:solidFill>
                  <a:srgbClr val="FFFF00"/>
                </a:solidFill>
              </a:rPr>
              <a:t>Turner’s Syndrome </a:t>
            </a:r>
            <a:r>
              <a:rPr lang="en-US" sz="1200" b="1" baseline="30000" dirty="0">
                <a:solidFill>
                  <a:srgbClr val="FFFF00"/>
                </a:solidFill>
              </a:rPr>
              <a:t>3</a:t>
            </a:r>
          </a:p>
        </p:txBody>
      </p:sp>
      <p:grpSp>
        <p:nvGrpSpPr>
          <p:cNvPr id="21" name="Group 20">
            <a:extLst>
              <a:ext uri="{FF2B5EF4-FFF2-40B4-BE49-F238E27FC236}">
                <a16:creationId xmlns:a16="http://schemas.microsoft.com/office/drawing/2014/main" id="{CD106635-DE61-0C48-83EA-97C106F01348}"/>
              </a:ext>
            </a:extLst>
          </p:cNvPr>
          <p:cNvGrpSpPr/>
          <p:nvPr/>
        </p:nvGrpSpPr>
        <p:grpSpPr>
          <a:xfrm>
            <a:off x="35496" y="2679332"/>
            <a:ext cx="3185127" cy="1690336"/>
            <a:chOff x="252250" y="2679332"/>
            <a:chExt cx="3185127" cy="1690336"/>
          </a:xfrm>
        </p:grpSpPr>
        <p:pic>
          <p:nvPicPr>
            <p:cNvPr id="18" name="Picture 2">
              <a:extLst>
                <a:ext uri="{FF2B5EF4-FFF2-40B4-BE49-F238E27FC236}">
                  <a16:creationId xmlns:a16="http://schemas.microsoft.com/office/drawing/2014/main" id="{737FDBA7-5A72-5345-A2BD-1C3C61E7DEC4}"/>
                </a:ext>
              </a:extLst>
            </p:cNvPr>
            <p:cNvPicPr>
              <a:picLocks noChangeAspect="1" noChangeArrowheads="1"/>
            </p:cNvPicPr>
            <p:nvPr/>
          </p:nvPicPr>
          <p:blipFill>
            <a:blip r:embed="rId3" cstate="print"/>
            <a:srcRect l="22605" t="23422" r="20945" b="18993"/>
            <a:stretch>
              <a:fillRect/>
            </a:stretch>
          </p:blipFill>
          <p:spPr bwMode="auto">
            <a:xfrm>
              <a:off x="252250" y="2679332"/>
              <a:ext cx="3185127" cy="1486334"/>
            </a:xfrm>
            <a:prstGeom prst="rect">
              <a:avLst/>
            </a:prstGeom>
            <a:noFill/>
            <a:ln w="9525">
              <a:noFill/>
              <a:miter lim="800000"/>
              <a:headEnd/>
              <a:tailEnd/>
            </a:ln>
          </p:spPr>
        </p:pic>
        <p:sp>
          <p:nvSpPr>
            <p:cNvPr id="20" name="Rectangle 19">
              <a:extLst>
                <a:ext uri="{FF2B5EF4-FFF2-40B4-BE49-F238E27FC236}">
                  <a16:creationId xmlns:a16="http://schemas.microsoft.com/office/drawing/2014/main" id="{FD7A7E87-CF0E-1549-93B9-B48711597E5E}"/>
                </a:ext>
              </a:extLst>
            </p:cNvPr>
            <p:cNvSpPr/>
            <p:nvPr/>
          </p:nvSpPr>
          <p:spPr>
            <a:xfrm>
              <a:off x="1129037" y="4108058"/>
              <a:ext cx="1282723" cy="261610"/>
            </a:xfrm>
            <a:prstGeom prst="rect">
              <a:avLst/>
            </a:prstGeom>
          </p:spPr>
          <p:txBody>
            <a:bodyPr wrap="none">
              <a:spAutoFit/>
            </a:bodyPr>
            <a:lstStyle/>
            <a:p>
              <a:r>
                <a:rPr lang="en-US" sz="1050" b="1" dirty="0"/>
                <a:t>Down’s Syndrome </a:t>
              </a:r>
            </a:p>
          </p:txBody>
        </p:sp>
      </p:grpSp>
      <p:grpSp>
        <p:nvGrpSpPr>
          <p:cNvPr id="23" name="Group 22">
            <a:extLst>
              <a:ext uri="{FF2B5EF4-FFF2-40B4-BE49-F238E27FC236}">
                <a16:creationId xmlns:a16="http://schemas.microsoft.com/office/drawing/2014/main" id="{9E7CECAF-6B68-D54C-85B3-83A4627FF4CD}"/>
              </a:ext>
            </a:extLst>
          </p:cNvPr>
          <p:cNvGrpSpPr/>
          <p:nvPr/>
        </p:nvGrpSpPr>
        <p:grpSpPr>
          <a:xfrm>
            <a:off x="3256220" y="2669903"/>
            <a:ext cx="3459325" cy="1713467"/>
            <a:chOff x="288255" y="4208038"/>
            <a:chExt cx="3459325" cy="1713467"/>
          </a:xfrm>
        </p:grpSpPr>
        <p:pic>
          <p:nvPicPr>
            <p:cNvPr id="19" name="Picture 2">
              <a:extLst>
                <a:ext uri="{FF2B5EF4-FFF2-40B4-BE49-F238E27FC236}">
                  <a16:creationId xmlns:a16="http://schemas.microsoft.com/office/drawing/2014/main" id="{596030B0-5483-004E-B36E-80A76DBC215B}"/>
                </a:ext>
              </a:extLst>
            </p:cNvPr>
            <p:cNvPicPr>
              <a:picLocks noChangeAspect="1" noChangeArrowheads="1"/>
            </p:cNvPicPr>
            <p:nvPr/>
          </p:nvPicPr>
          <p:blipFill rotWithShape="1">
            <a:blip r:embed="rId4" cstate="print"/>
            <a:srcRect l="25095" t="21404" r="25096"/>
            <a:stretch/>
          </p:blipFill>
          <p:spPr bwMode="auto">
            <a:xfrm>
              <a:off x="288255" y="4208038"/>
              <a:ext cx="3459325" cy="1493353"/>
            </a:xfrm>
            <a:prstGeom prst="rect">
              <a:avLst/>
            </a:prstGeom>
            <a:noFill/>
            <a:ln w="9525">
              <a:noFill/>
              <a:miter lim="800000"/>
              <a:headEnd/>
              <a:tailEnd/>
            </a:ln>
          </p:spPr>
        </p:pic>
        <p:sp>
          <p:nvSpPr>
            <p:cNvPr id="22" name="Rectangle 21">
              <a:extLst>
                <a:ext uri="{FF2B5EF4-FFF2-40B4-BE49-F238E27FC236}">
                  <a16:creationId xmlns:a16="http://schemas.microsoft.com/office/drawing/2014/main" id="{BE502026-E277-6041-BB60-87A1591C12FD}"/>
                </a:ext>
              </a:extLst>
            </p:cNvPr>
            <p:cNvSpPr/>
            <p:nvPr/>
          </p:nvSpPr>
          <p:spPr>
            <a:xfrm>
              <a:off x="1090024" y="5667589"/>
              <a:ext cx="1491114" cy="253916"/>
            </a:xfrm>
            <a:prstGeom prst="rect">
              <a:avLst/>
            </a:prstGeom>
          </p:spPr>
          <p:txBody>
            <a:bodyPr wrap="none">
              <a:spAutoFit/>
            </a:bodyPr>
            <a:lstStyle/>
            <a:p>
              <a:r>
                <a:rPr lang="en-US" sz="1050" b="1" dirty="0"/>
                <a:t>Klinefelter’s Syndrome </a:t>
              </a:r>
            </a:p>
          </p:txBody>
        </p:sp>
      </p:grpSp>
      <p:grpSp>
        <p:nvGrpSpPr>
          <p:cNvPr id="25" name="Group 24">
            <a:extLst>
              <a:ext uri="{FF2B5EF4-FFF2-40B4-BE49-F238E27FC236}">
                <a16:creationId xmlns:a16="http://schemas.microsoft.com/office/drawing/2014/main" id="{890A1199-2155-494F-B201-E1899342F5B5}"/>
              </a:ext>
            </a:extLst>
          </p:cNvPr>
          <p:cNvGrpSpPr/>
          <p:nvPr/>
        </p:nvGrpSpPr>
        <p:grpSpPr>
          <a:xfrm>
            <a:off x="6770495" y="2686782"/>
            <a:ext cx="2105290" cy="1696588"/>
            <a:chOff x="6911853" y="2686782"/>
            <a:chExt cx="2105290" cy="1696588"/>
          </a:xfrm>
        </p:grpSpPr>
        <p:pic>
          <p:nvPicPr>
            <p:cNvPr id="7" name="Picture 5">
              <a:extLst>
                <a:ext uri="{FF2B5EF4-FFF2-40B4-BE49-F238E27FC236}">
                  <a16:creationId xmlns:a16="http://schemas.microsoft.com/office/drawing/2014/main" id="{8AF5284B-F8DD-094A-B4FD-D2F84FFB5730}"/>
                </a:ext>
              </a:extLst>
            </p:cNvPr>
            <p:cNvPicPr>
              <a:picLocks noChangeAspect="1" noChangeArrowheads="1"/>
            </p:cNvPicPr>
            <p:nvPr/>
          </p:nvPicPr>
          <p:blipFill rotWithShape="1">
            <a:blip r:embed="rId5" cstate="print"/>
            <a:srcRect l="25096" t="20427" r="24265"/>
            <a:stretch/>
          </p:blipFill>
          <p:spPr bwMode="auto">
            <a:xfrm>
              <a:off x="6911853" y="2686782"/>
              <a:ext cx="2105290" cy="1476474"/>
            </a:xfrm>
            <a:prstGeom prst="rect">
              <a:avLst/>
            </a:prstGeom>
            <a:noFill/>
            <a:ln w="9525">
              <a:noFill/>
              <a:miter lim="800000"/>
              <a:headEnd/>
              <a:tailEnd/>
            </a:ln>
          </p:spPr>
        </p:pic>
        <p:sp>
          <p:nvSpPr>
            <p:cNvPr id="24" name="Rectangle 23">
              <a:extLst>
                <a:ext uri="{FF2B5EF4-FFF2-40B4-BE49-F238E27FC236}">
                  <a16:creationId xmlns:a16="http://schemas.microsoft.com/office/drawing/2014/main" id="{8E102BB0-52D9-C947-9CF4-5DE59FAA8A8A}"/>
                </a:ext>
              </a:extLst>
            </p:cNvPr>
            <p:cNvSpPr/>
            <p:nvPr/>
          </p:nvSpPr>
          <p:spPr>
            <a:xfrm>
              <a:off x="7409891" y="4129454"/>
              <a:ext cx="1255472" cy="253916"/>
            </a:xfrm>
            <a:prstGeom prst="rect">
              <a:avLst/>
            </a:prstGeom>
          </p:spPr>
          <p:txBody>
            <a:bodyPr wrap="none">
              <a:spAutoFit/>
            </a:bodyPr>
            <a:lstStyle/>
            <a:p>
              <a:r>
                <a:rPr lang="en-US" sz="1050" dirty="0"/>
                <a:t>Turner’s Syndrome </a:t>
              </a:r>
            </a:p>
          </p:txBody>
        </p:sp>
      </p:grpSp>
      <p:sp>
        <p:nvSpPr>
          <p:cNvPr id="30" name="Rectangle 29">
            <a:extLst>
              <a:ext uri="{FF2B5EF4-FFF2-40B4-BE49-F238E27FC236}">
                <a16:creationId xmlns:a16="http://schemas.microsoft.com/office/drawing/2014/main" id="{1B89A818-EE04-2746-90EA-188C989F5AFB}"/>
              </a:ext>
            </a:extLst>
          </p:cNvPr>
          <p:cNvSpPr/>
          <p:nvPr/>
        </p:nvSpPr>
        <p:spPr>
          <a:xfrm>
            <a:off x="79324" y="4645649"/>
            <a:ext cx="3605474" cy="600164"/>
          </a:xfrm>
          <a:prstGeom prst="rect">
            <a:avLst/>
          </a:prstGeom>
        </p:spPr>
        <p:txBody>
          <a:bodyPr wrap="none">
            <a:spAutoFit/>
          </a:bodyPr>
          <a:lstStyle/>
          <a:p>
            <a:r>
              <a:rPr lang="en-IN" sz="1100" baseline="30000" dirty="0">
                <a:solidFill>
                  <a:srgbClr val="FFFF00"/>
                </a:solidFill>
              </a:rPr>
              <a:t>1 </a:t>
            </a:r>
            <a:r>
              <a:rPr lang="en-IN" sz="1100" dirty="0">
                <a:solidFill>
                  <a:srgbClr val="FFFF00"/>
                </a:solidFill>
              </a:rPr>
              <a:t>Named after English physician </a:t>
            </a:r>
            <a:r>
              <a:rPr lang="en-IN" sz="1100" b="1" dirty="0">
                <a:solidFill>
                  <a:srgbClr val="FFFF00"/>
                </a:solidFill>
              </a:rPr>
              <a:t>John Langdon Down</a:t>
            </a:r>
          </a:p>
          <a:p>
            <a:r>
              <a:rPr lang="en-US" sz="1100" baseline="30000" dirty="0">
                <a:solidFill>
                  <a:srgbClr val="FFFF00"/>
                </a:solidFill>
              </a:rPr>
              <a:t>2</a:t>
            </a:r>
            <a:r>
              <a:rPr lang="en-US" sz="1100" dirty="0">
                <a:solidFill>
                  <a:srgbClr val="FFFF00"/>
                </a:solidFill>
              </a:rPr>
              <a:t> Named after American endocrinologist </a:t>
            </a:r>
            <a:r>
              <a:rPr lang="en-US" sz="1100" b="1" dirty="0">
                <a:solidFill>
                  <a:srgbClr val="FFFF00"/>
                </a:solidFill>
              </a:rPr>
              <a:t>Harry Klinefelter</a:t>
            </a:r>
          </a:p>
          <a:p>
            <a:r>
              <a:rPr lang="en-US" sz="1100" baseline="30000" dirty="0">
                <a:solidFill>
                  <a:srgbClr val="FFFF00"/>
                </a:solidFill>
              </a:rPr>
              <a:t>3</a:t>
            </a:r>
            <a:r>
              <a:rPr lang="en-US" sz="1100" dirty="0">
                <a:solidFill>
                  <a:srgbClr val="FFFF00"/>
                </a:solidFill>
              </a:rPr>
              <a:t> Named after endocrinologist </a:t>
            </a:r>
            <a:r>
              <a:rPr lang="en-US" sz="1100" b="1" dirty="0">
                <a:solidFill>
                  <a:srgbClr val="FFFF00"/>
                </a:solidFill>
              </a:rPr>
              <a:t>Henry Turner </a:t>
            </a:r>
          </a:p>
        </p:txBody>
      </p:sp>
    </p:spTree>
    <p:extLst>
      <p:ext uri="{BB962C8B-B14F-4D97-AF65-F5344CB8AC3E}">
        <p14:creationId xmlns:p14="http://schemas.microsoft.com/office/powerpoint/2010/main" val="59135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P spid="12" grpId="0"/>
      <p:bldP spid="13" grpId="0"/>
      <p:bldP spid="14" grpId="0"/>
      <p:bldP spid="15" grpId="0"/>
      <p:bldP spid="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61FBBB5-6AEB-6644-99C3-1B4DA0554A68}"/>
              </a:ext>
            </a:extLst>
          </p:cNvPr>
          <p:cNvPicPr>
            <a:picLocks noChangeAspect="1" noChangeArrowheads="1"/>
          </p:cNvPicPr>
          <p:nvPr/>
        </p:nvPicPr>
        <p:blipFill>
          <a:blip r:embed="rId3" cstate="print"/>
          <a:srcRect b="35041"/>
          <a:stretch>
            <a:fillRect/>
          </a:stretch>
        </p:blipFill>
        <p:spPr bwMode="auto">
          <a:xfrm>
            <a:off x="2715590" y="35689"/>
            <a:ext cx="2864522" cy="3377437"/>
          </a:xfrm>
          <a:prstGeom prst="rect">
            <a:avLst/>
          </a:prstGeom>
          <a:noFill/>
          <a:ln w="9525">
            <a:noFill/>
            <a:miter lim="800000"/>
            <a:headEnd/>
            <a:tailEnd/>
          </a:ln>
        </p:spPr>
      </p:pic>
      <p:pic>
        <p:nvPicPr>
          <p:cNvPr id="6" name="Picture 3">
            <a:extLst>
              <a:ext uri="{FF2B5EF4-FFF2-40B4-BE49-F238E27FC236}">
                <a16:creationId xmlns:a16="http://schemas.microsoft.com/office/drawing/2014/main" id="{3139CBC7-698A-AA48-BCBB-20ECFF094A07}"/>
              </a:ext>
            </a:extLst>
          </p:cNvPr>
          <p:cNvPicPr>
            <a:picLocks noChangeAspect="1" noChangeArrowheads="1"/>
          </p:cNvPicPr>
          <p:nvPr/>
        </p:nvPicPr>
        <p:blipFill>
          <a:blip r:embed="rId4" cstate="print"/>
          <a:srcRect/>
          <a:stretch>
            <a:fillRect/>
          </a:stretch>
        </p:blipFill>
        <p:spPr bwMode="auto">
          <a:xfrm>
            <a:off x="107504" y="30036"/>
            <a:ext cx="2520280" cy="3383090"/>
          </a:xfrm>
          <a:prstGeom prst="rect">
            <a:avLst/>
          </a:prstGeom>
          <a:noFill/>
          <a:ln w="9525">
            <a:noFill/>
            <a:miter lim="800000"/>
            <a:headEnd/>
            <a:tailEnd/>
          </a:ln>
        </p:spPr>
      </p:pic>
      <p:grpSp>
        <p:nvGrpSpPr>
          <p:cNvPr id="29" name="Group 28">
            <a:extLst>
              <a:ext uri="{FF2B5EF4-FFF2-40B4-BE49-F238E27FC236}">
                <a16:creationId xmlns:a16="http://schemas.microsoft.com/office/drawing/2014/main" id="{816FC602-9720-0B47-B6FD-619E83F1A0D3}"/>
              </a:ext>
            </a:extLst>
          </p:cNvPr>
          <p:cNvGrpSpPr/>
          <p:nvPr/>
        </p:nvGrpSpPr>
        <p:grpSpPr>
          <a:xfrm>
            <a:off x="5599209" y="-33471"/>
            <a:ext cx="3437288" cy="3251011"/>
            <a:chOff x="4709495" y="4234078"/>
            <a:chExt cx="1878518" cy="1456069"/>
          </a:xfrm>
        </p:grpSpPr>
        <p:pic>
          <p:nvPicPr>
            <p:cNvPr id="27" name="Picture 2" descr="18 Down Syndrome Facts - Signs, Causes, Treatment &amp; More | Facts.net">
              <a:extLst>
                <a:ext uri="{FF2B5EF4-FFF2-40B4-BE49-F238E27FC236}">
                  <a16:creationId xmlns:a16="http://schemas.microsoft.com/office/drawing/2014/main" id="{4FCE21AE-D1CF-2443-85C0-E7B7271EC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9495" y="4262521"/>
              <a:ext cx="1878518" cy="142762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4CF704B8-4CE7-0D4E-BB7B-4DFEA56886FE}"/>
                </a:ext>
              </a:extLst>
            </p:cNvPr>
            <p:cNvSpPr/>
            <p:nvPr/>
          </p:nvSpPr>
          <p:spPr>
            <a:xfrm>
              <a:off x="5306558" y="4234078"/>
              <a:ext cx="700982" cy="110278"/>
            </a:xfrm>
            <a:prstGeom prst="rect">
              <a:avLst/>
            </a:prstGeom>
          </p:spPr>
          <p:txBody>
            <a:bodyPr wrap="square">
              <a:spAutoFit/>
            </a:bodyPr>
            <a:lstStyle/>
            <a:p>
              <a:pPr lvl="0" algn="just" defTabSz="761940"/>
              <a:r>
                <a:rPr lang="en-IN" sz="1000" b="1" dirty="0">
                  <a:solidFill>
                    <a:schemeClr val="bg1"/>
                  </a:solidFill>
                </a:rPr>
                <a:t>Down’s Syndrome </a:t>
              </a:r>
              <a:endParaRPr lang="en-US" sz="1000" b="1" dirty="0">
                <a:solidFill>
                  <a:schemeClr val="bg1"/>
                </a:solidFill>
              </a:endParaRPr>
            </a:p>
          </p:txBody>
        </p:sp>
      </p:grpSp>
    </p:spTree>
    <p:extLst>
      <p:ext uri="{BB962C8B-B14F-4D97-AF65-F5344CB8AC3E}">
        <p14:creationId xmlns:p14="http://schemas.microsoft.com/office/powerpoint/2010/main" val="2328053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1196"/>
            <a:ext cx="4824536" cy="412097"/>
          </a:xfrm>
        </p:spPr>
        <p:txBody>
          <a:bodyPr>
            <a:normAutofit/>
          </a:bodyPr>
          <a:lstStyle/>
          <a:p>
            <a:r>
              <a:rPr lang="en-US" sz="2000" b="1" dirty="0" err="1"/>
              <a:t>Haemophilia</a:t>
            </a:r>
            <a:endParaRPr lang="en-IN" sz="2000" b="1" dirty="0"/>
          </a:p>
        </p:txBody>
      </p:sp>
      <p:sp>
        <p:nvSpPr>
          <p:cNvPr id="3" name="Content Placeholder 2"/>
          <p:cNvSpPr>
            <a:spLocks noGrp="1"/>
          </p:cNvSpPr>
          <p:nvPr>
            <p:ph idx="1"/>
          </p:nvPr>
        </p:nvSpPr>
        <p:spPr>
          <a:xfrm>
            <a:off x="107504" y="533294"/>
            <a:ext cx="4824536" cy="4844486"/>
          </a:xfrm>
        </p:spPr>
        <p:txBody>
          <a:bodyPr>
            <a:normAutofit/>
          </a:bodyPr>
          <a:lstStyle/>
          <a:p>
            <a:pPr algn="just"/>
            <a:r>
              <a:rPr lang="en-IN" sz="1800" dirty="0"/>
              <a:t>Haemophilia is a </a:t>
            </a:r>
            <a:r>
              <a:rPr lang="en-IN" sz="1800" b="1" dirty="0">
                <a:solidFill>
                  <a:srgbClr val="FFFF00"/>
                </a:solidFill>
              </a:rPr>
              <a:t>sex linked recessive disease </a:t>
            </a:r>
            <a:r>
              <a:rPr lang="en-IN" sz="1800" dirty="0"/>
              <a:t>i.e. </a:t>
            </a:r>
            <a:r>
              <a:rPr lang="en-IN" sz="1800" i="1" dirty="0"/>
              <a:t>gene for haemophilia is present on X chromosome</a:t>
            </a:r>
            <a:r>
              <a:rPr lang="en-IN" sz="1800" dirty="0">
                <a:solidFill>
                  <a:srgbClr val="FFFF00"/>
                </a:solidFill>
              </a:rPr>
              <a:t> </a:t>
            </a:r>
          </a:p>
          <a:p>
            <a:pPr algn="just"/>
            <a:r>
              <a:rPr lang="en-IN" sz="1800" dirty="0"/>
              <a:t>It is transmitted from </a:t>
            </a:r>
            <a:r>
              <a:rPr lang="en-IN" sz="1800" b="1" dirty="0">
                <a:solidFill>
                  <a:srgbClr val="FFFF00"/>
                </a:solidFill>
              </a:rPr>
              <a:t>unaffected carrier mother </a:t>
            </a:r>
            <a:r>
              <a:rPr lang="en-IN" sz="1800" dirty="0"/>
              <a:t>to some of the male progeny. </a:t>
            </a:r>
          </a:p>
          <a:p>
            <a:pPr algn="just"/>
            <a:r>
              <a:rPr lang="en-IN" sz="1800" dirty="0"/>
              <a:t>Haemophilia is a disorder in which </a:t>
            </a:r>
            <a:r>
              <a:rPr lang="en-IN" sz="1800" b="1" dirty="0">
                <a:solidFill>
                  <a:srgbClr val="FFFF00"/>
                </a:solidFill>
              </a:rPr>
              <a:t>a vital factor for clotting of blood is lacking.</a:t>
            </a:r>
            <a:r>
              <a:rPr lang="en-IN" sz="1800" dirty="0"/>
              <a:t> So clotting of blood is abnormally delayed and it can be fatal.</a:t>
            </a:r>
          </a:p>
          <a:p>
            <a:pPr algn="just"/>
            <a:r>
              <a:rPr lang="en-IN" sz="1800" dirty="0"/>
              <a:t>Bleeding can be checked by </a:t>
            </a:r>
            <a:r>
              <a:rPr lang="en-IN" sz="1800" b="1" dirty="0">
                <a:solidFill>
                  <a:srgbClr val="FFFF00"/>
                </a:solidFill>
              </a:rPr>
              <a:t>transfusion of the entire volume of blood </a:t>
            </a:r>
            <a:r>
              <a:rPr lang="en-IN" sz="1800" dirty="0"/>
              <a:t>or </a:t>
            </a:r>
            <a:r>
              <a:rPr lang="en-IN" sz="1800" b="1" dirty="0">
                <a:solidFill>
                  <a:srgbClr val="FFFF00"/>
                </a:solidFill>
              </a:rPr>
              <a:t>the clotting factor in concentrated form</a:t>
            </a:r>
            <a:r>
              <a:rPr lang="en-IN" sz="1800" dirty="0"/>
              <a:t>.</a:t>
            </a:r>
          </a:p>
          <a:p>
            <a:pPr algn="just"/>
            <a:r>
              <a:rPr lang="en-IN" sz="1800" dirty="0"/>
              <a:t>It is </a:t>
            </a:r>
            <a:r>
              <a:rPr lang="en-IN" sz="1800" b="1" dirty="0">
                <a:solidFill>
                  <a:srgbClr val="FFFF00"/>
                </a:solidFill>
              </a:rPr>
              <a:t>observed more in males because </a:t>
            </a:r>
            <a:r>
              <a:rPr lang="en-IN" sz="1800" dirty="0"/>
              <a:t>of </a:t>
            </a:r>
            <a:r>
              <a:rPr lang="en-IN" sz="1800" b="1" dirty="0">
                <a:solidFill>
                  <a:srgbClr val="FFFF00"/>
                </a:solidFill>
              </a:rPr>
              <a:t>presence of only one X chromosome </a:t>
            </a:r>
            <a:r>
              <a:rPr lang="en-IN" sz="1800" dirty="0"/>
              <a:t>as compared to two chromosomes of females.</a:t>
            </a:r>
          </a:p>
        </p:txBody>
      </p:sp>
      <p:pic>
        <p:nvPicPr>
          <p:cNvPr id="8194" name="Picture 2" descr="What is Hemophilia | CDC">
            <a:extLst>
              <a:ext uri="{FF2B5EF4-FFF2-40B4-BE49-F238E27FC236}">
                <a16:creationId xmlns:a16="http://schemas.microsoft.com/office/drawing/2014/main" id="{A3EF229E-87A2-0248-B5E4-59E26A9F6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922" y="117347"/>
            <a:ext cx="3223194" cy="375439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emophilia">
            <a:extLst>
              <a:ext uri="{FF2B5EF4-FFF2-40B4-BE49-F238E27FC236}">
                <a16:creationId xmlns:a16="http://schemas.microsoft.com/office/drawing/2014/main" id="{33D146EA-55AB-CD4F-A19F-E2266708DD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456" t="17153" r="59347" b="50000"/>
          <a:stretch/>
        </p:blipFill>
        <p:spPr bwMode="auto">
          <a:xfrm>
            <a:off x="5056593" y="117347"/>
            <a:ext cx="767722" cy="166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41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819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8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865"/>
            <a:ext cx="7620000" cy="952500"/>
          </a:xfrm>
        </p:spPr>
        <p:txBody>
          <a:bodyPr>
            <a:normAutofit fontScale="90000"/>
          </a:bodyPr>
          <a:lstStyle/>
          <a:p>
            <a:r>
              <a:rPr lang="en-IN" b="1" dirty="0"/>
              <a:t>C</a:t>
            </a:r>
            <a:r>
              <a:rPr lang="en-IN" b="1" dirty="0">
                <a:solidFill>
                  <a:schemeClr val="bg2">
                    <a:lumMod val="60000"/>
                    <a:lumOff val="40000"/>
                  </a:schemeClr>
                </a:solidFill>
              </a:rPr>
              <a:t>o</a:t>
            </a:r>
            <a:r>
              <a:rPr lang="en-IN" b="1" dirty="0">
                <a:solidFill>
                  <a:schemeClr val="bg2">
                    <a:lumMod val="20000"/>
                    <a:lumOff val="80000"/>
                  </a:schemeClr>
                </a:solidFill>
              </a:rPr>
              <a:t>l</a:t>
            </a:r>
            <a:r>
              <a:rPr lang="en-IN" b="1" dirty="0">
                <a:solidFill>
                  <a:srgbClr val="FFFF00"/>
                </a:solidFill>
              </a:rPr>
              <a:t>o</a:t>
            </a:r>
            <a:r>
              <a:rPr lang="en-IN" b="1" dirty="0">
                <a:solidFill>
                  <a:srgbClr val="FF0000"/>
                </a:solidFill>
              </a:rPr>
              <a:t>u</a:t>
            </a:r>
            <a:r>
              <a:rPr lang="en-IN" b="1" dirty="0">
                <a:solidFill>
                  <a:srgbClr val="FFC000"/>
                </a:solidFill>
              </a:rPr>
              <a:t>r</a:t>
            </a:r>
            <a:r>
              <a:rPr lang="en-IN" b="1" dirty="0"/>
              <a:t> </a:t>
            </a:r>
            <a:r>
              <a:rPr lang="en-IN" b="1" dirty="0">
                <a:solidFill>
                  <a:srgbClr val="EAEAEA"/>
                </a:solidFill>
              </a:rPr>
              <a:t>blindness</a:t>
            </a:r>
            <a:r>
              <a:rPr lang="en-IN" b="1" dirty="0"/>
              <a:t> (</a:t>
            </a:r>
            <a:r>
              <a:rPr lang="en-IN" b="1" i="1" dirty="0" err="1"/>
              <a:t>Color</a:t>
            </a:r>
            <a:r>
              <a:rPr lang="en-IN" b="1" i="1" dirty="0"/>
              <a:t> vision deficiency</a:t>
            </a:r>
            <a:r>
              <a:rPr lang="en-IN" b="1" dirty="0"/>
              <a:t>)</a:t>
            </a:r>
          </a:p>
        </p:txBody>
      </p:sp>
      <p:sp>
        <p:nvSpPr>
          <p:cNvPr id="3" name="Content Placeholder 2"/>
          <p:cNvSpPr>
            <a:spLocks noGrp="1"/>
          </p:cNvSpPr>
          <p:nvPr>
            <p:ph idx="1"/>
          </p:nvPr>
        </p:nvSpPr>
        <p:spPr>
          <a:xfrm>
            <a:off x="457200" y="1181365"/>
            <a:ext cx="8229600" cy="3923771"/>
          </a:xfrm>
        </p:spPr>
        <p:txBody>
          <a:bodyPr>
            <a:normAutofit/>
          </a:bodyPr>
          <a:lstStyle/>
          <a:p>
            <a:pPr algn="just"/>
            <a:r>
              <a:rPr lang="en-IN" dirty="0"/>
              <a:t>Colour blindness is a </a:t>
            </a:r>
            <a:r>
              <a:rPr lang="en-IN" b="1" dirty="0">
                <a:solidFill>
                  <a:srgbClr val="FFFF00"/>
                </a:solidFill>
              </a:rPr>
              <a:t>sex-linked recessive disorder</a:t>
            </a:r>
            <a:r>
              <a:rPr lang="en-IN" dirty="0"/>
              <a:t> i.e. </a:t>
            </a:r>
            <a:r>
              <a:rPr lang="en-IN" i="1" dirty="0"/>
              <a:t>gene for colour blindness is present on X chromosome.</a:t>
            </a:r>
          </a:p>
          <a:p>
            <a:pPr algn="just"/>
            <a:r>
              <a:rPr lang="en-IN" dirty="0"/>
              <a:t>It results in </a:t>
            </a:r>
            <a:r>
              <a:rPr lang="en-IN" b="1" dirty="0">
                <a:solidFill>
                  <a:srgbClr val="FFFF00"/>
                </a:solidFill>
              </a:rPr>
              <a:t>defect in either red or green cone of eye</a:t>
            </a:r>
            <a:r>
              <a:rPr lang="en-IN" dirty="0"/>
              <a:t> resulting in </a:t>
            </a:r>
            <a:r>
              <a:rPr lang="en-IN" b="1" dirty="0">
                <a:solidFill>
                  <a:srgbClr val="FFFF00"/>
                </a:solidFill>
              </a:rPr>
              <a:t>inability to distinguish between red and green colour. </a:t>
            </a:r>
          </a:p>
          <a:p>
            <a:pPr algn="just"/>
            <a:r>
              <a:rPr lang="en-IN" dirty="0"/>
              <a:t>It is </a:t>
            </a:r>
            <a:r>
              <a:rPr lang="en-IN" dirty="0">
                <a:solidFill>
                  <a:srgbClr val="FFFF00"/>
                </a:solidFill>
              </a:rPr>
              <a:t>observed more in males </a:t>
            </a:r>
            <a:r>
              <a:rPr lang="en-IN" dirty="0"/>
              <a:t>because of </a:t>
            </a:r>
            <a:r>
              <a:rPr lang="en-IN" b="1" dirty="0">
                <a:solidFill>
                  <a:srgbClr val="FFFF00"/>
                </a:solidFill>
              </a:rPr>
              <a:t>presence of only one X chromosome</a:t>
            </a:r>
            <a:r>
              <a:rPr lang="en-IN" dirty="0"/>
              <a:t> as compared to two chromosomes of females.</a:t>
            </a:r>
          </a:p>
          <a:p>
            <a:pPr algn="just"/>
            <a:endParaRPr lang="en-IN" dirty="0"/>
          </a:p>
        </p:txBody>
      </p:sp>
    </p:spTree>
    <p:extLst>
      <p:ext uri="{BB962C8B-B14F-4D97-AF65-F5344CB8AC3E}">
        <p14:creationId xmlns:p14="http://schemas.microsoft.com/office/powerpoint/2010/main" val="423800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http://image.slidesharecdn.com/thalassemia-121129112625-phpapp02/95/thalassemia-4-638.jpg?cb=1354188444"/>
          <p:cNvPicPr>
            <a:picLocks noChangeAspect="1" noChangeArrowheads="1"/>
          </p:cNvPicPr>
          <p:nvPr/>
        </p:nvPicPr>
        <p:blipFill>
          <a:blip r:embed="rId2" cstate="print"/>
          <a:srcRect l="5061" t="11053" r="5855" b="5681"/>
          <a:stretch>
            <a:fillRect/>
          </a:stretch>
        </p:blipFill>
        <p:spPr bwMode="auto">
          <a:xfrm>
            <a:off x="1201043" y="877280"/>
            <a:ext cx="6840760" cy="4800533"/>
          </a:xfrm>
          <a:prstGeom prst="rect">
            <a:avLst/>
          </a:prstGeom>
          <a:noFill/>
        </p:spPr>
      </p:pic>
      <p:sp>
        <p:nvSpPr>
          <p:cNvPr id="5" name="Rectangle 4"/>
          <p:cNvSpPr/>
          <p:nvPr/>
        </p:nvSpPr>
        <p:spPr>
          <a:xfrm>
            <a:off x="1021023" y="5317773"/>
            <a:ext cx="7080787" cy="400110"/>
          </a:xfrm>
          <a:prstGeom prst="rect">
            <a:avLst/>
          </a:prstGeom>
        </p:spPr>
        <p:txBody>
          <a:bodyPr wrap="square">
            <a:spAutoFit/>
          </a:bodyPr>
          <a:lstStyle/>
          <a:p>
            <a:pPr algn="ctr"/>
            <a:r>
              <a:rPr lang="en-IN" sz="2000" b="1" dirty="0" err="1">
                <a:solidFill>
                  <a:schemeClr val="bg1"/>
                </a:solidFill>
              </a:rPr>
              <a:t>Hemoglobin</a:t>
            </a:r>
            <a:r>
              <a:rPr lang="en-IN" sz="2000" b="1" dirty="0">
                <a:solidFill>
                  <a:schemeClr val="bg1"/>
                </a:solidFill>
              </a:rPr>
              <a:t> is the protein in red blood cells that carries oxygen. </a:t>
            </a:r>
          </a:p>
        </p:txBody>
      </p:sp>
      <p:sp>
        <p:nvSpPr>
          <p:cNvPr id="6" name="TextBox 5"/>
          <p:cNvSpPr txBox="1"/>
          <p:nvPr/>
        </p:nvSpPr>
        <p:spPr>
          <a:xfrm>
            <a:off x="682150" y="64769"/>
            <a:ext cx="7696200" cy="707886"/>
          </a:xfrm>
          <a:prstGeom prst="rect">
            <a:avLst/>
          </a:prstGeom>
          <a:noFill/>
        </p:spPr>
        <p:txBody>
          <a:bodyPr wrap="square" rtlCol="0">
            <a:spAutoFit/>
          </a:bodyPr>
          <a:lstStyle/>
          <a:p>
            <a:pPr algn="ctr"/>
            <a:r>
              <a:rPr lang="en-US" sz="4000" b="1" dirty="0"/>
              <a:t>Expected previous Knowledge</a:t>
            </a:r>
          </a:p>
        </p:txBody>
      </p:sp>
    </p:spTree>
    <p:extLst>
      <p:ext uri="{BB962C8B-B14F-4D97-AF65-F5344CB8AC3E}">
        <p14:creationId xmlns:p14="http://schemas.microsoft.com/office/powerpoint/2010/main" val="359525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550" y="299558"/>
            <a:ext cx="6612782" cy="616463"/>
          </a:xfrm>
        </p:spPr>
        <p:txBody>
          <a:bodyPr>
            <a:normAutofit/>
          </a:bodyPr>
          <a:lstStyle/>
          <a:p>
            <a:r>
              <a:rPr lang="en-US" sz="2000" b="1" dirty="0"/>
              <a:t>Sickle cell anemia</a:t>
            </a:r>
            <a:endParaRPr lang="en-IN" sz="2000" b="1" dirty="0"/>
          </a:p>
        </p:txBody>
      </p:sp>
      <p:sp>
        <p:nvSpPr>
          <p:cNvPr id="3" name="Content Placeholder 2"/>
          <p:cNvSpPr>
            <a:spLocks noGrp="1"/>
          </p:cNvSpPr>
          <p:nvPr>
            <p:ph idx="1"/>
          </p:nvPr>
        </p:nvSpPr>
        <p:spPr>
          <a:xfrm>
            <a:off x="120013" y="805646"/>
            <a:ext cx="5892147" cy="2490546"/>
          </a:xfrm>
        </p:spPr>
        <p:txBody>
          <a:bodyPr>
            <a:normAutofit fontScale="92500"/>
          </a:bodyPr>
          <a:lstStyle/>
          <a:p>
            <a:pPr algn="just"/>
            <a:r>
              <a:rPr lang="en-IN" sz="1800" b="1" dirty="0"/>
              <a:t>Sickle cell </a:t>
            </a:r>
            <a:r>
              <a:rPr lang="en-IN" sz="1800" b="1" dirty="0" err="1"/>
              <a:t>anemia</a:t>
            </a:r>
            <a:r>
              <a:rPr lang="en-IN" sz="1800" b="1" dirty="0"/>
              <a:t> is an </a:t>
            </a:r>
            <a:r>
              <a:rPr lang="en-IN" sz="1800" b="1" dirty="0" err="1">
                <a:solidFill>
                  <a:srgbClr val="FFFF00"/>
                </a:solidFill>
              </a:rPr>
              <a:t>autosome</a:t>
            </a:r>
            <a:r>
              <a:rPr lang="en-IN" sz="1800" b="1" dirty="0">
                <a:solidFill>
                  <a:srgbClr val="FFFF00"/>
                </a:solidFill>
              </a:rPr>
              <a:t> linked recessive trait. </a:t>
            </a:r>
          </a:p>
          <a:p>
            <a:pPr algn="just"/>
            <a:r>
              <a:rPr lang="en-IN" sz="1800" dirty="0"/>
              <a:t>It is </a:t>
            </a:r>
            <a:r>
              <a:rPr lang="en-IN" sz="1800" b="1" dirty="0">
                <a:solidFill>
                  <a:srgbClr val="FFFF00"/>
                </a:solidFill>
              </a:rPr>
              <a:t>due to a mutant allele on chromosome 11 </a:t>
            </a:r>
            <a:r>
              <a:rPr lang="en-IN" sz="1800" dirty="0"/>
              <a:t>(</a:t>
            </a:r>
            <a:r>
              <a:rPr lang="en-IN" sz="1800" dirty="0" err="1"/>
              <a:t>autosome</a:t>
            </a:r>
            <a:r>
              <a:rPr lang="en-IN" sz="1800" dirty="0"/>
              <a:t>)</a:t>
            </a:r>
          </a:p>
          <a:p>
            <a:pPr algn="just"/>
            <a:r>
              <a:rPr lang="en-IN" sz="1800" b="1" dirty="0">
                <a:solidFill>
                  <a:srgbClr val="FFFF00"/>
                </a:solidFill>
              </a:rPr>
              <a:t>This mutation causes change of glutamine (GAG) to valine (GUG)</a:t>
            </a:r>
            <a:r>
              <a:rPr lang="en-IN" sz="1800" dirty="0"/>
              <a:t> at the sixth position of </a:t>
            </a:r>
            <a:r>
              <a:rPr lang="en-IN" sz="1800" b="1" dirty="0">
                <a:solidFill>
                  <a:srgbClr val="FFFF00"/>
                </a:solidFill>
              </a:rPr>
              <a:t>β-chain of haemoglobin</a:t>
            </a:r>
            <a:r>
              <a:rPr lang="en-IN" sz="1800" dirty="0"/>
              <a:t>. </a:t>
            </a:r>
          </a:p>
          <a:p>
            <a:pPr algn="just"/>
            <a:r>
              <a:rPr lang="en-IN" sz="1800" dirty="0"/>
              <a:t>The patient has </a:t>
            </a:r>
            <a:r>
              <a:rPr lang="en-IN" sz="1800" b="1" dirty="0">
                <a:solidFill>
                  <a:srgbClr val="FFFF00"/>
                </a:solidFill>
              </a:rPr>
              <a:t>sickle shaped RBCs </a:t>
            </a:r>
            <a:r>
              <a:rPr lang="en-IN" sz="1800" dirty="0"/>
              <a:t>with </a:t>
            </a:r>
            <a:r>
              <a:rPr lang="en-IN" sz="1800" b="1" dirty="0">
                <a:solidFill>
                  <a:srgbClr val="FFFF00"/>
                </a:solidFill>
              </a:rPr>
              <a:t>defective haemoglobin</a:t>
            </a:r>
            <a:r>
              <a:rPr lang="en-IN" sz="1800" b="1" dirty="0"/>
              <a:t>. </a:t>
            </a:r>
          </a:p>
          <a:p>
            <a:pPr algn="just"/>
            <a:r>
              <a:rPr lang="en-IN" sz="1800" dirty="0"/>
              <a:t>They are destroyed more rapidly than normal RBCs.</a:t>
            </a:r>
          </a:p>
          <a:p>
            <a:pPr algn="just"/>
            <a:endParaRPr lang="en-IN" sz="1800" dirty="0"/>
          </a:p>
        </p:txBody>
      </p:sp>
      <p:pic>
        <p:nvPicPr>
          <p:cNvPr id="152578" name="Picture 2" descr="http://sickle.bwh.harvard.edu/HbS_mutation.gif"/>
          <p:cNvPicPr>
            <a:picLocks noChangeAspect="1" noChangeArrowheads="1"/>
          </p:cNvPicPr>
          <p:nvPr/>
        </p:nvPicPr>
        <p:blipFill>
          <a:blip r:embed="rId3" cstate="print"/>
          <a:srcRect/>
          <a:stretch>
            <a:fillRect/>
          </a:stretch>
        </p:blipFill>
        <p:spPr bwMode="auto">
          <a:xfrm>
            <a:off x="7524328" y="1220163"/>
            <a:ext cx="1471059" cy="1787616"/>
          </a:xfrm>
          <a:prstGeom prst="rect">
            <a:avLst/>
          </a:prstGeom>
          <a:noFill/>
        </p:spPr>
      </p:pic>
      <p:pic>
        <p:nvPicPr>
          <p:cNvPr id="152580" name="Picture 4" descr="http://www.biology-pages.info/S/SickleMutation.gif"/>
          <p:cNvPicPr>
            <a:picLocks noChangeAspect="1" noChangeArrowheads="1"/>
          </p:cNvPicPr>
          <p:nvPr/>
        </p:nvPicPr>
        <p:blipFill>
          <a:blip r:embed="rId4" cstate="print"/>
          <a:srcRect/>
          <a:stretch>
            <a:fillRect/>
          </a:stretch>
        </p:blipFill>
        <p:spPr bwMode="auto">
          <a:xfrm>
            <a:off x="6012160" y="80884"/>
            <a:ext cx="3007540" cy="987208"/>
          </a:xfrm>
          <a:prstGeom prst="rect">
            <a:avLst/>
          </a:prstGeom>
          <a:noFill/>
        </p:spPr>
      </p:pic>
      <p:grpSp>
        <p:nvGrpSpPr>
          <p:cNvPr id="5" name="Group 4">
            <a:extLst>
              <a:ext uri="{FF2B5EF4-FFF2-40B4-BE49-F238E27FC236}">
                <a16:creationId xmlns:a16="http://schemas.microsoft.com/office/drawing/2014/main" id="{D8E8D73F-5A64-6346-9DB1-BDD32C7E8676}"/>
              </a:ext>
            </a:extLst>
          </p:cNvPr>
          <p:cNvGrpSpPr/>
          <p:nvPr/>
        </p:nvGrpSpPr>
        <p:grpSpPr>
          <a:xfrm>
            <a:off x="378941" y="3144121"/>
            <a:ext cx="3499918" cy="1586630"/>
            <a:chOff x="1005281" y="3695070"/>
            <a:chExt cx="4003974" cy="1735972"/>
          </a:xfrm>
        </p:grpSpPr>
        <p:grpSp>
          <p:nvGrpSpPr>
            <p:cNvPr id="6" name="Group 5">
              <a:extLst>
                <a:ext uri="{FF2B5EF4-FFF2-40B4-BE49-F238E27FC236}">
                  <a16:creationId xmlns:a16="http://schemas.microsoft.com/office/drawing/2014/main" id="{F60C1000-E08B-F244-AB49-F481810A7298}"/>
                </a:ext>
              </a:extLst>
            </p:cNvPr>
            <p:cNvGrpSpPr/>
            <p:nvPr/>
          </p:nvGrpSpPr>
          <p:grpSpPr>
            <a:xfrm>
              <a:off x="1016991" y="5174534"/>
              <a:ext cx="3992264" cy="256508"/>
              <a:chOff x="611561" y="5661247"/>
              <a:chExt cx="6425197" cy="509785"/>
            </a:xfrm>
          </p:grpSpPr>
          <p:sp>
            <p:nvSpPr>
              <p:cNvPr id="8" name="Rectangle 7">
                <a:extLst>
                  <a:ext uri="{FF2B5EF4-FFF2-40B4-BE49-F238E27FC236}">
                    <a16:creationId xmlns:a16="http://schemas.microsoft.com/office/drawing/2014/main" id="{66EB6722-68DC-B745-8BFF-B36F6CBB9A91}"/>
                  </a:ext>
                </a:extLst>
              </p:cNvPr>
              <p:cNvSpPr/>
              <p:nvPr/>
            </p:nvSpPr>
            <p:spPr>
              <a:xfrm>
                <a:off x="4247005" y="5661251"/>
                <a:ext cx="2789753" cy="509781"/>
              </a:xfrm>
              <a:prstGeom prst="rect">
                <a:avLst/>
              </a:prstGeom>
            </p:spPr>
            <p:txBody>
              <a:bodyPr wrap="square">
                <a:spAutoFit/>
              </a:bodyPr>
              <a:lstStyle/>
              <a:p>
                <a:pPr algn="just"/>
                <a:r>
                  <a:rPr lang="en-IN" sz="1200" b="1" dirty="0"/>
                  <a:t>Sickle shaped RBCs</a:t>
                </a:r>
              </a:p>
            </p:txBody>
          </p:sp>
          <p:sp>
            <p:nvSpPr>
              <p:cNvPr id="9" name="Rectangle 8">
                <a:extLst>
                  <a:ext uri="{FF2B5EF4-FFF2-40B4-BE49-F238E27FC236}">
                    <a16:creationId xmlns:a16="http://schemas.microsoft.com/office/drawing/2014/main" id="{2A711DE1-AC95-9846-9B86-14CA68024ED5}"/>
                  </a:ext>
                </a:extLst>
              </p:cNvPr>
              <p:cNvSpPr/>
              <p:nvPr/>
            </p:nvSpPr>
            <p:spPr>
              <a:xfrm>
                <a:off x="611561" y="5661247"/>
                <a:ext cx="2789753" cy="509781"/>
              </a:xfrm>
              <a:prstGeom prst="rect">
                <a:avLst/>
              </a:prstGeom>
            </p:spPr>
            <p:txBody>
              <a:bodyPr wrap="square">
                <a:spAutoFit/>
              </a:bodyPr>
              <a:lstStyle/>
              <a:p>
                <a:pPr algn="just"/>
                <a:r>
                  <a:rPr lang="en-IN" sz="1200" b="1" dirty="0"/>
                  <a:t>Normal RBCs</a:t>
                </a:r>
              </a:p>
            </p:txBody>
          </p:sp>
        </p:grpSp>
        <p:pic>
          <p:nvPicPr>
            <p:cNvPr id="4" name="Picture 3">
              <a:extLst>
                <a:ext uri="{FF2B5EF4-FFF2-40B4-BE49-F238E27FC236}">
                  <a16:creationId xmlns:a16="http://schemas.microsoft.com/office/drawing/2014/main" id="{446A7961-CDCF-A347-8352-A37079EE3248}"/>
                </a:ext>
              </a:extLst>
            </p:cNvPr>
            <p:cNvPicPr>
              <a:picLocks noChangeAspect="1"/>
            </p:cNvPicPr>
            <p:nvPr/>
          </p:nvPicPr>
          <p:blipFill>
            <a:blip r:embed="rId5"/>
            <a:stretch>
              <a:fillRect/>
            </a:stretch>
          </p:blipFill>
          <p:spPr>
            <a:xfrm>
              <a:off x="1005281" y="3695070"/>
              <a:ext cx="3920852" cy="1550785"/>
            </a:xfrm>
            <a:prstGeom prst="rect">
              <a:avLst/>
            </a:prstGeom>
          </p:spPr>
        </p:pic>
      </p:grpSp>
      <p:pic>
        <p:nvPicPr>
          <p:cNvPr id="10" name="Picture 9">
            <a:extLst>
              <a:ext uri="{FF2B5EF4-FFF2-40B4-BE49-F238E27FC236}">
                <a16:creationId xmlns:a16="http://schemas.microsoft.com/office/drawing/2014/main" id="{0666EE2B-98AF-6042-9431-FA7AFD63235C}"/>
              </a:ext>
            </a:extLst>
          </p:cNvPr>
          <p:cNvPicPr>
            <a:picLocks noChangeAspect="1"/>
          </p:cNvPicPr>
          <p:nvPr/>
        </p:nvPicPr>
        <p:blipFill>
          <a:blip r:embed="rId6"/>
          <a:stretch>
            <a:fillRect/>
          </a:stretch>
        </p:blipFill>
        <p:spPr>
          <a:xfrm rot="19193824">
            <a:off x="2866771" y="3385599"/>
            <a:ext cx="2385231" cy="1622308"/>
          </a:xfrm>
          <a:prstGeom prst="rect">
            <a:avLst/>
          </a:prstGeom>
        </p:spPr>
      </p:pic>
      <p:grpSp>
        <p:nvGrpSpPr>
          <p:cNvPr id="12" name="Group 11">
            <a:extLst>
              <a:ext uri="{FF2B5EF4-FFF2-40B4-BE49-F238E27FC236}">
                <a16:creationId xmlns:a16="http://schemas.microsoft.com/office/drawing/2014/main" id="{EF636D1C-3A14-E044-8E9C-607C3732D4F0}"/>
              </a:ext>
            </a:extLst>
          </p:cNvPr>
          <p:cNvGrpSpPr/>
          <p:nvPr/>
        </p:nvGrpSpPr>
        <p:grpSpPr>
          <a:xfrm>
            <a:off x="5265143" y="3000810"/>
            <a:ext cx="1778319" cy="2228684"/>
            <a:chOff x="5213404" y="3098735"/>
            <a:chExt cx="1800108" cy="2274070"/>
          </a:xfrm>
        </p:grpSpPr>
        <p:pic>
          <p:nvPicPr>
            <p:cNvPr id="13" name="Picture 3">
              <a:extLst>
                <a:ext uri="{FF2B5EF4-FFF2-40B4-BE49-F238E27FC236}">
                  <a16:creationId xmlns:a16="http://schemas.microsoft.com/office/drawing/2014/main" id="{16403499-AB0D-7340-8BF0-8576F2EDD4C2}"/>
                </a:ext>
              </a:extLst>
            </p:cNvPr>
            <p:cNvPicPr>
              <a:picLocks noChangeAspect="1" noChangeArrowheads="1"/>
            </p:cNvPicPr>
            <p:nvPr/>
          </p:nvPicPr>
          <p:blipFill>
            <a:blip r:embed="rId7" cstate="print"/>
            <a:srcRect l="34522" t="14563" r="32381" b="1274"/>
            <a:stretch>
              <a:fillRect/>
            </a:stretch>
          </p:blipFill>
          <p:spPr bwMode="auto">
            <a:xfrm>
              <a:off x="5380920" y="3098735"/>
              <a:ext cx="1362112" cy="1947411"/>
            </a:xfrm>
            <a:prstGeom prst="rect">
              <a:avLst/>
            </a:prstGeom>
            <a:noFill/>
            <a:ln w="9525">
              <a:noFill/>
              <a:miter lim="800000"/>
              <a:headEnd/>
              <a:tailEnd/>
            </a:ln>
          </p:spPr>
        </p:pic>
        <p:sp>
          <p:nvSpPr>
            <p:cNvPr id="11" name="Rectangle 10">
              <a:extLst>
                <a:ext uri="{FF2B5EF4-FFF2-40B4-BE49-F238E27FC236}">
                  <a16:creationId xmlns:a16="http://schemas.microsoft.com/office/drawing/2014/main" id="{158556BD-97E8-6944-8CE9-7C36597A06BB}"/>
                </a:ext>
              </a:extLst>
            </p:cNvPr>
            <p:cNvSpPr/>
            <p:nvPr/>
          </p:nvSpPr>
          <p:spPr>
            <a:xfrm>
              <a:off x="5213404" y="5003473"/>
              <a:ext cx="1800108" cy="369332"/>
            </a:xfrm>
            <a:prstGeom prst="rect">
              <a:avLst/>
            </a:prstGeom>
          </p:spPr>
          <p:txBody>
            <a:bodyPr wrap="none">
              <a:spAutoFit/>
            </a:bodyPr>
            <a:lstStyle/>
            <a:p>
              <a:r>
                <a:rPr lang="en-IN" dirty="0"/>
                <a:t>Microscopic view</a:t>
              </a:r>
              <a:endParaRPr lang="en-US" dirty="0"/>
            </a:p>
          </p:txBody>
        </p:sp>
      </p:grpSp>
    </p:spTree>
    <p:extLst>
      <p:ext uri="{BB962C8B-B14F-4D97-AF65-F5344CB8AC3E}">
        <p14:creationId xmlns:p14="http://schemas.microsoft.com/office/powerpoint/2010/main" val="70884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23" presetClass="entr" presetSubtype="16" fill="hold" nodeType="afterEffect">
                                  <p:stCondLst>
                                    <p:cond delay="0"/>
                                  </p:stCondLst>
                                  <p:childTnLst>
                                    <p:set>
                                      <p:cBhvr>
                                        <p:cTn id="23" dur="1" fill="hold">
                                          <p:stCondLst>
                                            <p:cond delay="0"/>
                                          </p:stCondLst>
                                        </p:cTn>
                                        <p:tgtEl>
                                          <p:spTgt spid="152580"/>
                                        </p:tgtEl>
                                        <p:attrNameLst>
                                          <p:attrName>style.visibility</p:attrName>
                                        </p:attrNameLst>
                                      </p:cBhvr>
                                      <p:to>
                                        <p:strVal val="visible"/>
                                      </p:to>
                                    </p:set>
                                    <p:anim calcmode="lin" valueType="num">
                                      <p:cBhvr>
                                        <p:cTn id="24" dur="500" fill="hold"/>
                                        <p:tgtEl>
                                          <p:spTgt spid="152580"/>
                                        </p:tgtEl>
                                        <p:attrNameLst>
                                          <p:attrName>ppt_w</p:attrName>
                                        </p:attrNameLst>
                                      </p:cBhvr>
                                      <p:tavLst>
                                        <p:tav tm="0">
                                          <p:val>
                                            <p:fltVal val="0"/>
                                          </p:val>
                                        </p:tav>
                                        <p:tav tm="100000">
                                          <p:val>
                                            <p:strVal val="#ppt_w"/>
                                          </p:val>
                                        </p:tav>
                                      </p:tavLst>
                                    </p:anim>
                                    <p:anim calcmode="lin" valueType="num">
                                      <p:cBhvr>
                                        <p:cTn id="25" dur="500" fill="hold"/>
                                        <p:tgtEl>
                                          <p:spTgt spid="152580"/>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152578"/>
                                        </p:tgtEl>
                                        <p:attrNameLst>
                                          <p:attrName>style.visibility</p:attrName>
                                        </p:attrNameLst>
                                      </p:cBhvr>
                                      <p:to>
                                        <p:strVal val="visible"/>
                                      </p:to>
                                    </p:set>
                                    <p:anim calcmode="lin" valueType="num">
                                      <p:cBhvr>
                                        <p:cTn id="30" dur="500" fill="hold"/>
                                        <p:tgtEl>
                                          <p:spTgt spid="152578"/>
                                        </p:tgtEl>
                                        <p:attrNameLst>
                                          <p:attrName>ppt_w</p:attrName>
                                        </p:attrNameLst>
                                      </p:cBhvr>
                                      <p:tavLst>
                                        <p:tav tm="0">
                                          <p:val>
                                            <p:fltVal val="0"/>
                                          </p:val>
                                        </p:tav>
                                        <p:tav tm="100000">
                                          <p:val>
                                            <p:strVal val="#ppt_w"/>
                                          </p:val>
                                        </p:tav>
                                      </p:tavLst>
                                    </p:anim>
                                    <p:anim calcmode="lin" valueType="num">
                                      <p:cBhvr>
                                        <p:cTn id="31" dur="500" fill="hold"/>
                                        <p:tgtEl>
                                          <p:spTgt spid="152578"/>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 calcmode="lin" valueType="num">
                                      <p:cBhvr>
                                        <p:cTn id="3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200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 calcmode="lin" valueType="num">
                                      <p:cBhvr>
                                        <p:cTn id="5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Thalassemia</a:t>
            </a:r>
            <a:endParaRPr lang="en-IN" dirty="0"/>
          </a:p>
        </p:txBody>
      </p:sp>
      <p:sp>
        <p:nvSpPr>
          <p:cNvPr id="3" name="Content Placeholder 2"/>
          <p:cNvSpPr>
            <a:spLocks noGrp="1"/>
          </p:cNvSpPr>
          <p:nvPr>
            <p:ph idx="1"/>
          </p:nvPr>
        </p:nvSpPr>
        <p:spPr>
          <a:xfrm>
            <a:off x="381000" y="985293"/>
            <a:ext cx="8305800" cy="3816424"/>
          </a:xfrm>
        </p:spPr>
        <p:txBody>
          <a:bodyPr>
            <a:normAutofit/>
          </a:bodyPr>
          <a:lstStyle/>
          <a:p>
            <a:pPr algn="just"/>
            <a:r>
              <a:rPr lang="en-IN" sz="1800" dirty="0" err="1"/>
              <a:t>Thalassemia</a:t>
            </a:r>
            <a:r>
              <a:rPr lang="en-IN" sz="1800" dirty="0"/>
              <a:t> is an </a:t>
            </a:r>
            <a:r>
              <a:rPr lang="en-IN" sz="1800" b="1" dirty="0" err="1">
                <a:solidFill>
                  <a:srgbClr val="FFFF00"/>
                </a:solidFill>
              </a:rPr>
              <a:t>autosome</a:t>
            </a:r>
            <a:r>
              <a:rPr lang="en-IN" sz="1800" b="1" dirty="0">
                <a:solidFill>
                  <a:srgbClr val="FFFF00"/>
                </a:solidFill>
              </a:rPr>
              <a:t> linked recessive disease.</a:t>
            </a:r>
          </a:p>
          <a:p>
            <a:pPr algn="just"/>
            <a:r>
              <a:rPr lang="en-IN" sz="1800" dirty="0" err="1"/>
              <a:t>Thalassemia</a:t>
            </a:r>
            <a:r>
              <a:rPr lang="en-IN" sz="1800" dirty="0"/>
              <a:t> is a </a:t>
            </a:r>
            <a:r>
              <a:rPr lang="en-IN" sz="1800" b="1" dirty="0">
                <a:solidFill>
                  <a:srgbClr val="FFFF00"/>
                </a:solidFill>
              </a:rPr>
              <a:t>blood disorder </a:t>
            </a:r>
            <a:r>
              <a:rPr lang="en-IN" sz="1800" dirty="0"/>
              <a:t>passed down through families (inherited) in which the body </a:t>
            </a:r>
            <a:r>
              <a:rPr lang="en-IN" sz="1800" b="1" dirty="0">
                <a:solidFill>
                  <a:srgbClr val="FFFF00"/>
                </a:solidFill>
              </a:rPr>
              <a:t>makes an abnormal form of </a:t>
            </a:r>
            <a:r>
              <a:rPr lang="en-IN" sz="1800" b="1" dirty="0" err="1">
                <a:solidFill>
                  <a:srgbClr val="FFFF00"/>
                </a:solidFill>
              </a:rPr>
              <a:t>hemoglobin</a:t>
            </a:r>
            <a:r>
              <a:rPr lang="en-IN" sz="1800" dirty="0"/>
              <a:t>. </a:t>
            </a:r>
          </a:p>
          <a:p>
            <a:pPr algn="just"/>
            <a:r>
              <a:rPr lang="en-IN" sz="1800" dirty="0"/>
              <a:t>The disorder </a:t>
            </a:r>
            <a:r>
              <a:rPr lang="en-IN" sz="1800" b="1" dirty="0">
                <a:solidFill>
                  <a:srgbClr val="FFFF00"/>
                </a:solidFill>
              </a:rPr>
              <a:t>results in destruction of large number of blood cells</a:t>
            </a:r>
            <a:r>
              <a:rPr lang="en-IN" sz="1800" dirty="0"/>
              <a:t>, which </a:t>
            </a:r>
            <a:r>
              <a:rPr lang="en-IN" sz="1800" dirty="0">
                <a:solidFill>
                  <a:srgbClr val="FFFF00"/>
                </a:solidFill>
              </a:rPr>
              <a:t>leads to </a:t>
            </a:r>
            <a:r>
              <a:rPr lang="en-IN" sz="1800" dirty="0" err="1">
                <a:solidFill>
                  <a:srgbClr val="FFFF00"/>
                </a:solidFill>
              </a:rPr>
              <a:t>anemia</a:t>
            </a:r>
            <a:r>
              <a:rPr lang="en-IN" sz="1800" dirty="0">
                <a:solidFill>
                  <a:srgbClr val="FFFF00"/>
                </a:solidFill>
              </a:rPr>
              <a:t>* </a:t>
            </a:r>
            <a:r>
              <a:rPr lang="en-IN" sz="1800" b="1" dirty="0">
                <a:solidFill>
                  <a:srgbClr val="FFFF00"/>
                </a:solidFill>
              </a:rPr>
              <a:t>(</a:t>
            </a:r>
            <a:r>
              <a:rPr lang="en-IN" sz="1800" i="1" dirty="0">
                <a:solidFill>
                  <a:srgbClr val="FFFF00"/>
                </a:solidFill>
              </a:rPr>
              <a:t>Low RBC count</a:t>
            </a:r>
            <a:r>
              <a:rPr lang="en-IN" sz="1800" b="1" dirty="0">
                <a:solidFill>
                  <a:srgbClr val="FFFF00"/>
                </a:solidFill>
              </a:rPr>
              <a:t>)</a:t>
            </a:r>
            <a:r>
              <a:rPr lang="en-IN" sz="1800" b="1" dirty="0"/>
              <a:t>.</a:t>
            </a:r>
          </a:p>
        </p:txBody>
      </p:sp>
      <p:sp>
        <p:nvSpPr>
          <p:cNvPr id="4" name="Rectangle 3"/>
          <p:cNvSpPr/>
          <p:nvPr/>
        </p:nvSpPr>
        <p:spPr>
          <a:xfrm>
            <a:off x="363116" y="4555269"/>
            <a:ext cx="8229600" cy="348878"/>
          </a:xfrm>
          <a:prstGeom prst="rect">
            <a:avLst/>
          </a:prstGeom>
        </p:spPr>
        <p:txBody>
          <a:bodyPr wrap="square">
            <a:spAutoFit/>
          </a:bodyPr>
          <a:lstStyle/>
          <a:p>
            <a:pPr algn="just"/>
            <a:r>
              <a:rPr lang="en-US" sz="1667" b="1" dirty="0"/>
              <a:t>*A condition in which there is a deficiency of red cells or of </a:t>
            </a:r>
            <a:r>
              <a:rPr lang="en-US" sz="1667" b="1" dirty="0" err="1"/>
              <a:t>haemoglobin</a:t>
            </a:r>
            <a:r>
              <a:rPr lang="en-US" sz="1667" b="1" dirty="0"/>
              <a:t> in the blood.</a:t>
            </a:r>
          </a:p>
        </p:txBody>
      </p:sp>
    </p:spTree>
    <p:extLst>
      <p:ext uri="{BB962C8B-B14F-4D97-AF65-F5344CB8AC3E}">
        <p14:creationId xmlns:p14="http://schemas.microsoft.com/office/powerpoint/2010/main" val="12953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Thalassemia</a:t>
            </a:r>
            <a:endParaRPr lang="en-IN" dirty="0"/>
          </a:p>
        </p:txBody>
      </p:sp>
      <p:sp>
        <p:nvSpPr>
          <p:cNvPr id="3" name="Content Placeholder 2"/>
          <p:cNvSpPr>
            <a:spLocks noGrp="1"/>
          </p:cNvSpPr>
          <p:nvPr>
            <p:ph idx="1"/>
          </p:nvPr>
        </p:nvSpPr>
        <p:spPr/>
        <p:txBody>
          <a:bodyPr>
            <a:normAutofit/>
          </a:bodyPr>
          <a:lstStyle/>
          <a:p>
            <a:pPr algn="just"/>
            <a:r>
              <a:rPr lang="en-IN" sz="1800" dirty="0" err="1"/>
              <a:t>Thalassemia</a:t>
            </a:r>
            <a:r>
              <a:rPr lang="en-IN" sz="1800" dirty="0"/>
              <a:t> occurs when there is </a:t>
            </a:r>
            <a:r>
              <a:rPr lang="en-IN" sz="1800" b="1" dirty="0">
                <a:solidFill>
                  <a:srgbClr val="FFFF00"/>
                </a:solidFill>
              </a:rPr>
              <a:t>mutation</a:t>
            </a:r>
            <a:r>
              <a:rPr lang="en-IN" sz="1800" dirty="0"/>
              <a:t>/</a:t>
            </a:r>
            <a:r>
              <a:rPr lang="en-IN" sz="1800" b="1" dirty="0">
                <a:solidFill>
                  <a:srgbClr val="FFFF00"/>
                </a:solidFill>
              </a:rPr>
              <a:t>defect in a gene that helps control production of one of either of alpha </a:t>
            </a:r>
            <a:r>
              <a:rPr lang="en-IN" sz="1800" b="1" dirty="0" err="1">
                <a:solidFill>
                  <a:srgbClr val="FFFF00"/>
                </a:solidFill>
              </a:rPr>
              <a:t>globin</a:t>
            </a:r>
            <a:r>
              <a:rPr lang="en-IN" sz="1800" b="1" dirty="0">
                <a:solidFill>
                  <a:srgbClr val="FFFF00"/>
                </a:solidFill>
              </a:rPr>
              <a:t> and beta </a:t>
            </a:r>
            <a:r>
              <a:rPr lang="en-IN" sz="1800" b="1" dirty="0" err="1">
                <a:solidFill>
                  <a:srgbClr val="FFFF00"/>
                </a:solidFill>
              </a:rPr>
              <a:t>globin</a:t>
            </a:r>
            <a:r>
              <a:rPr lang="en-IN" sz="1800" b="1" dirty="0">
                <a:solidFill>
                  <a:srgbClr val="FFFF00"/>
                </a:solidFill>
              </a:rPr>
              <a:t> of </a:t>
            </a:r>
            <a:r>
              <a:rPr lang="en-IN" sz="1800" b="1" dirty="0" err="1">
                <a:solidFill>
                  <a:srgbClr val="FFFF00"/>
                </a:solidFill>
              </a:rPr>
              <a:t>hemogloblin</a:t>
            </a:r>
            <a:r>
              <a:rPr lang="en-IN" sz="1800" b="1" dirty="0">
                <a:solidFill>
                  <a:srgbClr val="FFFF00"/>
                </a:solidFill>
              </a:rPr>
              <a:t>.</a:t>
            </a:r>
          </a:p>
          <a:p>
            <a:pPr algn="just"/>
            <a:r>
              <a:rPr lang="en-IN" sz="1800" dirty="0"/>
              <a:t>There are two main types of </a:t>
            </a:r>
            <a:r>
              <a:rPr lang="en-IN" sz="1800" dirty="0" err="1"/>
              <a:t>thalassemia</a:t>
            </a:r>
            <a:r>
              <a:rPr lang="en-IN" sz="1800" dirty="0"/>
              <a:t>:</a:t>
            </a:r>
          </a:p>
          <a:p>
            <a:pPr marL="761940" lvl="1" indent="-428591" algn="just">
              <a:buFont typeface="+mj-lt"/>
              <a:buAutoNum type="arabicParenR"/>
            </a:pPr>
            <a:r>
              <a:rPr lang="en-IN" sz="1800" b="1" dirty="0">
                <a:solidFill>
                  <a:srgbClr val="FFFF00"/>
                </a:solidFill>
              </a:rPr>
              <a:t>Alpha </a:t>
            </a:r>
            <a:r>
              <a:rPr lang="en-IN" sz="1800" b="1" dirty="0" err="1">
                <a:solidFill>
                  <a:srgbClr val="FFFF00"/>
                </a:solidFill>
              </a:rPr>
              <a:t>thalassemia</a:t>
            </a:r>
            <a:r>
              <a:rPr lang="en-IN" sz="1800" b="1" dirty="0">
                <a:solidFill>
                  <a:srgbClr val="FFFF00"/>
                </a:solidFill>
              </a:rPr>
              <a:t> </a:t>
            </a:r>
            <a:r>
              <a:rPr lang="en-IN" sz="1800" dirty="0"/>
              <a:t>occurs due to mutation of gene for alpha </a:t>
            </a:r>
            <a:r>
              <a:rPr lang="en-IN" sz="1800" dirty="0" err="1"/>
              <a:t>globin</a:t>
            </a:r>
            <a:r>
              <a:rPr lang="en-IN" sz="1800" dirty="0"/>
              <a:t> protein present in chromosome 16.</a:t>
            </a:r>
          </a:p>
          <a:p>
            <a:pPr marL="761940" lvl="1" indent="-428591" algn="just">
              <a:buFont typeface="+mj-lt"/>
              <a:buAutoNum type="arabicParenR"/>
            </a:pPr>
            <a:r>
              <a:rPr lang="en-IN" sz="1800" b="1" dirty="0">
                <a:solidFill>
                  <a:srgbClr val="FFFF00"/>
                </a:solidFill>
              </a:rPr>
              <a:t>Beta </a:t>
            </a:r>
            <a:r>
              <a:rPr lang="en-IN" sz="1800" b="1" dirty="0" err="1">
                <a:solidFill>
                  <a:srgbClr val="FFFF00"/>
                </a:solidFill>
              </a:rPr>
              <a:t>thalassemia</a:t>
            </a:r>
            <a:r>
              <a:rPr lang="en-IN" sz="1800" b="1" dirty="0">
                <a:solidFill>
                  <a:srgbClr val="FFFF00"/>
                </a:solidFill>
              </a:rPr>
              <a:t> </a:t>
            </a:r>
            <a:r>
              <a:rPr lang="en-IN" sz="1800" dirty="0"/>
              <a:t>occurs when gene located on chromosome 11 coding for beta </a:t>
            </a:r>
            <a:r>
              <a:rPr lang="en-IN" sz="1800" dirty="0" err="1"/>
              <a:t>globin</a:t>
            </a:r>
            <a:r>
              <a:rPr lang="en-IN" sz="1800" dirty="0"/>
              <a:t> protein is mutated.</a:t>
            </a:r>
          </a:p>
        </p:txBody>
      </p:sp>
    </p:spTree>
    <p:extLst>
      <p:ext uri="{BB962C8B-B14F-4D97-AF65-F5344CB8AC3E}">
        <p14:creationId xmlns:p14="http://schemas.microsoft.com/office/powerpoint/2010/main" val="426860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01" y="49188"/>
            <a:ext cx="8957795" cy="355309"/>
          </a:xfrm>
        </p:spPr>
        <p:txBody>
          <a:bodyPr>
            <a:normAutofit fontScale="90000"/>
          </a:bodyPr>
          <a:lstStyle/>
          <a:p>
            <a:r>
              <a:rPr lang="en-IN" sz="2000" b="1" dirty="0"/>
              <a:t>How do traits get inherited?</a:t>
            </a:r>
          </a:p>
        </p:txBody>
      </p:sp>
      <p:sp>
        <p:nvSpPr>
          <p:cNvPr id="3" name="Content Placeholder 2"/>
          <p:cNvSpPr>
            <a:spLocks noGrp="1"/>
          </p:cNvSpPr>
          <p:nvPr>
            <p:ph idx="1"/>
          </p:nvPr>
        </p:nvSpPr>
        <p:spPr>
          <a:xfrm>
            <a:off x="107504" y="340441"/>
            <a:ext cx="8957795" cy="3771636"/>
          </a:xfrm>
        </p:spPr>
        <p:txBody>
          <a:bodyPr>
            <a:normAutofit/>
          </a:bodyPr>
          <a:lstStyle/>
          <a:p>
            <a:pPr marL="0" indent="0" algn="just" fontAlgn="base">
              <a:buNone/>
            </a:pPr>
            <a:r>
              <a:rPr lang="en-US" sz="1800" dirty="0"/>
              <a:t>First answered by </a:t>
            </a:r>
            <a:r>
              <a:rPr lang="en-US" sz="1800" b="1" dirty="0">
                <a:solidFill>
                  <a:srgbClr val="FFFF00"/>
                </a:solidFill>
              </a:rPr>
              <a:t>Gregor Johan Mendel </a:t>
            </a:r>
            <a:r>
              <a:rPr lang="en-US" sz="1800" dirty="0"/>
              <a:t>(1832-1884) –</a:t>
            </a:r>
            <a:r>
              <a:rPr lang="en-US" sz="1800" b="1" dirty="0"/>
              <a:t>The father of genetics.</a:t>
            </a:r>
          </a:p>
          <a:p>
            <a:pPr marL="0" indent="0" algn="just" fontAlgn="base">
              <a:buNone/>
            </a:pPr>
            <a:endParaRPr lang="en-US" sz="1800" b="1" dirty="0"/>
          </a:p>
          <a:p>
            <a:pPr marL="0" indent="0" algn="just" fontAlgn="base">
              <a:buNone/>
            </a:pPr>
            <a:r>
              <a:rPr lang="en-US" sz="1800" b="1" dirty="0"/>
              <a:t>Mendelian Inheritance</a:t>
            </a:r>
          </a:p>
          <a:p>
            <a:pPr marL="0" indent="0" algn="just" fontAlgn="base">
              <a:buNone/>
            </a:pPr>
            <a:r>
              <a:rPr lang="en-US" sz="1800" b="1" dirty="0"/>
              <a:t>Proposed three laws (principles/Rules) of inheritance as follows;</a:t>
            </a:r>
          </a:p>
          <a:p>
            <a:pPr marL="761940" lvl="1" indent="-428591" algn="just">
              <a:buFont typeface="+mj-lt"/>
              <a:buAutoNum type="arabicPeriod"/>
            </a:pPr>
            <a:r>
              <a:rPr lang="en-IN" sz="1800" b="1" dirty="0">
                <a:solidFill>
                  <a:srgbClr val="FFFF00"/>
                </a:solidFill>
              </a:rPr>
              <a:t>First Law </a:t>
            </a:r>
            <a:r>
              <a:rPr lang="en-IN" sz="1800" b="1" dirty="0">
                <a:solidFill>
                  <a:prstClr val="white"/>
                </a:solidFill>
              </a:rPr>
              <a:t>or </a:t>
            </a:r>
            <a:r>
              <a:rPr lang="en-IN" sz="1800" b="1" dirty="0">
                <a:solidFill>
                  <a:srgbClr val="FFFF00"/>
                </a:solidFill>
              </a:rPr>
              <a:t>Law of Dominance </a:t>
            </a:r>
          </a:p>
          <a:p>
            <a:pPr marL="761940" lvl="1" indent="-428591" algn="just">
              <a:buFont typeface="+mj-lt"/>
              <a:buAutoNum type="arabicPeriod"/>
            </a:pPr>
            <a:r>
              <a:rPr lang="en-IN" sz="1800" b="1" dirty="0">
                <a:solidFill>
                  <a:srgbClr val="FFFF00"/>
                </a:solidFill>
              </a:rPr>
              <a:t>Second Law </a:t>
            </a:r>
            <a:r>
              <a:rPr lang="en-IN" sz="1800" dirty="0">
                <a:solidFill>
                  <a:prstClr val="white"/>
                </a:solidFill>
              </a:rPr>
              <a:t>or </a:t>
            </a:r>
            <a:r>
              <a:rPr lang="en-IN" sz="1800" b="1" dirty="0">
                <a:solidFill>
                  <a:srgbClr val="FFFF00"/>
                </a:solidFill>
              </a:rPr>
              <a:t>Law of Segregation</a:t>
            </a:r>
          </a:p>
          <a:p>
            <a:pPr marL="761940" lvl="1" indent="-428591" algn="just">
              <a:buFont typeface="+mj-lt"/>
              <a:buAutoNum type="arabicPeriod"/>
            </a:pPr>
            <a:r>
              <a:rPr lang="en-IN" sz="1800" b="1" dirty="0">
                <a:solidFill>
                  <a:srgbClr val="FFFF00"/>
                </a:solidFill>
              </a:rPr>
              <a:t>Law of Independent Assortment</a:t>
            </a:r>
            <a:endParaRPr lang="en-IN" sz="1800" dirty="0">
              <a:solidFill>
                <a:srgbClr val="FFFF00"/>
              </a:solidFill>
            </a:endParaRPr>
          </a:p>
          <a:p>
            <a:pPr marL="0" indent="0" algn="just" fontAlgn="base">
              <a:buNone/>
            </a:pPr>
            <a:endParaRPr lang="en-US" sz="1800" b="1" dirty="0"/>
          </a:p>
          <a:p>
            <a:pPr marL="0" indent="0" algn="just" fontAlgn="base">
              <a:buNone/>
            </a:pPr>
            <a:endParaRPr lang="en-US" sz="1800" b="1" dirty="0">
              <a:solidFill>
                <a:srgbClr val="FFFF00"/>
              </a:solidFill>
            </a:endParaRPr>
          </a:p>
          <a:p>
            <a:pPr marL="0" indent="0" algn="just" fontAlgn="base">
              <a:buNone/>
            </a:pPr>
            <a:endParaRPr lang="en-IN" sz="1800" b="1" dirty="0">
              <a:solidFill>
                <a:srgbClr val="FFFF00"/>
              </a:solidFill>
            </a:endParaRPr>
          </a:p>
        </p:txBody>
      </p:sp>
      <p:grpSp>
        <p:nvGrpSpPr>
          <p:cNvPr id="12" name="Group 11">
            <a:extLst>
              <a:ext uri="{FF2B5EF4-FFF2-40B4-BE49-F238E27FC236}">
                <a16:creationId xmlns:a16="http://schemas.microsoft.com/office/drawing/2014/main" id="{75C99448-3642-E840-807F-2EA1F51AB105}"/>
              </a:ext>
            </a:extLst>
          </p:cNvPr>
          <p:cNvGrpSpPr/>
          <p:nvPr/>
        </p:nvGrpSpPr>
        <p:grpSpPr>
          <a:xfrm>
            <a:off x="4283968" y="1777380"/>
            <a:ext cx="4721727" cy="448879"/>
            <a:chOff x="4283968" y="1777380"/>
            <a:chExt cx="4721727" cy="448879"/>
          </a:xfrm>
        </p:grpSpPr>
        <p:sp>
          <p:nvSpPr>
            <p:cNvPr id="6" name="Right Brace 5">
              <a:extLst>
                <a:ext uri="{FF2B5EF4-FFF2-40B4-BE49-F238E27FC236}">
                  <a16:creationId xmlns:a16="http://schemas.microsoft.com/office/drawing/2014/main" id="{F4A9C716-EC76-EF49-9EDF-45D4862104A3}"/>
                </a:ext>
              </a:extLst>
            </p:cNvPr>
            <p:cNvSpPr/>
            <p:nvPr/>
          </p:nvSpPr>
          <p:spPr>
            <a:xfrm>
              <a:off x="4283968" y="1777380"/>
              <a:ext cx="302433" cy="44887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F5D134ED-A5F9-2A43-BFE4-94BDE1F5C78E}"/>
                </a:ext>
              </a:extLst>
            </p:cNvPr>
            <p:cNvSpPr/>
            <p:nvPr/>
          </p:nvSpPr>
          <p:spPr>
            <a:xfrm>
              <a:off x="4525296" y="1848121"/>
              <a:ext cx="4480399" cy="307777"/>
            </a:xfrm>
            <a:prstGeom prst="rect">
              <a:avLst/>
            </a:prstGeom>
          </p:spPr>
          <p:txBody>
            <a:bodyPr wrap="square">
              <a:spAutoFit/>
            </a:bodyPr>
            <a:lstStyle/>
            <a:p>
              <a:r>
                <a:rPr lang="en-US" sz="1400" dirty="0"/>
                <a:t>Based on Mendel’s observations on </a:t>
              </a:r>
              <a:r>
                <a:rPr lang="en-US" sz="1400" b="1" dirty="0">
                  <a:solidFill>
                    <a:srgbClr val="FFFF00"/>
                  </a:solidFill>
                </a:rPr>
                <a:t>monohybrid crosses</a:t>
              </a:r>
            </a:p>
          </p:txBody>
        </p:sp>
      </p:grpSp>
      <p:grpSp>
        <p:nvGrpSpPr>
          <p:cNvPr id="11" name="Group 10">
            <a:extLst>
              <a:ext uri="{FF2B5EF4-FFF2-40B4-BE49-F238E27FC236}">
                <a16:creationId xmlns:a16="http://schemas.microsoft.com/office/drawing/2014/main" id="{270FF9D0-68C5-2D44-91F0-040F35286EE0}"/>
              </a:ext>
            </a:extLst>
          </p:cNvPr>
          <p:cNvGrpSpPr/>
          <p:nvPr/>
        </p:nvGrpSpPr>
        <p:grpSpPr>
          <a:xfrm>
            <a:off x="4067944" y="2343571"/>
            <a:ext cx="4925423" cy="307777"/>
            <a:chOff x="4067944" y="2343571"/>
            <a:chExt cx="4925423" cy="307777"/>
          </a:xfrm>
        </p:grpSpPr>
        <p:cxnSp>
          <p:nvCxnSpPr>
            <p:cNvPr id="8" name="Straight Arrow Connector 7">
              <a:extLst>
                <a:ext uri="{FF2B5EF4-FFF2-40B4-BE49-F238E27FC236}">
                  <a16:creationId xmlns:a16="http://schemas.microsoft.com/office/drawing/2014/main" id="{B8D531B2-B9DA-C244-978E-90796F24EC69}"/>
                </a:ext>
              </a:extLst>
            </p:cNvPr>
            <p:cNvCxnSpPr/>
            <p:nvPr/>
          </p:nvCxnSpPr>
          <p:spPr>
            <a:xfrm>
              <a:off x="4067944" y="2497460"/>
              <a:ext cx="518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B48CB07-5E75-614A-92BE-B25BD651916F}"/>
                </a:ext>
              </a:extLst>
            </p:cNvPr>
            <p:cNvSpPr/>
            <p:nvPr/>
          </p:nvSpPr>
          <p:spPr>
            <a:xfrm>
              <a:off x="4512968" y="2343571"/>
              <a:ext cx="4480399" cy="307777"/>
            </a:xfrm>
            <a:prstGeom prst="rect">
              <a:avLst/>
            </a:prstGeom>
          </p:spPr>
          <p:txBody>
            <a:bodyPr wrap="square">
              <a:spAutoFit/>
            </a:bodyPr>
            <a:lstStyle/>
            <a:p>
              <a:r>
                <a:rPr lang="en-US" sz="1400" dirty="0"/>
                <a:t>Based on Mendel’s observations on </a:t>
              </a:r>
              <a:r>
                <a:rPr lang="en-US" sz="1400" b="1" dirty="0">
                  <a:solidFill>
                    <a:srgbClr val="FFFF00"/>
                  </a:solidFill>
                </a:rPr>
                <a:t>dihybrid crosses</a:t>
              </a:r>
            </a:p>
          </p:txBody>
        </p:sp>
      </p:grpSp>
    </p:spTree>
    <p:extLst>
      <p:ext uri="{BB962C8B-B14F-4D97-AF65-F5344CB8AC3E}">
        <p14:creationId xmlns:p14="http://schemas.microsoft.com/office/powerpoint/2010/main" val="426085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b="1" dirty="0"/>
              <a:t>Symptoms of </a:t>
            </a:r>
            <a:r>
              <a:rPr lang="en-IN" sz="2000" b="1" dirty="0" err="1"/>
              <a:t>Thalassemia</a:t>
            </a:r>
            <a:endParaRPr lang="en-IN" sz="2000" b="1" dirty="0"/>
          </a:p>
        </p:txBody>
      </p:sp>
      <p:sp>
        <p:nvSpPr>
          <p:cNvPr id="3" name="Content Placeholder 2"/>
          <p:cNvSpPr>
            <a:spLocks noGrp="1"/>
          </p:cNvSpPr>
          <p:nvPr>
            <p:ph idx="1"/>
          </p:nvPr>
        </p:nvSpPr>
        <p:spPr>
          <a:xfrm>
            <a:off x="457200" y="985292"/>
            <a:ext cx="8229600" cy="4119844"/>
          </a:xfrm>
        </p:spPr>
        <p:txBody>
          <a:bodyPr>
            <a:noAutofit/>
          </a:bodyPr>
          <a:lstStyle/>
          <a:p>
            <a:pPr algn="just"/>
            <a:r>
              <a:rPr lang="en-IN" sz="1800" dirty="0"/>
              <a:t>Severe form of alpha </a:t>
            </a:r>
            <a:r>
              <a:rPr lang="en-IN" sz="1800" dirty="0" err="1"/>
              <a:t>thalassemia</a:t>
            </a:r>
            <a:r>
              <a:rPr lang="en-IN" sz="1800" dirty="0"/>
              <a:t> causes </a:t>
            </a:r>
            <a:r>
              <a:rPr lang="en-IN" sz="1800" b="1" dirty="0">
                <a:solidFill>
                  <a:srgbClr val="FFFF00"/>
                </a:solidFill>
              </a:rPr>
              <a:t>stillbirth</a:t>
            </a:r>
            <a:r>
              <a:rPr lang="en-IN" sz="1800" dirty="0"/>
              <a:t> </a:t>
            </a:r>
            <a:r>
              <a:rPr lang="en-IN" sz="1800" i="1" dirty="0"/>
              <a:t>(death of the unborn baby during birth or the late stages of pregnancy).</a:t>
            </a:r>
          </a:p>
          <a:p>
            <a:pPr algn="just"/>
            <a:r>
              <a:rPr lang="en-IN" sz="1800" dirty="0"/>
              <a:t>Children born with </a:t>
            </a:r>
            <a:r>
              <a:rPr lang="en-IN" sz="1800" b="1" dirty="0">
                <a:solidFill>
                  <a:srgbClr val="FFFF00"/>
                </a:solidFill>
              </a:rPr>
              <a:t>Cooley's anaemia </a:t>
            </a:r>
            <a:r>
              <a:rPr lang="en-IN" sz="1800" dirty="0"/>
              <a:t>(</a:t>
            </a:r>
            <a:r>
              <a:rPr lang="en-IN" sz="1800" dirty="0" err="1"/>
              <a:t>thalessemia</a:t>
            </a:r>
            <a:r>
              <a:rPr lang="en-IN" sz="1800" dirty="0"/>
              <a:t> child with normal birth) develop severe anaemia during the first year of life.</a:t>
            </a:r>
          </a:p>
          <a:p>
            <a:pPr algn="just"/>
            <a:r>
              <a:rPr lang="en-IN" sz="1800" dirty="0"/>
              <a:t>Other symptoms of thalassemia include:</a:t>
            </a:r>
          </a:p>
          <a:p>
            <a:pPr marL="761940" lvl="1" indent="-428591" algn="just">
              <a:buFont typeface="+mj-lt"/>
              <a:buAutoNum type="arabicPeriod"/>
            </a:pPr>
            <a:r>
              <a:rPr lang="en-IN" sz="1800" dirty="0">
                <a:solidFill>
                  <a:srgbClr val="FFFF00"/>
                </a:solidFill>
              </a:rPr>
              <a:t>Bone deformities </a:t>
            </a:r>
            <a:r>
              <a:rPr lang="en-IN" sz="1800" dirty="0"/>
              <a:t>in the face</a:t>
            </a:r>
          </a:p>
          <a:p>
            <a:pPr marL="761940" lvl="1" indent="-428591" algn="just">
              <a:buFont typeface="+mj-lt"/>
              <a:buAutoNum type="arabicPeriod"/>
            </a:pPr>
            <a:r>
              <a:rPr lang="en-IN" sz="1800" dirty="0">
                <a:solidFill>
                  <a:srgbClr val="FFFF00"/>
                </a:solidFill>
              </a:rPr>
              <a:t>Fatigue</a:t>
            </a:r>
          </a:p>
          <a:p>
            <a:pPr marL="761940" lvl="1" indent="-428591" algn="just">
              <a:buFont typeface="+mj-lt"/>
              <a:buAutoNum type="arabicPeriod"/>
            </a:pPr>
            <a:r>
              <a:rPr lang="en-IN" sz="1800" dirty="0">
                <a:solidFill>
                  <a:srgbClr val="FFFF00"/>
                </a:solidFill>
              </a:rPr>
              <a:t>Growth failure</a:t>
            </a:r>
          </a:p>
          <a:p>
            <a:pPr marL="761940" lvl="1" indent="-428591" algn="just">
              <a:buFont typeface="+mj-lt"/>
              <a:buAutoNum type="arabicPeriod"/>
            </a:pPr>
            <a:r>
              <a:rPr lang="en-IN" sz="1800" dirty="0">
                <a:solidFill>
                  <a:srgbClr val="FFFF00"/>
                </a:solidFill>
              </a:rPr>
              <a:t>Shortness of breath</a:t>
            </a:r>
          </a:p>
          <a:p>
            <a:pPr marL="761940" lvl="1" indent="-428591" algn="just">
              <a:buFont typeface="+mj-lt"/>
              <a:buAutoNum type="arabicPeriod"/>
            </a:pPr>
            <a:r>
              <a:rPr lang="en-IN" sz="1800" dirty="0">
                <a:solidFill>
                  <a:srgbClr val="FFFF00"/>
                </a:solidFill>
              </a:rPr>
              <a:t>Yellow skin (jaundice)</a:t>
            </a:r>
          </a:p>
          <a:p>
            <a:pPr marL="761940" lvl="1" indent="-428591" algn="just">
              <a:buFont typeface="+mj-lt"/>
              <a:buAutoNum type="arabicPeriod"/>
            </a:pPr>
            <a:r>
              <a:rPr lang="en-IN" sz="1800" dirty="0"/>
              <a:t>Persons with the minor form of alpha and beta thalassemia have </a:t>
            </a:r>
            <a:r>
              <a:rPr lang="en-IN" sz="1800" b="1" dirty="0">
                <a:solidFill>
                  <a:srgbClr val="FFFF00"/>
                </a:solidFill>
              </a:rPr>
              <a:t>small red blood cells </a:t>
            </a:r>
            <a:r>
              <a:rPr lang="en-IN" sz="1800" dirty="0"/>
              <a:t>but no symptoms.</a:t>
            </a:r>
          </a:p>
          <a:p>
            <a:pPr algn="just"/>
            <a:endParaRPr lang="en-IN" sz="1800" dirty="0"/>
          </a:p>
        </p:txBody>
      </p:sp>
    </p:spTree>
    <p:extLst>
      <p:ext uri="{BB962C8B-B14F-4D97-AF65-F5344CB8AC3E}">
        <p14:creationId xmlns:p14="http://schemas.microsoft.com/office/powerpoint/2010/main" val="220508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7187"/>
            <a:ext cx="6858000" cy="452663"/>
          </a:xfrm>
        </p:spPr>
        <p:txBody>
          <a:bodyPr>
            <a:normAutofit/>
          </a:bodyPr>
          <a:lstStyle/>
          <a:p>
            <a:r>
              <a:rPr lang="en-IN" sz="2000" b="1" dirty="0" err="1"/>
              <a:t>Phenylketonuria</a:t>
            </a:r>
            <a:endParaRPr lang="en-IN" sz="2000" dirty="0"/>
          </a:p>
        </p:txBody>
      </p:sp>
      <p:sp>
        <p:nvSpPr>
          <p:cNvPr id="3" name="Content Placeholder 2"/>
          <p:cNvSpPr>
            <a:spLocks noGrp="1"/>
          </p:cNvSpPr>
          <p:nvPr>
            <p:ph idx="1"/>
          </p:nvPr>
        </p:nvSpPr>
        <p:spPr>
          <a:xfrm>
            <a:off x="179512" y="489850"/>
            <a:ext cx="8856984" cy="4423609"/>
          </a:xfrm>
        </p:spPr>
        <p:txBody>
          <a:bodyPr>
            <a:normAutofit/>
          </a:bodyPr>
          <a:lstStyle/>
          <a:p>
            <a:pPr algn="just"/>
            <a:r>
              <a:rPr lang="en-IN" sz="1800" dirty="0"/>
              <a:t>Phenylketonuria is due to a </a:t>
            </a:r>
            <a:r>
              <a:rPr lang="en-IN" sz="1800" b="1" dirty="0">
                <a:solidFill>
                  <a:srgbClr val="FFFF00"/>
                </a:solidFill>
              </a:rPr>
              <a:t>autosome linked recessive disorder with mutant allele </a:t>
            </a:r>
            <a:r>
              <a:rPr lang="en-IN" sz="1800" dirty="0"/>
              <a:t>on chromosome 12. </a:t>
            </a:r>
          </a:p>
          <a:p>
            <a:pPr marL="284163" lvl="0" indent="-195263" algn="just"/>
            <a:r>
              <a:rPr lang="en-IN" sz="1800" dirty="0">
                <a:solidFill>
                  <a:prstClr val="white"/>
                </a:solidFill>
              </a:rPr>
              <a:t>The affected individual lacks </a:t>
            </a:r>
            <a:r>
              <a:rPr lang="en-IN" sz="1800" b="1" dirty="0">
                <a:solidFill>
                  <a:srgbClr val="FFFF00"/>
                </a:solidFill>
              </a:rPr>
              <a:t>phenylalanine hydroxylase</a:t>
            </a:r>
            <a:r>
              <a:rPr lang="en-IN" sz="1800" dirty="0">
                <a:solidFill>
                  <a:prstClr val="white"/>
                </a:solidFill>
              </a:rPr>
              <a:t> that converts the </a:t>
            </a:r>
            <a:r>
              <a:rPr lang="en-IN" sz="1800" b="1" dirty="0">
                <a:solidFill>
                  <a:srgbClr val="FFFF00"/>
                </a:solidFill>
              </a:rPr>
              <a:t>amino acid phenylalanine into tyrosine.</a:t>
            </a:r>
            <a:r>
              <a:rPr lang="en-IN" sz="1800" dirty="0">
                <a:solidFill>
                  <a:prstClr val="white"/>
                </a:solidFill>
              </a:rPr>
              <a:t> </a:t>
            </a:r>
          </a:p>
          <a:p>
            <a:pPr marL="284163" lvl="0" indent="-195263" algn="just"/>
            <a:r>
              <a:rPr lang="en-IN" sz="1800" dirty="0">
                <a:solidFill>
                  <a:prstClr val="white"/>
                </a:solidFill>
              </a:rPr>
              <a:t>As a result, this </a:t>
            </a:r>
            <a:r>
              <a:rPr lang="en-IN" sz="1800" b="1" dirty="0">
                <a:solidFill>
                  <a:srgbClr val="FFFF00"/>
                </a:solidFill>
              </a:rPr>
              <a:t>phenylalanine and its derivatives accumulate in the cerebrospinal fluid</a:t>
            </a:r>
            <a:r>
              <a:rPr lang="en-IN" sz="1800" dirty="0">
                <a:solidFill>
                  <a:prstClr val="white"/>
                </a:solidFill>
              </a:rPr>
              <a:t> leading to </a:t>
            </a:r>
            <a:r>
              <a:rPr lang="en-IN" sz="1800" dirty="0">
                <a:solidFill>
                  <a:srgbClr val="FFFF00"/>
                </a:solidFill>
              </a:rPr>
              <a:t>mental degeneration (retardation)</a:t>
            </a:r>
            <a:r>
              <a:rPr lang="en-IN" sz="1800" dirty="0">
                <a:solidFill>
                  <a:prstClr val="white"/>
                </a:solidFill>
              </a:rPr>
              <a:t> and are excreted in the urine due to its poor absorption by kidney.</a:t>
            </a:r>
          </a:p>
          <a:p>
            <a:pPr algn="just"/>
            <a:endParaRPr lang="en-IN" sz="1800" dirty="0"/>
          </a:p>
        </p:txBody>
      </p:sp>
      <p:sp>
        <p:nvSpPr>
          <p:cNvPr id="156674" name="AutoShape 2" descr="https://upload.wikimedia.org/wikipedia/commons/f/fa/Human_male_karyotpe_high_resolution_-_Chromosome_12.png"/>
          <p:cNvSpPr>
            <a:spLocks noChangeAspect="1" noChangeArrowheads="1"/>
          </p:cNvSpPr>
          <p:nvPr/>
        </p:nvSpPr>
        <p:spPr bwMode="auto">
          <a:xfrm>
            <a:off x="814917" y="-113771"/>
            <a:ext cx="254000" cy="254000"/>
          </a:xfrm>
          <a:prstGeom prst="rect">
            <a:avLst/>
          </a:prstGeom>
          <a:noFill/>
        </p:spPr>
        <p:txBody>
          <a:bodyPr vert="horz" wrap="square" lIns="76200" tIns="38100" rIns="76200" bIns="38100" numCol="1" anchor="t" anchorCtr="0" compatLnSpc="1">
            <a:prstTxWarp prst="textNoShape">
              <a:avLst/>
            </a:prstTxWarp>
          </a:bodyPr>
          <a:lstStyle/>
          <a:p>
            <a:endParaRPr lang="en-IN" sz="1500"/>
          </a:p>
        </p:txBody>
      </p:sp>
      <p:grpSp>
        <p:nvGrpSpPr>
          <p:cNvPr id="7" name="Group 6"/>
          <p:cNvGrpSpPr/>
          <p:nvPr/>
        </p:nvGrpSpPr>
        <p:grpSpPr>
          <a:xfrm>
            <a:off x="525696" y="2569468"/>
            <a:ext cx="7502688" cy="3037520"/>
            <a:chOff x="63500" y="2619400"/>
            <a:chExt cx="9505231" cy="4238600"/>
          </a:xfrm>
        </p:grpSpPr>
        <p:pic>
          <p:nvPicPr>
            <p:cNvPr id="156675" name="Picture 3"/>
            <p:cNvPicPr>
              <a:picLocks noChangeAspect="1" noChangeArrowheads="1"/>
            </p:cNvPicPr>
            <p:nvPr/>
          </p:nvPicPr>
          <p:blipFill>
            <a:blip r:embed="rId2" cstate="print"/>
            <a:srcRect l="20115" t="13086" r="18454"/>
            <a:stretch>
              <a:fillRect/>
            </a:stretch>
          </p:blipFill>
          <p:spPr bwMode="auto">
            <a:xfrm>
              <a:off x="63500" y="2619400"/>
              <a:ext cx="7776864" cy="4238600"/>
            </a:xfrm>
            <a:prstGeom prst="rect">
              <a:avLst/>
            </a:prstGeom>
            <a:noFill/>
            <a:ln w="9525">
              <a:noFill/>
              <a:miter lim="800000"/>
              <a:headEnd/>
              <a:tailEnd/>
            </a:ln>
          </p:spPr>
        </p:pic>
        <p:pic>
          <p:nvPicPr>
            <p:cNvPr id="6" name="Picture 5" descr="http://learn.genetics.utah.edu/content/disorders/singlegene/pku/images/pkuChrom.jpg"/>
            <p:cNvPicPr>
              <a:picLocks noChangeAspect="1" noChangeArrowheads="1"/>
            </p:cNvPicPr>
            <p:nvPr/>
          </p:nvPicPr>
          <p:blipFill>
            <a:blip r:embed="rId3" cstate="print"/>
            <a:srcRect/>
            <a:stretch>
              <a:fillRect/>
            </a:stretch>
          </p:blipFill>
          <p:spPr bwMode="auto">
            <a:xfrm>
              <a:off x="7867747" y="3344292"/>
              <a:ext cx="1700984" cy="2122070"/>
            </a:xfrm>
            <a:prstGeom prst="rect">
              <a:avLst/>
            </a:prstGeom>
            <a:noFill/>
          </p:spPr>
        </p:pic>
      </p:grpSp>
    </p:spTree>
    <p:extLst>
      <p:ext uri="{BB962C8B-B14F-4D97-AF65-F5344CB8AC3E}">
        <p14:creationId xmlns:p14="http://schemas.microsoft.com/office/powerpoint/2010/main" val="15305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Chapter ends here.....</a:t>
            </a:r>
          </a:p>
        </p:txBody>
      </p:sp>
      <p:sp>
        <p:nvSpPr>
          <p:cNvPr id="3" name="Content Placeholder 2"/>
          <p:cNvSpPr>
            <a:spLocks noGrp="1"/>
          </p:cNvSpPr>
          <p:nvPr>
            <p:ph idx="1"/>
          </p:nvPr>
        </p:nvSpPr>
        <p:spPr/>
        <p:txBody>
          <a:bodyPr/>
          <a:lstStyle/>
          <a:p>
            <a:endParaRPr lang="en-IN" dirty="0"/>
          </a:p>
        </p:txBody>
      </p:sp>
      <p:sp>
        <p:nvSpPr>
          <p:cNvPr id="4" name="Cross 3"/>
          <p:cNvSpPr/>
          <p:nvPr/>
        </p:nvSpPr>
        <p:spPr>
          <a:xfrm rot="18908849">
            <a:off x="2787863" y="1537197"/>
            <a:ext cx="3240360" cy="3317161"/>
          </a:xfrm>
          <a:prstGeom prst="plus">
            <a:avLst>
              <a:gd name="adj" fmla="val 39202"/>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 name="Smiley Face 4"/>
          <p:cNvSpPr/>
          <p:nvPr/>
        </p:nvSpPr>
        <p:spPr>
          <a:xfrm>
            <a:off x="3971934" y="2737487"/>
            <a:ext cx="840093" cy="900100"/>
          </a:xfrm>
          <a:prstGeom prst="smileyFace">
            <a:avLst>
              <a:gd name="adj" fmla="val 4653"/>
            </a:avLst>
          </a:prstGeom>
          <a:solidFill>
            <a:srgbClr val="FFFF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425624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02840"/>
            <a:ext cx="7620000" cy="952500"/>
          </a:xfrm>
        </p:spPr>
        <p:txBody>
          <a:bodyPr>
            <a:normAutofit/>
          </a:bodyPr>
          <a:lstStyle/>
          <a:p>
            <a:r>
              <a:rPr lang="en-IN" dirty="0"/>
              <a:t>Pre-test</a:t>
            </a:r>
          </a:p>
        </p:txBody>
      </p:sp>
      <p:sp>
        <p:nvSpPr>
          <p:cNvPr id="3" name="Content Placeholder 2"/>
          <p:cNvSpPr>
            <a:spLocks noGrp="1"/>
          </p:cNvSpPr>
          <p:nvPr>
            <p:ph idx="1"/>
          </p:nvPr>
        </p:nvSpPr>
        <p:spPr>
          <a:xfrm>
            <a:off x="1143000" y="505583"/>
            <a:ext cx="6858000" cy="4167849"/>
          </a:xfrm>
        </p:spPr>
        <p:txBody>
          <a:bodyPr>
            <a:normAutofit/>
          </a:bodyPr>
          <a:lstStyle/>
          <a:p>
            <a:pPr algn="just"/>
            <a:r>
              <a:rPr lang="en-IN" dirty="0"/>
              <a:t>What is Colour blindness?</a:t>
            </a:r>
            <a:endParaRPr lang="en-IN" i="1" dirty="0"/>
          </a:p>
          <a:p>
            <a:pPr algn="just"/>
            <a:r>
              <a:rPr lang="en-IN" dirty="0"/>
              <a:t>What are red cone and green cone of eye?</a:t>
            </a:r>
            <a:endParaRPr lang="en-IN" b="1" dirty="0">
              <a:solidFill>
                <a:srgbClr val="FFFF00"/>
              </a:solidFill>
            </a:endParaRPr>
          </a:p>
          <a:p>
            <a:pPr algn="just"/>
            <a:r>
              <a:rPr lang="en-IN" dirty="0"/>
              <a:t>Why haemophilia is observed more in males ?</a:t>
            </a:r>
          </a:p>
          <a:p>
            <a:pPr algn="just"/>
            <a:endParaRPr lang="en-IN" dirty="0"/>
          </a:p>
        </p:txBody>
      </p:sp>
      <p:pic>
        <p:nvPicPr>
          <p:cNvPr id="35843" name="Picture 3"/>
          <p:cNvPicPr>
            <a:picLocks noChangeAspect="1" noChangeArrowheads="1"/>
          </p:cNvPicPr>
          <p:nvPr/>
        </p:nvPicPr>
        <p:blipFill>
          <a:blip r:embed="rId3" cstate="print"/>
          <a:srcRect l="2826" t="33132" r="43330" b="20469"/>
          <a:stretch>
            <a:fillRect/>
          </a:stretch>
        </p:blipFill>
        <p:spPr bwMode="auto">
          <a:xfrm>
            <a:off x="1151621" y="2197428"/>
            <a:ext cx="6720747" cy="3270363"/>
          </a:xfrm>
          <a:prstGeom prst="rect">
            <a:avLst/>
          </a:prstGeom>
          <a:noFill/>
          <a:ln w="9525">
            <a:noFill/>
            <a:miter lim="800000"/>
            <a:headEnd/>
            <a:tailEnd/>
          </a:ln>
        </p:spPr>
      </p:pic>
    </p:spTree>
    <p:extLst>
      <p:ext uri="{BB962C8B-B14F-4D97-AF65-F5344CB8AC3E}">
        <p14:creationId xmlns:p14="http://schemas.microsoft.com/office/powerpoint/2010/main" val="76697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5843"/>
                                        </p:tgtEl>
                                        <p:attrNameLst>
                                          <p:attrName>style.visibility</p:attrName>
                                        </p:attrNameLst>
                                      </p:cBhvr>
                                      <p:to>
                                        <p:strVal val="visible"/>
                                      </p:to>
                                    </p:set>
                                    <p:anim calcmode="lin" valueType="num">
                                      <p:cBhvr>
                                        <p:cTn id="19" dur="500" fill="hold"/>
                                        <p:tgtEl>
                                          <p:spTgt spid="35843"/>
                                        </p:tgtEl>
                                        <p:attrNameLst>
                                          <p:attrName>ppt_w</p:attrName>
                                        </p:attrNameLst>
                                      </p:cBhvr>
                                      <p:tavLst>
                                        <p:tav tm="0">
                                          <p:val>
                                            <p:fltVal val="0"/>
                                          </p:val>
                                        </p:tav>
                                        <p:tav tm="100000">
                                          <p:val>
                                            <p:strVal val="#ppt_w"/>
                                          </p:val>
                                        </p:tav>
                                      </p:tavLst>
                                    </p:anim>
                                    <p:anim calcmode="lin" valueType="num">
                                      <p:cBhvr>
                                        <p:cTn id="20" dur="500" fill="hold"/>
                                        <p:tgtEl>
                                          <p:spTgt spid="3584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42338" name="Picture 2" descr="https://www.biologycorner.com/resources/drosophila_chromosome_map_sm.jpg"/>
          <p:cNvPicPr>
            <a:picLocks noChangeAspect="1" noChangeArrowheads="1"/>
          </p:cNvPicPr>
          <p:nvPr/>
        </p:nvPicPr>
        <p:blipFill>
          <a:blip r:embed="rId2" cstate="print"/>
          <a:srcRect/>
          <a:stretch>
            <a:fillRect/>
          </a:stretch>
        </p:blipFill>
        <p:spPr bwMode="auto">
          <a:xfrm>
            <a:off x="762000" y="1057300"/>
            <a:ext cx="7620000" cy="27813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b="1" dirty="0"/>
              <a:t>GREGOR JOHAN MENDEL</a:t>
            </a:r>
          </a:p>
        </p:txBody>
      </p:sp>
      <p:sp>
        <p:nvSpPr>
          <p:cNvPr id="3" name="Content Placeholder 2"/>
          <p:cNvSpPr>
            <a:spLocks noGrp="1"/>
          </p:cNvSpPr>
          <p:nvPr>
            <p:ph idx="1"/>
          </p:nvPr>
        </p:nvSpPr>
        <p:spPr>
          <a:xfrm>
            <a:off x="457200" y="1181365"/>
            <a:ext cx="5194920" cy="3923771"/>
          </a:xfrm>
        </p:spPr>
        <p:txBody>
          <a:bodyPr>
            <a:normAutofit/>
          </a:bodyPr>
          <a:lstStyle/>
          <a:p>
            <a:pPr algn="just"/>
            <a:r>
              <a:rPr lang="en-IN" sz="1800" dirty="0"/>
              <a:t>Known as the </a:t>
            </a:r>
            <a:r>
              <a:rPr lang="en-IN" sz="1800" b="1" dirty="0">
                <a:solidFill>
                  <a:srgbClr val="FFFF00"/>
                </a:solidFill>
              </a:rPr>
              <a:t>father of modern  genetics.</a:t>
            </a:r>
          </a:p>
          <a:p>
            <a:pPr algn="just"/>
            <a:r>
              <a:rPr lang="en-IN" sz="1800" dirty="0">
                <a:solidFill>
                  <a:srgbClr val="FFFF00"/>
                </a:solidFill>
              </a:rPr>
              <a:t>Studied </a:t>
            </a:r>
            <a:r>
              <a:rPr lang="en-IN" sz="1800" b="1" dirty="0">
                <a:solidFill>
                  <a:srgbClr val="FFFF00"/>
                </a:solidFill>
              </a:rPr>
              <a:t>seven pairs of inherited characteristics  in garden pea (</a:t>
            </a:r>
            <a:r>
              <a:rPr lang="en-IN" sz="1800" b="1" i="1" u="sng" dirty="0"/>
              <a:t>Pisum</a:t>
            </a:r>
            <a:r>
              <a:rPr lang="en-IN" sz="1800" b="1" i="1" dirty="0"/>
              <a:t> </a:t>
            </a:r>
            <a:r>
              <a:rPr lang="en-IN" sz="1800" b="1" i="1" u="sng" dirty="0"/>
              <a:t>sativum</a:t>
            </a:r>
            <a:r>
              <a:rPr lang="en-IN" sz="1800" b="1" dirty="0">
                <a:solidFill>
                  <a:srgbClr val="FFFF00"/>
                </a:solidFill>
              </a:rPr>
              <a:t>) for seven years</a:t>
            </a:r>
            <a:r>
              <a:rPr lang="en-IN" sz="1800" b="1" dirty="0"/>
              <a:t> (1856-1863) and </a:t>
            </a:r>
            <a:r>
              <a:rPr lang="en-IN" sz="1800" dirty="0">
                <a:solidFill>
                  <a:srgbClr val="FFFF00"/>
                </a:solidFill>
              </a:rPr>
              <a:t>proposed the </a:t>
            </a:r>
            <a:r>
              <a:rPr lang="en-IN" sz="1800" b="1" dirty="0">
                <a:solidFill>
                  <a:srgbClr val="FFFF00"/>
                </a:solidFill>
              </a:rPr>
              <a:t>laws of inheritance</a:t>
            </a:r>
            <a:r>
              <a:rPr lang="en-IN" sz="1800" b="1" dirty="0"/>
              <a:t> in living organisms</a:t>
            </a:r>
            <a:r>
              <a:rPr lang="en-IN" sz="1800" dirty="0"/>
              <a:t>. </a:t>
            </a:r>
          </a:p>
          <a:p>
            <a:pPr algn="just"/>
            <a:r>
              <a:rPr lang="en-IN" sz="1800" dirty="0"/>
              <a:t>Although the significance of </a:t>
            </a:r>
            <a:r>
              <a:rPr lang="en-IN" sz="1800" b="1" dirty="0">
                <a:solidFill>
                  <a:srgbClr val="FFFF00"/>
                </a:solidFill>
              </a:rPr>
              <a:t>his work was not recognized during his lifetime</a:t>
            </a:r>
            <a:r>
              <a:rPr lang="en-IN" sz="1800" dirty="0"/>
              <a:t>, it has become the basis for the present day field of genetics.</a:t>
            </a:r>
          </a:p>
        </p:txBody>
      </p:sp>
      <p:grpSp>
        <p:nvGrpSpPr>
          <p:cNvPr id="5" name="Group 4">
            <a:extLst>
              <a:ext uri="{FF2B5EF4-FFF2-40B4-BE49-F238E27FC236}">
                <a16:creationId xmlns:a16="http://schemas.microsoft.com/office/drawing/2014/main" id="{42247FC4-3B51-F24E-A61A-5FAFC85AF447}"/>
              </a:ext>
            </a:extLst>
          </p:cNvPr>
          <p:cNvGrpSpPr/>
          <p:nvPr/>
        </p:nvGrpSpPr>
        <p:grpSpPr>
          <a:xfrm>
            <a:off x="5870080" y="1537354"/>
            <a:ext cx="2302320" cy="2662409"/>
            <a:chOff x="5870080" y="1537354"/>
            <a:chExt cx="2302320" cy="2662409"/>
          </a:xfrm>
        </p:grpSpPr>
        <p:pic>
          <p:nvPicPr>
            <p:cNvPr id="37890" name="Picture 2"/>
            <p:cNvPicPr>
              <a:picLocks noChangeAspect="1" noChangeArrowheads="1"/>
            </p:cNvPicPr>
            <p:nvPr/>
          </p:nvPicPr>
          <p:blipFill>
            <a:blip r:embed="rId2" cstate="print"/>
            <a:srcRect/>
            <a:stretch>
              <a:fillRect/>
            </a:stretch>
          </p:blipFill>
          <p:spPr bwMode="auto">
            <a:xfrm>
              <a:off x="5870080" y="1537354"/>
              <a:ext cx="2302320" cy="228025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Rectangle 3">
              <a:extLst>
                <a:ext uri="{FF2B5EF4-FFF2-40B4-BE49-F238E27FC236}">
                  <a16:creationId xmlns:a16="http://schemas.microsoft.com/office/drawing/2014/main" id="{18663047-958C-364E-88B3-AA48C01247FA}"/>
                </a:ext>
              </a:extLst>
            </p:cNvPr>
            <p:cNvSpPr/>
            <p:nvPr/>
          </p:nvSpPr>
          <p:spPr>
            <a:xfrm>
              <a:off x="6425564" y="3830431"/>
              <a:ext cx="1191352" cy="369332"/>
            </a:xfrm>
            <a:prstGeom prst="rect">
              <a:avLst/>
            </a:prstGeom>
          </p:spPr>
          <p:txBody>
            <a:bodyPr wrap="none">
              <a:spAutoFit/>
            </a:bodyPr>
            <a:lstStyle/>
            <a:p>
              <a:r>
                <a:rPr lang="en-US" b="1" dirty="0"/>
                <a:t>1832-1884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Mendel’s investigations into inheritance patterns </a:t>
            </a:r>
          </a:p>
        </p:txBody>
      </p:sp>
      <p:sp>
        <p:nvSpPr>
          <p:cNvPr id="3" name="Content Placeholder 2"/>
          <p:cNvSpPr>
            <a:spLocks noGrp="1"/>
          </p:cNvSpPr>
          <p:nvPr>
            <p:ph idx="1"/>
          </p:nvPr>
        </p:nvSpPr>
        <p:spPr>
          <a:xfrm>
            <a:off x="457200" y="985292"/>
            <a:ext cx="8229600" cy="4119844"/>
          </a:xfrm>
        </p:spPr>
        <p:txBody>
          <a:bodyPr>
            <a:normAutofit/>
          </a:bodyPr>
          <a:lstStyle/>
          <a:p>
            <a:pPr algn="just"/>
            <a:r>
              <a:rPr lang="en-IN" sz="1800" dirty="0"/>
              <a:t>Mendel was the first to use </a:t>
            </a:r>
            <a:r>
              <a:rPr lang="en-IN" sz="1800" b="1" dirty="0">
                <a:solidFill>
                  <a:srgbClr val="FFFF00"/>
                </a:solidFill>
              </a:rPr>
              <a:t>statistical analysis and mathematical logic</a:t>
            </a:r>
            <a:r>
              <a:rPr lang="en-IN" sz="1800" dirty="0"/>
              <a:t> to solve problems in biology. </a:t>
            </a:r>
          </a:p>
          <a:p>
            <a:pPr algn="just"/>
            <a:r>
              <a:rPr lang="en-IN" sz="1800" dirty="0"/>
              <a:t>His experiments had a </a:t>
            </a:r>
            <a:r>
              <a:rPr lang="en-IN" sz="1800" b="1" dirty="0">
                <a:solidFill>
                  <a:srgbClr val="FFFF00"/>
                </a:solidFill>
              </a:rPr>
              <a:t>large sampling size</a:t>
            </a:r>
            <a:r>
              <a:rPr lang="en-IN" sz="1800" dirty="0"/>
              <a:t>, which gave greater credibility to the data that he collected. </a:t>
            </a:r>
          </a:p>
          <a:p>
            <a:pPr algn="just"/>
            <a:r>
              <a:rPr lang="en-IN" sz="1800" dirty="0"/>
              <a:t>Investigated characters in </a:t>
            </a:r>
            <a:r>
              <a:rPr lang="en-IN" sz="1800" b="1" dirty="0">
                <a:solidFill>
                  <a:srgbClr val="FFFF00"/>
                </a:solidFill>
              </a:rPr>
              <a:t>pea plants</a:t>
            </a:r>
            <a:r>
              <a:rPr lang="en-IN" sz="1800" dirty="0"/>
              <a:t> that have </a:t>
            </a:r>
            <a:r>
              <a:rPr lang="en-IN" sz="1800" dirty="0">
                <a:solidFill>
                  <a:srgbClr val="FFFF00"/>
                </a:solidFill>
              </a:rPr>
              <a:t>two  opposite traits</a:t>
            </a:r>
            <a:r>
              <a:rPr lang="en-IN" sz="1800" dirty="0"/>
              <a:t>, e.g., tall or dwarf plants, yellow or green seeds.</a:t>
            </a:r>
          </a:p>
          <a:p>
            <a:pPr algn="just"/>
            <a:r>
              <a:rPr lang="en-IN" sz="1800" dirty="0"/>
              <a:t>Inference of his experiment provided </a:t>
            </a:r>
            <a:r>
              <a:rPr lang="en-IN" sz="1800" b="1" dirty="0">
                <a:solidFill>
                  <a:srgbClr val="FFFF00"/>
                </a:solidFill>
              </a:rPr>
              <a:t>general rules  of inheritance</a:t>
            </a:r>
            <a:r>
              <a:rPr lang="en-IN" sz="1800" dirty="0">
                <a:solidFill>
                  <a:srgbClr val="FFFF00"/>
                </a:solidFill>
              </a:rPr>
              <a:t>. </a:t>
            </a:r>
          </a:p>
          <a:p>
            <a:pPr algn="just"/>
            <a:endParaRPr lang="en-I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81494</TotalTime>
  <Words>11153</Words>
  <Application>Microsoft Macintosh PowerPoint</Application>
  <PresentationFormat>On-screen Show (16:10)</PresentationFormat>
  <Paragraphs>942</Paragraphs>
  <Slides>74</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Bookman Old Style</vt:lpstr>
      <vt:lpstr>Calibri</vt:lpstr>
      <vt:lpstr>Cambria Math</vt:lpstr>
      <vt:lpstr>Times New Roman</vt:lpstr>
      <vt:lpstr>Wingdings</vt:lpstr>
      <vt:lpstr>Office Theme</vt:lpstr>
      <vt:lpstr>Questions</vt:lpstr>
      <vt:lpstr>PowerPoint Presentation</vt:lpstr>
      <vt:lpstr>Causes of variation is mainly due to sexual reproduction  in sexually reproducing organisms.</vt:lpstr>
      <vt:lpstr>Terminology</vt:lpstr>
      <vt:lpstr>PowerPoint Presentation</vt:lpstr>
      <vt:lpstr>Read 4th paragraph of page no. 69</vt:lpstr>
      <vt:lpstr>How do traits get inherited?</vt:lpstr>
      <vt:lpstr>GREGOR JOHAN MENDEL</vt:lpstr>
      <vt:lpstr>Mendel’s investigations into inheritance patterns </vt:lpstr>
      <vt:lpstr>Seven Pairs Of Contrasting Traits (14 true-breeding pea plant varieties) Studied By  Mendel</vt:lpstr>
      <vt:lpstr>Mendel’s approach of artificial cross pollination of garden pea using true-breeding pea lines* to study inheritance</vt:lpstr>
      <vt:lpstr>Terminology</vt:lpstr>
      <vt:lpstr>Terms to be remembered</vt:lpstr>
      <vt:lpstr>PowerPoint Presentation</vt:lpstr>
      <vt:lpstr>PowerPoint Presentation</vt:lpstr>
      <vt:lpstr>PowerPoint Presentation</vt:lpstr>
      <vt:lpstr>Dominant and Recessive traits</vt:lpstr>
      <vt:lpstr>Inheritance Of Gene Of Height In Pea Plant (Monohybrid  Cross) studied by Mendel</vt:lpstr>
      <vt:lpstr>Summary; MENDEL’S APPROACH</vt:lpstr>
      <vt:lpstr>Inference of Mendel</vt:lpstr>
      <vt:lpstr>Factors to genes (≃Alleles/Allelomorphs)</vt:lpstr>
      <vt:lpstr>Principles or Laws of Inheritance</vt:lpstr>
      <vt:lpstr>Law of Dominance</vt:lpstr>
      <vt:lpstr>Law of Segregation</vt:lpstr>
      <vt:lpstr>Law of Segregation</vt:lpstr>
      <vt:lpstr> Make a cross showing the inheritance pattern of flower colour in garden pea plant</vt:lpstr>
      <vt:lpstr>PowerPoint Presentation</vt:lpstr>
      <vt:lpstr>Punnett Square</vt:lpstr>
      <vt:lpstr>Test Cross</vt:lpstr>
      <vt:lpstr>Representation of Test cross: for determining genotype of violet colour flower of pea plant </vt:lpstr>
      <vt:lpstr>    Frome Sample paper 2020-2021  How would you find out the genotype of a pea plant with violet flowers? Explain with the help of Punnets’ square showing crosses. </vt:lpstr>
      <vt:lpstr>Mendel’s dihybrid cross (for studying inheritance of two traits/genes)</vt:lpstr>
      <vt:lpstr>INHERITANCE OF TWO GENES</vt:lpstr>
      <vt:lpstr>Law of Independent Assortment</vt:lpstr>
      <vt:lpstr>PowerPoint Presentation</vt:lpstr>
      <vt:lpstr>Incomplete Dominance: Dominant allele is not completely dominant over recessive allele</vt:lpstr>
      <vt:lpstr>  Question: A snapdragon plant with red flowers was crossed with another such plant with white flowers. The F1 progeny obtained had pink flowers. Explain, in brief, the inheritance pattern seen in offsprings of F1 generation? </vt:lpstr>
      <vt:lpstr>Genetic Basis of Blood Groups in Human Population</vt:lpstr>
      <vt:lpstr>A single gene product may produce more than one effect</vt:lpstr>
      <vt:lpstr>Quantitative /polygenic /multiple factor inheritance</vt:lpstr>
      <vt:lpstr>Polygenic inheritance of human skin colour </vt:lpstr>
      <vt:lpstr>PowerPoint Presentation</vt:lpstr>
      <vt:lpstr>PowerPoint Presentation</vt:lpstr>
      <vt:lpstr>Walter Sutton and Theodore Boveri independently studied chromosome movement to explain Mendel’s laws and proposed Chromosomal Theory of Inheritance</vt:lpstr>
      <vt:lpstr>Independent assortment of chromosomes</vt:lpstr>
      <vt:lpstr>PowerPoint Presentation</vt:lpstr>
      <vt:lpstr>Linkage and Recombination</vt:lpstr>
      <vt:lpstr>PowerPoint Presentation</vt:lpstr>
      <vt:lpstr>Morgan and et. al, 1910</vt:lpstr>
      <vt:lpstr>Alfred Sturtevant studied frequency of recombination and gene mapping</vt:lpstr>
      <vt:lpstr>Salient features of Morgan's theory of Chromosomal Linkage</vt:lpstr>
      <vt:lpstr>Chromosomal pattern based Sex determination in animals</vt:lpstr>
      <vt:lpstr>Sex determination </vt:lpstr>
      <vt:lpstr>In birds, sex is determined as follow</vt:lpstr>
      <vt:lpstr>Chromosomes in Drosophila </vt:lpstr>
      <vt:lpstr>Sex determination in Humans</vt:lpstr>
      <vt:lpstr>Pedigree analysis</vt:lpstr>
      <vt:lpstr>PowerPoint Presentation</vt:lpstr>
      <vt:lpstr>Mutation related Term to remember</vt:lpstr>
      <vt:lpstr>Genetic Disorders</vt:lpstr>
      <vt:lpstr>Ploidy  of chromosomes</vt:lpstr>
      <vt:lpstr>Chromosomal Disorders</vt:lpstr>
      <vt:lpstr>PowerPoint Presentation</vt:lpstr>
      <vt:lpstr>Haemophilia</vt:lpstr>
      <vt:lpstr>Colour blindness (Color vision deficiency)</vt:lpstr>
      <vt:lpstr>PowerPoint Presentation</vt:lpstr>
      <vt:lpstr>Sickle cell anemia</vt:lpstr>
      <vt:lpstr>Thalassemia</vt:lpstr>
      <vt:lpstr>Thalassemia</vt:lpstr>
      <vt:lpstr>Symptoms of Thalassemia</vt:lpstr>
      <vt:lpstr>Phenylketonuria</vt:lpstr>
      <vt:lpstr>Chapter ends here.....</vt:lpstr>
      <vt:lpstr>Pre-test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Biological Classification</dc:title>
  <dc:creator>lhawang</dc:creator>
  <cp:lastModifiedBy>Microsoft Office User</cp:lastModifiedBy>
  <cp:revision>1762</cp:revision>
  <dcterms:created xsi:type="dcterms:W3CDTF">2016-05-03T03:26:26Z</dcterms:created>
  <dcterms:modified xsi:type="dcterms:W3CDTF">2022-07-25T01:03:07Z</dcterms:modified>
</cp:coreProperties>
</file>